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24" r:id="rId5"/>
  </p:sldMasterIdLst>
  <p:notesMasterIdLst>
    <p:notesMasterId r:id="rId21"/>
  </p:notesMasterIdLst>
  <p:handoutMasterIdLst>
    <p:handoutMasterId r:id="rId22"/>
  </p:handoutMasterIdLst>
  <p:sldIdLst>
    <p:sldId id="1930" r:id="rId6"/>
    <p:sldId id="1884" r:id="rId7"/>
    <p:sldId id="1954" r:id="rId8"/>
    <p:sldId id="1955" r:id="rId9"/>
    <p:sldId id="1956" r:id="rId10"/>
    <p:sldId id="1958" r:id="rId11"/>
    <p:sldId id="1959" r:id="rId12"/>
    <p:sldId id="1961" r:id="rId13"/>
    <p:sldId id="1962" r:id="rId14"/>
    <p:sldId id="1963" r:id="rId15"/>
    <p:sldId id="1964" r:id="rId16"/>
    <p:sldId id="1967" r:id="rId17"/>
    <p:sldId id="1968" r:id="rId18"/>
    <p:sldId id="1966" r:id="rId19"/>
    <p:sldId id="1953" r:id="rId20"/>
  </p:sldIdLst>
  <p:sldSz cx="9144000" cy="5143500" type="screen16x9"/>
  <p:notesSz cx="9144000" cy="6858000"/>
  <p:custDataLst>
    <p:tags r:id="rId23"/>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EC02E-ECD0-73AE-5325-8C8B2F0DBDCB}" name="Nicola Williams" initials="NW" userId="S::nicola.williams@ocr.org.uk::024568ef-bd1b-4fad-92b2-d06d15f72fd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471"/>
    <a:srgbClr val="8BFFD6"/>
    <a:srgbClr val="DDFFF3"/>
    <a:srgbClr val="007349"/>
    <a:srgbClr val="00D086"/>
    <a:srgbClr val="687270"/>
    <a:srgbClr val="FF5527"/>
    <a:srgbClr val="E6E6E6"/>
    <a:srgbClr val="37C5F7"/>
    <a:srgbClr val="1CD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1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44197B-CAF5-404C-B574-F7B6830F615E}"/>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C7959179-3865-4FC3-AFCD-A36268A9A31B}"/>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5D2F81E-5A39-4524-8143-591EEE624DD1}" type="datetimeFigureOut">
              <a:rPr lang="en-US"/>
              <a:pPr>
                <a:defRPr/>
              </a:pPr>
              <a:t>2/6/2026</a:t>
            </a:fld>
            <a:endParaRPr lang="en-US"/>
          </a:p>
        </p:txBody>
      </p:sp>
      <p:sp>
        <p:nvSpPr>
          <p:cNvPr id="4" name="Footer Placeholder 3">
            <a:extLst>
              <a:ext uri="{FF2B5EF4-FFF2-40B4-BE49-F238E27FC236}">
                <a16:creationId xmlns:a16="http://schemas.microsoft.com/office/drawing/2014/main" id="{3F2683F7-4C1F-4BC6-B415-97B2E4897A3C}"/>
              </a:ext>
            </a:extLst>
          </p:cNvPr>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83617684-2C90-407B-9BD1-4255CEED8A23}"/>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CAA4DC-FCF3-47FE-87E5-A2B67EE1EA3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70C159-8FF9-45D6-B297-7475951D1EED}"/>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A4667B7D-133D-4A2E-A1EB-CC717D7EAB0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E9D4C2F-1533-4748-B82F-121C41DD3466}" type="datetimeFigureOut">
              <a:rPr lang="en-US"/>
              <a:pPr>
                <a:defRPr/>
              </a:pPr>
              <a:t>2/6/2026</a:t>
            </a:fld>
            <a:endParaRPr lang="en-US"/>
          </a:p>
        </p:txBody>
      </p:sp>
      <p:sp>
        <p:nvSpPr>
          <p:cNvPr id="4" name="Slide Image Placeholder 3">
            <a:extLst>
              <a:ext uri="{FF2B5EF4-FFF2-40B4-BE49-F238E27FC236}">
                <a16:creationId xmlns:a16="http://schemas.microsoft.com/office/drawing/2014/main" id="{92A864E7-FC68-4124-B27A-BCCBC5207EE8}"/>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67FAF24-52BE-475D-AEFF-7E9022BD32B7}"/>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EBB3935-48A1-44D1-A38C-E2B81464412F}"/>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C403B3E-D6B7-4EF1-8517-9074E4796CA3}"/>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806F6A-6DC0-4755-AA2C-EF512C73F6A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151C-DDFE-F494-4DEB-5587DDAA7A7C}"/>
              </a:ext>
            </a:extLst>
          </p:cNvPr>
          <p:cNvPicPr>
            <a:picLocks noChangeAspect="1"/>
          </p:cNvPicPr>
          <p:nvPr userDrawn="1"/>
        </p:nvPicPr>
        <p:blipFill>
          <a:blip r:embed="rId2">
            <a:extLst>
              <a:ext uri="{28A0092B-C50C-407E-A947-70E740481C1C}">
                <a14:useLocalDpi xmlns:a14="http://schemas.microsoft.com/office/drawing/2010/main" val="0"/>
              </a:ext>
            </a:extLst>
          </a:blip>
          <a:srcRect t="14228" b="14228"/>
          <a:stretch/>
        </p:blipFill>
        <p:spPr>
          <a:xfrm flipH="1">
            <a:off x="0" y="787500"/>
            <a:ext cx="9144000" cy="4356000"/>
          </a:xfrm>
          <a:prstGeom prst="rect">
            <a:avLst/>
          </a:prstGeom>
        </p:spPr>
      </p:pic>
      <p:sp>
        <p:nvSpPr>
          <p:cNvPr id="14" name="Rectangle 13">
            <a:extLst>
              <a:ext uri="{FF2B5EF4-FFF2-40B4-BE49-F238E27FC236}">
                <a16:creationId xmlns:a16="http://schemas.microsoft.com/office/drawing/2014/main" id="{4E6AEB6B-7670-9E4D-8487-DF31C315D431}"/>
              </a:ext>
              <a:ext uri="{C183D7F6-B498-43B3-948B-1728B52AA6E4}">
                <adec:decorative xmlns:adec="http://schemas.microsoft.com/office/drawing/2017/decorative" val="1"/>
              </a:ext>
            </a:extLst>
          </p:cNvPr>
          <p:cNvSpPr/>
          <p:nvPr/>
        </p:nvSpPr>
        <p:spPr>
          <a:xfrm>
            <a:off x="0" y="0"/>
            <a:ext cx="9108504" cy="720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 name="Picture 1" descr="Cambridge OCR">
            <a:extLst>
              <a:ext uri="{FF2B5EF4-FFF2-40B4-BE49-F238E27FC236}">
                <a16:creationId xmlns:a16="http://schemas.microsoft.com/office/drawing/2014/main" id="{09A5A969-FC7D-FDC0-D989-B77D4188EE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5025" y="190680"/>
            <a:ext cx="1574800" cy="404350"/>
          </a:xfrm>
          <a:prstGeom prst="rect">
            <a:avLst/>
          </a:prstGeom>
        </p:spPr>
      </p:pic>
    </p:spTree>
    <p:extLst>
      <p:ext uri="{BB962C8B-B14F-4D97-AF65-F5344CB8AC3E}">
        <p14:creationId xmlns:p14="http://schemas.microsoft.com/office/powerpoint/2010/main" val="14717417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Quot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9144000" cy="5143500"/>
          </a:xfrm>
          <a:prstGeom prst="rect">
            <a:avLst/>
          </a:prstGeom>
        </p:spPr>
        <p:txBody>
          <a:bodyPr/>
          <a:lstStyle/>
          <a:p>
            <a:pPr lvl="0"/>
            <a:r>
              <a:rPr lang="en-US" noProof="0"/>
              <a:t>Click icon to add picture</a:t>
            </a:r>
          </a:p>
        </p:txBody>
      </p:sp>
      <p:sp>
        <p:nvSpPr>
          <p:cNvPr id="7" name="Text Placeholder 6"/>
          <p:cNvSpPr>
            <a:spLocks noGrp="1"/>
          </p:cNvSpPr>
          <p:nvPr>
            <p:ph type="body" sz="quarter" idx="10"/>
          </p:nvPr>
        </p:nvSpPr>
        <p:spPr>
          <a:xfrm>
            <a:off x="838200" y="3599868"/>
            <a:ext cx="3733800" cy="1543633"/>
          </a:xfrm>
          <a:prstGeom prst="rect">
            <a:avLst/>
          </a:prstGeom>
          <a:solidFill>
            <a:schemeClr val="bg1"/>
          </a:solidFill>
        </p:spPr>
        <p:txBody>
          <a:bodyPr lIns="251999" tIns="180000" rIns="180000" bIns="288000" anchor="b"/>
          <a:lstStyle>
            <a:lvl1pPr>
              <a:defRPr sz="1200" b="0" i="1">
                <a:latin typeface="Times New Roman" panose="02020603050405020304" pitchFamily="18" charset="0"/>
                <a:ea typeface="Times New Roman" panose="02020603050405020304" pitchFamily="18" charset="0"/>
                <a:cs typeface="Times New Roman" panose="02020603050405020304" pitchFamily="18" charset="0"/>
              </a:defRPr>
            </a:lvl1pPr>
            <a:lvl2pPr>
              <a:defRPr sz="1200" b="0" i="1">
                <a:latin typeface="Times New Roman" panose="02020603050405020304" pitchFamily="18" charset="0"/>
                <a:ea typeface="Times New Roman" panose="02020603050405020304" pitchFamily="18" charset="0"/>
                <a:cs typeface="Times New Roman" panose="02020603050405020304" pitchFamily="18" charset="0"/>
              </a:defRPr>
            </a:lvl2pPr>
            <a:lvl3pPr>
              <a:defRPr sz="1200" b="0" i="1">
                <a:latin typeface="Times New Roman" panose="02020603050405020304" pitchFamily="18" charset="0"/>
                <a:ea typeface="Times New Roman" panose="02020603050405020304" pitchFamily="18" charset="0"/>
                <a:cs typeface="Times New Roman" panose="02020603050405020304" pitchFamily="18" charset="0"/>
              </a:defRPr>
            </a:lvl3pPr>
            <a:lvl4pPr>
              <a:defRPr sz="1200" b="0" i="1">
                <a:latin typeface="Times New Roman" panose="02020603050405020304" pitchFamily="18" charset="0"/>
                <a:ea typeface="Times New Roman" panose="02020603050405020304" pitchFamily="18" charset="0"/>
                <a:cs typeface="Times New Roman" panose="02020603050405020304" pitchFamily="18" charset="0"/>
              </a:defRPr>
            </a:lvl4pPr>
            <a:lvl5pPr>
              <a:defRPr sz="1200" b="0" i="1">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5672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7433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13145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CF292667-6116-73F4-74A6-77C9A33B11CA}"/>
              </a:ext>
            </a:extLst>
          </p:cNvPr>
          <p:cNvSpPr>
            <a:spLocks noGrp="1"/>
          </p:cNvSpPr>
          <p:nvPr>
            <p:ph type="body" sz="quarter" idx="10"/>
          </p:nvPr>
        </p:nvSpPr>
        <p:spPr>
          <a:xfrm>
            <a:off x="533401" y="279831"/>
            <a:ext cx="8031163" cy="338554"/>
          </a:xfr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4" name="object 4">
            <a:extLst>
              <a:ext uri="{FF2B5EF4-FFF2-40B4-BE49-F238E27FC236}">
                <a16:creationId xmlns:a16="http://schemas.microsoft.com/office/drawing/2014/main" id="{037BA7A8-A361-BDF1-356F-73A34648A117}"/>
              </a:ext>
            </a:extLst>
          </p:cNvPr>
          <p:cNvSpPr>
            <a:spLocks/>
          </p:cNvSpPr>
          <p:nvPr userDrawn="1"/>
        </p:nvSpPr>
        <p:spPr bwMode="auto">
          <a:xfrm>
            <a:off x="533400" y="72901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0073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 name="TextBox 1">
            <a:extLst>
              <a:ext uri="{FF2B5EF4-FFF2-40B4-BE49-F238E27FC236}">
                <a16:creationId xmlns:a16="http://schemas.microsoft.com/office/drawing/2014/main" id="{7DEC8079-45EC-6CE5-A9E6-B87D13EDBBF4}"/>
              </a:ext>
            </a:extLst>
          </p:cNvPr>
          <p:cNvSpPr txBox="1"/>
          <p:nvPr userDrawn="1"/>
        </p:nvSpPr>
        <p:spPr>
          <a:xfrm>
            <a:off x="7236296" y="4876586"/>
            <a:ext cx="1728192" cy="215444"/>
          </a:xfrm>
          <a:prstGeom prst="rect">
            <a:avLst/>
          </a:prstGeom>
          <a:noFill/>
        </p:spPr>
        <p:txBody>
          <a:bodyPr wrap="square" rtlCol="0">
            <a:spAutoFit/>
          </a:bodyPr>
          <a:lstStyle/>
          <a:p>
            <a:pPr algn="r"/>
            <a:r>
              <a:rPr lang="en-GB" sz="800" dirty="0">
                <a:latin typeface="Arial" panose="020B0604020202020204" pitchFamily="34" charset="0"/>
                <a:cs typeface="Arial" panose="020B0604020202020204" pitchFamily="34" charset="0"/>
              </a:rPr>
              <a:t>© Cambridge OCR 2026</a:t>
            </a:r>
          </a:p>
        </p:txBody>
      </p:sp>
    </p:spTree>
    <p:extLst>
      <p:ext uri="{BB962C8B-B14F-4D97-AF65-F5344CB8AC3E}">
        <p14:creationId xmlns:p14="http://schemas.microsoft.com/office/powerpoint/2010/main" val="25488453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85321" y="884701"/>
            <a:ext cx="3992562" cy="215444"/>
          </a:xfr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7" name="Text Placeholder 12"/>
          <p:cNvSpPr>
            <a:spLocks noGrp="1"/>
          </p:cNvSpPr>
          <p:nvPr>
            <p:ph type="body" sz="quarter" idx="12"/>
          </p:nvPr>
        </p:nvSpPr>
        <p:spPr>
          <a:xfrm>
            <a:off x="533400" y="884701"/>
            <a:ext cx="3810000" cy="215444"/>
          </a:xfrm>
        </p:spPr>
        <p:txBody>
          <a:bodyPr/>
          <a:lstStyle>
            <a:lvl1pPr>
              <a:defRPr sz="1400" spc="-15" baseline="0">
                <a:latin typeface="Arial" charset="0"/>
                <a:ea typeface="Arial" charset="0"/>
                <a:cs typeface="Arial" charset="0"/>
              </a:defRPr>
            </a:lvl1pPr>
            <a:lvl2pPr marL="2700">
              <a:defRPr sz="1050">
                <a:latin typeface="Arial" charset="0"/>
                <a:ea typeface="Arial" charset="0"/>
                <a:cs typeface="Arial" charset="0"/>
              </a:defRPr>
            </a:lvl2pPr>
          </a:lstStyle>
          <a:p>
            <a:pPr lvl="0"/>
            <a:r>
              <a:rPr lang="en-US" altLang="x-none"/>
              <a:t>Click to edit Master text styles</a:t>
            </a:r>
          </a:p>
        </p:txBody>
      </p:sp>
      <p:sp>
        <p:nvSpPr>
          <p:cNvPr id="9" name="object 4">
            <a:extLst>
              <a:ext uri="{FF2B5EF4-FFF2-40B4-BE49-F238E27FC236}">
                <a16:creationId xmlns:a16="http://schemas.microsoft.com/office/drawing/2014/main" id="{538B0220-9D1D-E044-B18B-ED3E6387AAEE}"/>
              </a:ext>
            </a:extLst>
          </p:cNvPr>
          <p:cNvSpPr>
            <a:spLocks/>
          </p:cNvSpPr>
          <p:nvPr userDrawn="1"/>
        </p:nvSpPr>
        <p:spPr bwMode="auto">
          <a:xfrm>
            <a:off x="533400" y="72901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0073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279831"/>
            <a:ext cx="8031163" cy="338554"/>
          </a:xfr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2" name="TextBox 1">
            <a:extLst>
              <a:ext uri="{FF2B5EF4-FFF2-40B4-BE49-F238E27FC236}">
                <a16:creationId xmlns:a16="http://schemas.microsoft.com/office/drawing/2014/main" id="{9019A709-3CFC-BD11-702F-6A37233877F5}"/>
              </a:ext>
            </a:extLst>
          </p:cNvPr>
          <p:cNvSpPr txBox="1"/>
          <p:nvPr userDrawn="1"/>
        </p:nvSpPr>
        <p:spPr>
          <a:xfrm>
            <a:off x="7236296" y="4876586"/>
            <a:ext cx="1728192" cy="215444"/>
          </a:xfrm>
          <a:prstGeom prst="rect">
            <a:avLst/>
          </a:prstGeom>
          <a:noFill/>
        </p:spPr>
        <p:txBody>
          <a:bodyPr wrap="square" rtlCol="0">
            <a:spAutoFit/>
          </a:bodyPr>
          <a:lstStyle/>
          <a:p>
            <a:pPr algn="r"/>
            <a:r>
              <a:rPr lang="en-GB" sz="800">
                <a:latin typeface="Arial" panose="020B0604020202020204" pitchFamily="34" charset="0"/>
                <a:cs typeface="Arial" panose="020B0604020202020204" pitchFamily="34" charset="0"/>
              </a:rPr>
              <a:t>© OCR 2025</a:t>
            </a:r>
          </a:p>
        </p:txBody>
      </p:sp>
    </p:spTree>
    <p:extLst>
      <p:ext uri="{BB962C8B-B14F-4D97-AF65-F5344CB8AC3E}">
        <p14:creationId xmlns:p14="http://schemas.microsoft.com/office/powerpoint/2010/main" val="6960147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ture">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533400"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4755600" y="1076325"/>
            <a:ext cx="3810000" cy="3171825"/>
          </a:xfrm>
          <a:prstGeom prst="rect">
            <a:avLst/>
          </a:prstGeom>
        </p:spPr>
        <p:txBody>
          <a:bodyPr/>
          <a:lstStyle/>
          <a:p>
            <a:pPr lvl="0"/>
            <a:r>
              <a:rPr lang="en-US" noProof="0"/>
              <a:t>Click icon to add picture</a:t>
            </a:r>
          </a:p>
        </p:txBody>
      </p:sp>
      <p:sp>
        <p:nvSpPr>
          <p:cNvPr id="7" name="object 4">
            <a:extLst>
              <a:ext uri="{FF2B5EF4-FFF2-40B4-BE49-F238E27FC236}">
                <a16:creationId xmlns:a16="http://schemas.microsoft.com/office/drawing/2014/main" id="{98FEB8BA-3F72-9C49-9061-9EEB5A90A150}"/>
              </a:ext>
            </a:extLst>
          </p:cNvPr>
          <p:cNvSpPr>
            <a:spLocks/>
          </p:cNvSpPr>
          <p:nvPr userDrawn="1"/>
        </p:nvSpPr>
        <p:spPr bwMode="auto">
          <a:xfrm>
            <a:off x="533400" y="860425"/>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3441146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Two Column ">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45720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533400" y="1076325"/>
            <a:ext cx="3810000" cy="3171825"/>
          </a:xfrm>
          <a:prstGeom prst="rect">
            <a:avLst/>
          </a:prstGeom>
        </p:spPr>
        <p:txBody>
          <a:bodyPr/>
          <a:lstStyle/>
          <a:p>
            <a:pPr lvl="0"/>
            <a:r>
              <a:rPr lang="en-US" noProof="0"/>
              <a:t>Click icon to add picture</a:t>
            </a:r>
          </a:p>
        </p:txBody>
      </p:sp>
      <p:sp>
        <p:nvSpPr>
          <p:cNvPr id="7" name="object 4">
            <a:extLst>
              <a:ext uri="{FF2B5EF4-FFF2-40B4-BE49-F238E27FC236}">
                <a16:creationId xmlns:a16="http://schemas.microsoft.com/office/drawing/2014/main" id="{98FEB8BA-3F72-9C49-9061-9EEB5A90A150}"/>
              </a:ext>
            </a:extLst>
          </p:cNvPr>
          <p:cNvSpPr>
            <a:spLocks/>
          </p:cNvSpPr>
          <p:nvPr userDrawn="1"/>
        </p:nvSpPr>
        <p:spPr bwMode="auto">
          <a:xfrm>
            <a:off x="533400" y="860425"/>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931708542"/>
      </p:ext>
    </p:extLst>
  </p:cSld>
  <p:clrMapOvr>
    <a:masterClrMapping/>
  </p:clrMapOvr>
  <p:hf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Chart">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532800" y="1075987"/>
            <a:ext cx="3450296"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Chart Placeholder 15"/>
          <p:cNvSpPr>
            <a:spLocks noGrp="1"/>
          </p:cNvSpPr>
          <p:nvPr>
            <p:ph type="chart" sz="quarter" idx="16"/>
          </p:nvPr>
        </p:nvSpPr>
        <p:spPr>
          <a:xfrm>
            <a:off x="4257677" y="1076400"/>
            <a:ext cx="4306887" cy="3400425"/>
          </a:xfrm>
          <a:prstGeom prst="rect">
            <a:avLst/>
          </a:prstGeom>
          <a:solidFill>
            <a:schemeClr val="bg1">
              <a:lumMod val="95000"/>
            </a:schemeClr>
          </a:solidFill>
        </p:spPr>
        <p:txBody>
          <a:bodyPr/>
          <a:lstStyle/>
          <a:p>
            <a:pPr lvl="0"/>
            <a:r>
              <a:rPr lang="en-US" noProof="0"/>
              <a:t>Click icon to add chart</a:t>
            </a:r>
          </a:p>
        </p:txBody>
      </p:sp>
      <p:sp>
        <p:nvSpPr>
          <p:cNvPr id="10" name="object 4">
            <a:extLst>
              <a:ext uri="{FF2B5EF4-FFF2-40B4-BE49-F238E27FC236}">
                <a16:creationId xmlns:a16="http://schemas.microsoft.com/office/drawing/2014/main" id="{40BB5996-4DF3-4445-BFFA-C070931D9DC1}"/>
              </a:ext>
            </a:extLst>
          </p:cNvPr>
          <p:cNvSpPr>
            <a:spLocks/>
          </p:cNvSpPr>
          <p:nvPr userDrawn="1"/>
        </p:nvSpPr>
        <p:spPr bwMode="auto">
          <a:xfrm>
            <a:off x="533400" y="860425"/>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661654379"/>
      </p:ext>
    </p:extLst>
  </p:cSld>
  <p:clrMapOvr>
    <a:masterClrMapping/>
  </p:clrMapOvr>
  <p:hf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Two Column">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5114267" y="1075987"/>
            <a:ext cx="3450296"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Chart Placeholder 15"/>
          <p:cNvSpPr>
            <a:spLocks noGrp="1"/>
          </p:cNvSpPr>
          <p:nvPr>
            <p:ph type="chart" sz="quarter" idx="16"/>
          </p:nvPr>
        </p:nvSpPr>
        <p:spPr>
          <a:xfrm>
            <a:off x="533401" y="1076400"/>
            <a:ext cx="4306887" cy="3400425"/>
          </a:xfrm>
          <a:prstGeom prst="rect">
            <a:avLst/>
          </a:prstGeom>
          <a:solidFill>
            <a:schemeClr val="bg1">
              <a:lumMod val="95000"/>
            </a:schemeClr>
          </a:solidFill>
        </p:spPr>
        <p:txBody>
          <a:bodyPr/>
          <a:lstStyle/>
          <a:p>
            <a:pPr lvl="0"/>
            <a:r>
              <a:rPr lang="en-US" noProof="0"/>
              <a:t>Click icon to add chart</a:t>
            </a:r>
          </a:p>
        </p:txBody>
      </p:sp>
      <p:sp>
        <p:nvSpPr>
          <p:cNvPr id="10" name="object 4">
            <a:extLst>
              <a:ext uri="{FF2B5EF4-FFF2-40B4-BE49-F238E27FC236}">
                <a16:creationId xmlns:a16="http://schemas.microsoft.com/office/drawing/2014/main" id="{40BB5996-4DF3-4445-BFFA-C070931D9DC1}"/>
              </a:ext>
            </a:extLst>
          </p:cNvPr>
          <p:cNvSpPr>
            <a:spLocks/>
          </p:cNvSpPr>
          <p:nvPr userDrawn="1"/>
        </p:nvSpPr>
        <p:spPr bwMode="auto">
          <a:xfrm>
            <a:off x="533400" y="860425"/>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997516604"/>
      </p:ext>
    </p:extLst>
  </p:cSld>
  <p:clrMapOvr>
    <a:masterClrMapping/>
  </p:clrMapOvr>
  <p:hf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Full Picture">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5334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4754562" y="1"/>
            <a:ext cx="4389437" cy="5143499"/>
          </a:xfrm>
          <a:prstGeom prst="rect">
            <a:avLst/>
          </a:prstGeom>
        </p:spPr>
        <p:txBody>
          <a:bodyPr/>
          <a:lstStyle/>
          <a:p>
            <a:pPr lvl="0"/>
            <a:r>
              <a:rPr lang="en-US" noProof="0"/>
              <a:t>Click icon to add picture</a:t>
            </a:r>
          </a:p>
        </p:txBody>
      </p:sp>
      <p:sp>
        <p:nvSpPr>
          <p:cNvPr id="7" name="object 4">
            <a:extLst>
              <a:ext uri="{FF2B5EF4-FFF2-40B4-BE49-F238E27FC236}">
                <a16:creationId xmlns:a16="http://schemas.microsoft.com/office/drawing/2014/main" id="{98FEB8BA-3F72-9C49-9061-9EEB5A90A150}"/>
              </a:ext>
            </a:extLst>
          </p:cNvPr>
          <p:cNvSpPr>
            <a:spLocks/>
          </p:cNvSpPr>
          <p:nvPr userDrawn="1"/>
        </p:nvSpPr>
        <p:spPr bwMode="auto">
          <a:xfrm>
            <a:off x="533400" y="860425"/>
            <a:ext cx="3992400"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3992400"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32527077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icture Two Column">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45720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0" y="0"/>
            <a:ext cx="4343400" cy="5143499"/>
          </a:xfrm>
          <a:prstGeom prst="rect">
            <a:avLst/>
          </a:prstGeom>
        </p:spPr>
        <p:txBody>
          <a:bodyPr/>
          <a:lstStyle/>
          <a:p>
            <a:pPr lvl="0"/>
            <a:r>
              <a:rPr lang="en-US" noProof="0"/>
              <a:t>Click icon to add picture</a:t>
            </a:r>
          </a:p>
        </p:txBody>
      </p:sp>
      <p:sp>
        <p:nvSpPr>
          <p:cNvPr id="7" name="object 4">
            <a:extLst>
              <a:ext uri="{FF2B5EF4-FFF2-40B4-BE49-F238E27FC236}">
                <a16:creationId xmlns:a16="http://schemas.microsoft.com/office/drawing/2014/main" id="{98FEB8BA-3F72-9C49-9061-9EEB5A90A150}"/>
              </a:ext>
            </a:extLst>
          </p:cNvPr>
          <p:cNvSpPr>
            <a:spLocks/>
          </p:cNvSpPr>
          <p:nvPr userDrawn="1"/>
        </p:nvSpPr>
        <p:spPr bwMode="auto">
          <a:xfrm>
            <a:off x="4572163" y="860425"/>
            <a:ext cx="3992400"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4572163" y="436185"/>
            <a:ext cx="3992400"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13758312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id="{0E468280-27F0-4EAA-878F-10E1E203B8F0}"/>
              </a:ext>
            </a:extLst>
          </p:cNvPr>
          <p:cNvSpPr>
            <a:spLocks noGrp="1"/>
          </p:cNvSpPr>
          <p:nvPr>
            <p:ph type="body" idx="1"/>
          </p:nvPr>
        </p:nvSpPr>
        <p:spPr bwMode="auto">
          <a:xfrm>
            <a:off x="457200" y="1184275"/>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Tree>
    <p:extLst>
      <p:ext uri="{BB962C8B-B14F-4D97-AF65-F5344CB8AC3E}">
        <p14:creationId xmlns:p14="http://schemas.microsoft.com/office/powerpoint/2010/main" val="847467073"/>
      </p:ext>
    </p:extLst>
  </p:cSld>
  <p:clrMap bg1="lt1" tx1="dk1" bg2="lt2" tx2="dk2" accent1="accent1" accent2="accent2" accent3="accent3" accent4="accent4" accent5="accent5" accent6="accent6" hlink="hlink" folHlink="folHlink"/>
  <p:sldLayoutIdLst>
    <p:sldLayoutId id="2147484266" r:id="rId1"/>
    <p:sldLayoutId id="2147484239" r:id="rId2"/>
    <p:sldLayoutId id="2147484240" r:id="rId3"/>
    <p:sldLayoutId id="2147484275" r:id="rId4"/>
    <p:sldLayoutId id="2147484241" r:id="rId5"/>
    <p:sldLayoutId id="2147484276" r:id="rId6"/>
    <p:sldLayoutId id="2147484242" r:id="rId7"/>
    <p:sldLayoutId id="2147484258" r:id="rId8"/>
    <p:sldLayoutId id="2147484259" r:id="rId9"/>
    <p:sldLayoutId id="2147484243" r:id="rId10"/>
    <p:sldLayoutId id="2147484252" r:id="rId11"/>
    <p:sldLayoutId id="2147484257" r:id="rId12"/>
  </p:sldLayoutIdLst>
  <p:hf hdr="0" ftr="0" dt="0"/>
  <p:txStyles>
    <p:titleStyle>
      <a:lvl1pPr algn="ctr" rtl="0" eaLnBrk="1" fontAlgn="base" hangingPunct="1">
        <a:spcBef>
          <a:spcPct val="0"/>
        </a:spcBef>
        <a:spcAft>
          <a:spcPct val="0"/>
        </a:spcAft>
        <a:defRPr>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a:solidFill>
            <a:schemeClr val="tx2"/>
          </a:solidFill>
          <a:latin typeface="Calibri" charset="0"/>
          <a:ea typeface="MS PGothic" panose="020B0600070205080204" pitchFamily="34" charset="-128"/>
        </a:defRPr>
      </a:lvl2pPr>
      <a:lvl3pPr algn="ctr" rtl="0" eaLnBrk="1" fontAlgn="base" hangingPunct="1">
        <a:spcBef>
          <a:spcPct val="0"/>
        </a:spcBef>
        <a:spcAft>
          <a:spcPct val="0"/>
        </a:spcAft>
        <a:defRPr>
          <a:solidFill>
            <a:schemeClr val="tx2"/>
          </a:solidFill>
          <a:latin typeface="Calibri" charset="0"/>
          <a:ea typeface="MS PGothic" panose="020B0600070205080204" pitchFamily="34" charset="-128"/>
        </a:defRPr>
      </a:lvl3pPr>
      <a:lvl4pPr algn="ctr" rtl="0" eaLnBrk="1" fontAlgn="base" hangingPunct="1">
        <a:spcBef>
          <a:spcPct val="0"/>
        </a:spcBef>
        <a:spcAft>
          <a:spcPct val="0"/>
        </a:spcAft>
        <a:defRPr>
          <a:solidFill>
            <a:schemeClr val="tx2"/>
          </a:solidFill>
          <a:latin typeface="Calibri" charset="0"/>
          <a:ea typeface="MS PGothic" panose="020B0600070205080204" pitchFamily="34" charset="-128"/>
        </a:defRPr>
      </a:lvl4pPr>
      <a:lvl5pPr algn="ctr" rtl="0" eaLnBrk="1" fontAlgn="base" hangingPunct="1">
        <a:spcBef>
          <a:spcPct val="0"/>
        </a:spcBef>
        <a:spcAft>
          <a:spcPct val="0"/>
        </a:spcAft>
        <a:defRPr>
          <a:solidFill>
            <a:schemeClr val="tx2"/>
          </a:solidFill>
          <a:latin typeface="Calibri" charset="0"/>
          <a:ea typeface="MS PGothic" panose="020B0600070205080204" pitchFamily="34" charset="-128"/>
        </a:defRPr>
      </a:lvl5pPr>
      <a:lvl6pPr marL="342900" algn="ctr" rtl="0" eaLnBrk="1" fontAlgn="base" hangingPunct="1">
        <a:spcBef>
          <a:spcPct val="0"/>
        </a:spcBef>
        <a:spcAft>
          <a:spcPct val="0"/>
        </a:spcAft>
        <a:defRPr>
          <a:solidFill>
            <a:schemeClr val="tx2"/>
          </a:solidFill>
          <a:latin typeface="Calibri" charset="0"/>
          <a:ea typeface="ＭＳ Ｐゴシック" charset="-128"/>
        </a:defRPr>
      </a:lvl6pPr>
      <a:lvl7pPr marL="685800" algn="ctr" rtl="0" eaLnBrk="1" fontAlgn="base" hangingPunct="1">
        <a:spcBef>
          <a:spcPct val="0"/>
        </a:spcBef>
        <a:spcAft>
          <a:spcPct val="0"/>
        </a:spcAft>
        <a:defRPr>
          <a:solidFill>
            <a:schemeClr val="tx2"/>
          </a:solidFill>
          <a:latin typeface="Calibri" charset="0"/>
          <a:ea typeface="ＭＳ Ｐゴシック" charset="-128"/>
        </a:defRPr>
      </a:lvl7pPr>
      <a:lvl8pPr marL="1028700" algn="ctr" rtl="0" eaLnBrk="1" fontAlgn="base" hangingPunct="1">
        <a:spcBef>
          <a:spcPct val="0"/>
        </a:spcBef>
        <a:spcAft>
          <a:spcPct val="0"/>
        </a:spcAft>
        <a:defRPr>
          <a:solidFill>
            <a:schemeClr val="tx2"/>
          </a:solidFill>
          <a:latin typeface="Calibri" charset="0"/>
          <a:ea typeface="ＭＳ Ｐゴシック" charset="-128"/>
        </a:defRPr>
      </a:lvl8pPr>
      <a:lvl9pPr marL="1371600" algn="ctr" rtl="0" eaLnBrk="1" fontAlgn="base" hangingPunct="1">
        <a:spcBef>
          <a:spcPct val="0"/>
        </a:spcBef>
        <a:spcAft>
          <a:spcPct val="0"/>
        </a:spcAft>
        <a:defRPr>
          <a:solidFill>
            <a:schemeClr val="tx2"/>
          </a:solidFill>
          <a:latin typeface="Calibri" charset="0"/>
          <a:ea typeface="ＭＳ Ｐゴシック" charset="-128"/>
        </a:defRPr>
      </a:lvl9pPr>
    </p:titleStyle>
    <p:body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7.jpeg"/><Relationship Id="rId18" Type="http://schemas.openxmlformats.org/officeDocument/2006/relationships/hyperlink" Target="https://teachcambridge.org/landing" TargetMode="External"/><Relationship Id="rId3" Type="http://schemas.openxmlformats.org/officeDocument/2006/relationships/hyperlink" Target="mailto:support@ocr.org.uk" TargetMode="External"/><Relationship Id="rId7" Type="http://schemas.openxmlformats.org/officeDocument/2006/relationships/image" Target="../media/image14.jpeg"/><Relationship Id="rId12" Type="http://schemas.openxmlformats.org/officeDocument/2006/relationships/hyperlink" Target="https://www.ocr.org.uk/qualifications/teach-cambridge/" TargetMode="External"/><Relationship Id="rId17" Type="http://schemas.openxmlformats.org/officeDocument/2006/relationships/hyperlink" Target="https://www.ocr.org.uk/about/our-policies/copyright/" TargetMode="External"/><Relationship Id="rId2" Type="http://schemas.openxmlformats.org/officeDocument/2006/relationships/slideLayout" Target="../slideLayouts/slideLayout12.xml"/><Relationship Id="rId16" Type="http://schemas.openxmlformats.org/officeDocument/2006/relationships/hyperlink" Target="https://www.cambridge.org/accessibility" TargetMode="External"/><Relationship Id="rId1" Type="http://schemas.openxmlformats.org/officeDocument/2006/relationships/tags" Target="../tags/tag4.xml"/><Relationship Id="rId6" Type="http://schemas.openxmlformats.org/officeDocument/2006/relationships/hyperlink" Target="https://teach.ocr.org.uk/people-and-planet" TargetMode="External"/><Relationship Id="rId11" Type="http://schemas.openxmlformats.org/officeDocument/2006/relationships/hyperlink" Target="http://support.ocr.org.uk/" TargetMode="External"/><Relationship Id="rId5" Type="http://schemas.openxmlformats.org/officeDocument/2006/relationships/hyperlink" Target="https://ocrpanel.recollective.com/ocr-customer-insight-panel/join?key=mbHf" TargetMode="External"/><Relationship Id="rId15" Type="http://schemas.openxmlformats.org/officeDocument/2006/relationships/image" Target="../media/image19.jpeg"/><Relationship Id="rId10" Type="http://schemas.openxmlformats.org/officeDocument/2006/relationships/hyperlink" Target="http://ocr.org.uk/updates" TargetMode="External"/><Relationship Id="rId19" Type="http://schemas.openxmlformats.org/officeDocument/2006/relationships/hyperlink" Target="mailto:resources.feedback@ocr.org.uk" TargetMode="External"/><Relationship Id="rId4" Type="http://schemas.openxmlformats.org/officeDocument/2006/relationships/hyperlink" Target="https://teach.ocr.org.uk/feedback-and-surveys" TargetMode="External"/><Relationship Id="rId9" Type="http://schemas.openxmlformats.org/officeDocument/2006/relationships/image" Target="../media/image16.jpeg"/><Relationship Id="rId1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785282-738B-4F50-B791-08732C8FDFC5}"/>
              </a:ext>
              <a:ext uri="{C183D7F6-B498-43B3-948B-1728B52AA6E4}">
                <adec:decorative xmlns:adec="http://schemas.microsoft.com/office/drawing/2017/decorative" val="1"/>
              </a:ext>
            </a:extLst>
          </p:cNvPr>
          <p:cNvSpPr/>
          <p:nvPr/>
        </p:nvSpPr>
        <p:spPr>
          <a:xfrm>
            <a:off x="-6416" y="1436105"/>
            <a:ext cx="4938456" cy="3230995"/>
          </a:xfrm>
          <a:prstGeom prst="rect">
            <a:avLst/>
          </a:prstGeom>
          <a:solidFill>
            <a:srgbClr val="1A8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9E36A19-7650-77E7-10EA-97D2CD91B57A}"/>
              </a:ext>
            </a:extLst>
          </p:cNvPr>
          <p:cNvSpPr txBox="1"/>
          <p:nvPr/>
        </p:nvSpPr>
        <p:spPr>
          <a:xfrm>
            <a:off x="350647" y="1621416"/>
            <a:ext cx="4929636" cy="3131627"/>
          </a:xfrm>
          <a:prstGeom prst="rect">
            <a:avLst/>
          </a:prstGeom>
        </p:spPr>
        <p:txBody>
          <a:bodyPr vert="horz" wrap="square" lIns="0" tIns="0" rIns="0" bIns="0" rtlCol="0">
            <a:spAutoFit/>
          </a:bodyPr>
          <a:lstStyle/>
          <a:p>
            <a:pPr marL="12700" algn="l">
              <a:lnSpc>
                <a:spcPct val="100000"/>
              </a:lnSpc>
              <a:spcAft>
                <a:spcPts val="1200"/>
              </a:spcAft>
            </a:pPr>
            <a:r>
              <a:rPr lang="en-GB"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Annotated sample assessment materials</a:t>
            </a:r>
          </a:p>
          <a:p>
            <a:pPr marL="12700" algn="l">
              <a:lnSpc>
                <a:spcPct val="100000"/>
              </a:lnSpc>
              <a:spcAft>
                <a:spcPts val="900"/>
              </a:spcAft>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Level </a:t>
            </a:r>
          </a:p>
          <a:p>
            <a:pPr marL="12700" algn="l">
              <a:lnSpc>
                <a:spcPct val="100000"/>
              </a:lnSpc>
              <a:spcAft>
                <a:spcPts val="600"/>
              </a:spcAft>
            </a:pPr>
            <a:r>
              <a:rPr lang="en-GB"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Film Studies</a:t>
            </a:r>
          </a:p>
          <a:p>
            <a:pPr marL="12700" algn="l">
              <a:lnSpc>
                <a:spcPct val="100000"/>
              </a:lnSpc>
              <a:spcAft>
                <a:spcPts val="2400"/>
              </a:spcAft>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Critical approaches to film</a:t>
            </a:r>
          </a:p>
          <a:p>
            <a:pPr marL="12700" algn="l">
              <a:lnSpc>
                <a:spcPct val="100000"/>
              </a:lnSpc>
            </a:pPr>
            <a:r>
              <a:rPr lang="en-GB"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Cambridge OCR Level 3 Advanced GCE in Film Studies</a:t>
            </a:r>
          </a:p>
          <a:p>
            <a:pPr marL="12700" algn="l">
              <a:lnSpc>
                <a:spcPct val="100000"/>
              </a:lnSpc>
            </a:pPr>
            <a:r>
              <a:rPr lang="en-GB" sz="1050" b="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12700" algn="l">
              <a:lnSpc>
                <a:spcPct val="100000"/>
              </a:lnSpc>
              <a:spcAft>
                <a:spcPts val="300"/>
              </a:spcAft>
            </a:pPr>
            <a:r>
              <a:rPr lang="en-GB"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H410/02</a:t>
            </a:r>
          </a:p>
          <a:p>
            <a:pPr marL="12700" marR="0" lvl="0" indent="0" algn="l" defTabSz="457200" rtl="0" eaLnBrk="0" fontAlgn="base" latinLnBrk="0" hangingPunct="0">
              <a:lnSpc>
                <a:spcPct val="100000"/>
              </a:lnSpc>
              <a:spcBef>
                <a:spcPct val="0"/>
              </a:spcBef>
              <a:spcAft>
                <a:spcPts val="1200"/>
              </a:spcAft>
              <a:buClrTx/>
              <a:buSzTx/>
              <a:buFontTx/>
              <a:buNone/>
              <a:tabLst/>
              <a:defRPr/>
            </a:pPr>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first teaching 2017</a:t>
            </a:r>
          </a:p>
          <a:p>
            <a:pPr marL="12700" algn="l">
              <a:lnSpc>
                <a:spcPct val="100000"/>
              </a:lnSpc>
              <a:spcAft>
                <a:spcPts val="600"/>
              </a:spcAft>
            </a:pPr>
            <a:r>
              <a:rPr lang="en-GB" sz="900" b="0" dirty="0">
                <a:solidFill>
                  <a:schemeClr val="bg1"/>
                </a:solidFill>
                <a:latin typeface="Open Sans" panose="020B0606030504020204" pitchFamily="34" charset="0"/>
                <a:ea typeface="Open Sans" panose="020B0606030504020204" pitchFamily="34" charset="0"/>
                <a:cs typeface="Open Sans" panose="020B0606030504020204" pitchFamily="34" charset="0"/>
              </a:rPr>
              <a:t>Version 2.0  (January 2026)</a:t>
            </a:r>
          </a:p>
          <a:p>
            <a:pPr marL="12700" marR="0" lvl="0" indent="0" algn="l" defTabSz="457200" rtl="0" eaLnBrk="0" fontAlgn="base" latinLnBrk="0" hangingPunct="0">
              <a:lnSpc>
                <a:spcPct val="100000"/>
              </a:lnSpc>
              <a:spcBef>
                <a:spcPct val="0"/>
              </a:spcBef>
              <a:spcAft>
                <a:spcPct val="0"/>
              </a:spcAft>
              <a:buClrTx/>
              <a:buSzTx/>
              <a:buFontTx/>
              <a:buNone/>
              <a:tabLst/>
              <a:defRPr/>
            </a:pPr>
            <a:r>
              <a:rPr lang="en-GB" sz="9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ocr.org.uk/</a:t>
            </a:r>
            <a:r>
              <a:rPr lang="en-GB" sz="900" b="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alevelfilmstudies</a:t>
            </a:r>
            <a:endParaRPr lang="en-GB" sz="9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2700" algn="l">
              <a:lnSpc>
                <a:spcPct val="100000"/>
              </a:lnSpc>
            </a:pPr>
            <a:endParaRPr lang="en-GB" sz="1000" b="1" dirty="0">
              <a:solidFill>
                <a:schemeClr val="bg1"/>
              </a:solidFill>
              <a:latin typeface="Value Sans Pro" panose="020B0503050101040103" pitchFamily="34" charset="0"/>
              <a:cs typeface="BlissPro"/>
            </a:endParaRPr>
          </a:p>
          <a:p>
            <a:pPr marL="12700" algn="l">
              <a:lnSpc>
                <a:spcPct val="100000"/>
              </a:lnSpc>
            </a:pPr>
            <a:endParaRPr lang="en-GB" sz="1000" b="1" dirty="0">
              <a:solidFill>
                <a:schemeClr val="bg1"/>
              </a:solidFill>
              <a:latin typeface="Value Sans Pro" panose="020B0503050101040103" pitchFamily="34" charset="0"/>
              <a:cs typeface="BlissPro"/>
            </a:endParaRPr>
          </a:p>
        </p:txBody>
      </p:sp>
    </p:spTree>
    <p:custDataLst>
      <p:tags r:id="rId1"/>
    </p:custDataLst>
    <p:extLst>
      <p:ext uri="{BB962C8B-B14F-4D97-AF65-F5344CB8AC3E}">
        <p14:creationId xmlns:p14="http://schemas.microsoft.com/office/powerpoint/2010/main" val="223046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8F719-AEBC-2F70-BE58-9AAE2E8D4E7C}"/>
              </a:ext>
            </a:extLst>
          </p:cNvPr>
          <p:cNvSpPr>
            <a:spLocks noGrp="1"/>
          </p:cNvSpPr>
          <p:nvPr>
            <p:ph type="body" sz="quarter" idx="10"/>
          </p:nvPr>
        </p:nvSpPr>
        <p:spPr>
          <a:xfrm>
            <a:off x="533401" y="279831"/>
            <a:ext cx="8031163" cy="338554"/>
          </a:xfrm>
        </p:spPr>
        <p:txBody>
          <a:bodyPr/>
          <a:lstStyle/>
          <a:p>
            <a:r>
              <a:rPr lang="en-GB" dirty="0">
                <a:solidFill>
                  <a:srgbClr val="1A8471"/>
                </a:solidFill>
              </a:rPr>
              <a:t>Section C: Ideology</a:t>
            </a:r>
          </a:p>
        </p:txBody>
      </p:sp>
      <p:sp>
        <p:nvSpPr>
          <p:cNvPr id="3" name="Content Placeholder 2"/>
          <p:cNvSpPr txBox="1">
            <a:spLocks/>
          </p:cNvSpPr>
          <p:nvPr/>
        </p:nvSpPr>
        <p:spPr>
          <a:xfrm>
            <a:off x="457200" y="870856"/>
            <a:ext cx="8363272" cy="427765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Theme: Family and Home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5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5*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idea of family and home is always presented as a safe place.’ Discuss how far this is true in the films you have studied. You must draw comparisons between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three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films you have studied in your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5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5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6*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Discuss how the films you have studied use micro-elements of film to position the spectator and shape their responses to the idea of ‘family and home’.  You must draw comparison between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three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films you have studied in your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p:txBody>
      </p:sp>
      <p:sp>
        <p:nvSpPr>
          <p:cNvPr id="4" name="Rounded Rectangle 3">
            <a:extLst>
              <a:ext uri="{FF2B5EF4-FFF2-40B4-BE49-F238E27FC236}">
                <a16:creationId xmlns:a16="http://schemas.microsoft.com/office/drawing/2014/main" id="{413BA144-C86B-25C4-88D3-973DE5A7AEC8}"/>
              </a:ext>
            </a:extLst>
          </p:cNvPr>
          <p:cNvSpPr/>
          <p:nvPr/>
        </p:nvSpPr>
        <p:spPr>
          <a:xfrm>
            <a:off x="1627876" y="1378856"/>
            <a:ext cx="1642103" cy="460565"/>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indicates an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extended response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question.</a:t>
            </a:r>
          </a:p>
        </p:txBody>
      </p:sp>
      <p:sp>
        <p:nvSpPr>
          <p:cNvPr id="5" name="Rounded Rectangle 4">
            <a:extLst>
              <a:ext uri="{FF2B5EF4-FFF2-40B4-BE49-F238E27FC236}">
                <a16:creationId xmlns:a16="http://schemas.microsoft.com/office/drawing/2014/main" id="{943DC647-2F98-10C0-CAE2-87EF358D01D4}"/>
              </a:ext>
            </a:extLst>
          </p:cNvPr>
          <p:cNvSpPr/>
          <p:nvPr/>
        </p:nvSpPr>
        <p:spPr>
          <a:xfrm>
            <a:off x="7178369" y="71293"/>
            <a:ext cx="1642103" cy="62720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Students should spend around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40</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minutes on this question.</a:t>
            </a:r>
          </a:p>
        </p:txBody>
      </p:sp>
      <p:sp>
        <p:nvSpPr>
          <p:cNvPr id="6" name="Rounded Rectangle 5">
            <a:extLst>
              <a:ext uri="{FF2B5EF4-FFF2-40B4-BE49-F238E27FC236}">
                <a16:creationId xmlns:a16="http://schemas.microsoft.com/office/drawing/2014/main" id="{BDA9DE36-5553-A3D2-9782-81A803EEDCC1}"/>
              </a:ext>
            </a:extLst>
          </p:cNvPr>
          <p:cNvSpPr/>
          <p:nvPr/>
        </p:nvSpPr>
        <p:spPr>
          <a:xfrm>
            <a:off x="4923739" y="1333044"/>
            <a:ext cx="1367376" cy="50637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This question is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synoptic</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7" name="Rounded Rectangle 11">
            <a:extLst>
              <a:ext uri="{FF2B5EF4-FFF2-40B4-BE49-F238E27FC236}">
                <a16:creationId xmlns:a16="http://schemas.microsoft.com/office/drawing/2014/main" id="{CC00A1F4-6CA3-F701-3981-422E9050E4E7}"/>
              </a:ext>
            </a:extLst>
          </p:cNvPr>
          <p:cNvSpPr/>
          <p:nvPr/>
        </p:nvSpPr>
        <p:spPr>
          <a:xfrm>
            <a:off x="7098966" y="824736"/>
            <a:ext cx="1847783" cy="1016616"/>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will focus on learning from the whole course in order to evaluate the validity of ideology as a critical approach in film.</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8" name="Rounded Rectangle 6">
            <a:extLst>
              <a:ext uri="{FF2B5EF4-FFF2-40B4-BE49-F238E27FC236}">
                <a16:creationId xmlns:a16="http://schemas.microsoft.com/office/drawing/2014/main" id="{3CBA6CDD-2D72-6C85-54F0-93FF167EFFCC}"/>
              </a:ext>
            </a:extLst>
          </p:cNvPr>
          <p:cNvSpPr/>
          <p:nvPr/>
        </p:nvSpPr>
        <p:spPr>
          <a:xfrm>
            <a:off x="1052985" y="2926597"/>
            <a:ext cx="1193977"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5%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9" name="Rounded Rectangle 7">
            <a:extLst>
              <a:ext uri="{FF2B5EF4-FFF2-40B4-BE49-F238E27FC236}">
                <a16:creationId xmlns:a16="http://schemas.microsoft.com/office/drawing/2014/main" id="{07DE5F74-5AAC-59B1-0FAE-28C86B3525FE}"/>
              </a:ext>
            </a:extLst>
          </p:cNvPr>
          <p:cNvSpPr/>
          <p:nvPr/>
        </p:nvSpPr>
        <p:spPr>
          <a:xfrm>
            <a:off x="2395214" y="2916197"/>
            <a:ext cx="1075883"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0" name="Rounded Rectangle 8">
            <a:extLst>
              <a:ext uri="{FF2B5EF4-FFF2-40B4-BE49-F238E27FC236}">
                <a16:creationId xmlns:a16="http://schemas.microsoft.com/office/drawing/2014/main" id="{ECCC16C8-E52E-BE3E-8ABF-42A3CB26D6B0}"/>
              </a:ext>
            </a:extLst>
          </p:cNvPr>
          <p:cNvSpPr/>
          <p:nvPr/>
        </p:nvSpPr>
        <p:spPr>
          <a:xfrm>
            <a:off x="3658363" y="2928773"/>
            <a:ext cx="1057653"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AO2.1b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compare</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1" name="Rounded Rectangle 9">
            <a:extLst>
              <a:ext uri="{FF2B5EF4-FFF2-40B4-BE49-F238E27FC236}">
                <a16:creationId xmlns:a16="http://schemas.microsoft.com/office/drawing/2014/main" id="{EF294FE8-5597-C4C0-F893-31DB9EF51D22}"/>
              </a:ext>
            </a:extLst>
          </p:cNvPr>
          <p:cNvSpPr/>
          <p:nvPr/>
        </p:nvSpPr>
        <p:spPr>
          <a:xfrm>
            <a:off x="4928039" y="2926597"/>
            <a:ext cx="1363075"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AO2.1c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use critical approaches</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2" name="Rounded Rectangle 12">
            <a:extLst>
              <a:ext uri="{FF2B5EF4-FFF2-40B4-BE49-F238E27FC236}">
                <a16:creationId xmlns:a16="http://schemas.microsoft.com/office/drawing/2014/main" id="{3909ACC0-52DB-ED82-1688-8072D1EE62B7}"/>
              </a:ext>
            </a:extLst>
          </p:cNvPr>
          <p:cNvSpPr/>
          <p:nvPr/>
        </p:nvSpPr>
        <p:spPr>
          <a:xfrm>
            <a:off x="6408004" y="2927898"/>
            <a:ext cx="1260605"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AO2.2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evaluate critical approaches</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3" name="Rounded Rectangle 13">
            <a:extLst>
              <a:ext uri="{FF2B5EF4-FFF2-40B4-BE49-F238E27FC236}">
                <a16:creationId xmlns:a16="http://schemas.microsoft.com/office/drawing/2014/main" id="{94025C66-7FBC-CD9C-80FA-1ECC8A47C3D9}"/>
              </a:ext>
            </a:extLst>
          </p:cNvPr>
          <p:cNvSpPr/>
          <p:nvPr/>
        </p:nvSpPr>
        <p:spPr>
          <a:xfrm>
            <a:off x="4039039" y="4622082"/>
            <a:ext cx="3482990" cy="403345"/>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 choice of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35 mark questions in this section in relation to the student’s chosen theme.</a:t>
            </a:r>
          </a:p>
        </p:txBody>
      </p:sp>
    </p:spTree>
    <p:extLst>
      <p:ext uri="{BB962C8B-B14F-4D97-AF65-F5344CB8AC3E}">
        <p14:creationId xmlns:p14="http://schemas.microsoft.com/office/powerpoint/2010/main" val="309815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E7F766-4AE1-B7D2-F6BC-B79AE5179AA9}"/>
              </a:ext>
            </a:extLst>
          </p:cNvPr>
          <p:cNvSpPr>
            <a:spLocks noGrp="1"/>
          </p:cNvSpPr>
          <p:nvPr>
            <p:ph type="body" sz="quarter" idx="10"/>
          </p:nvPr>
        </p:nvSpPr>
        <p:spPr>
          <a:xfrm>
            <a:off x="533401" y="279831"/>
            <a:ext cx="8031163" cy="338554"/>
          </a:xfrm>
        </p:spPr>
        <p:txBody>
          <a:bodyPr/>
          <a:lstStyle/>
          <a:p>
            <a:r>
              <a:rPr lang="en-GB" dirty="0">
                <a:solidFill>
                  <a:srgbClr val="1A8471"/>
                </a:solidFill>
              </a:rPr>
              <a:t>Section C: Ideology</a:t>
            </a:r>
          </a:p>
        </p:txBody>
      </p:sp>
      <p:sp>
        <p:nvSpPr>
          <p:cNvPr id="3" name="Content Placeholder 2">
            <a:extLst>
              <a:ext uri="{FF2B5EF4-FFF2-40B4-BE49-F238E27FC236}">
                <a16:creationId xmlns:a16="http://schemas.microsoft.com/office/drawing/2014/main" id="{0C0B5BA1-1ECA-55FB-65C3-C0BDCE0D9D20}"/>
              </a:ext>
            </a:extLst>
          </p:cNvPr>
          <p:cNvSpPr txBox="1">
            <a:spLocks/>
          </p:cNvSpPr>
          <p:nvPr/>
        </p:nvSpPr>
        <p:spPr>
          <a:xfrm>
            <a:off x="457200" y="865848"/>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Theme: Outsiders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You should have studied </a:t>
            </a: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three</a:t>
            </a: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films from your chosen theme. One film should be from the </a:t>
            </a: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US Independent</a:t>
            </a: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list, one film should be from the </a:t>
            </a: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Non-US English Language</a:t>
            </a: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list and one film should be from the </a:t>
            </a: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Non-European Non-English Language </a:t>
            </a: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list below.</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 name="Picture 3" title="Table of films for Section C">
            <a:extLst>
              <a:ext uri="{FF2B5EF4-FFF2-40B4-BE49-F238E27FC236}">
                <a16:creationId xmlns:a16="http://schemas.microsoft.com/office/drawing/2014/main" id="{42907B57-E79C-66C0-4FBC-43ACDBE2E3CC}"/>
              </a:ext>
            </a:extLst>
          </p:cNvPr>
          <p:cNvPicPr>
            <a:picLocks noChangeAspect="1"/>
          </p:cNvPicPr>
          <p:nvPr/>
        </p:nvPicPr>
        <p:blipFill>
          <a:blip r:embed="rId2"/>
          <a:stretch>
            <a:fillRect/>
          </a:stretch>
        </p:blipFill>
        <p:spPr>
          <a:xfrm>
            <a:off x="1043608" y="2766655"/>
            <a:ext cx="6932561" cy="1944216"/>
          </a:xfrm>
          <a:prstGeom prst="rect">
            <a:avLst/>
          </a:prstGeom>
        </p:spPr>
      </p:pic>
    </p:spTree>
    <p:extLst>
      <p:ext uri="{BB962C8B-B14F-4D97-AF65-F5344CB8AC3E}">
        <p14:creationId xmlns:p14="http://schemas.microsoft.com/office/powerpoint/2010/main" val="74238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3B0738-34DB-5CC5-8DCB-8E016BA29319}"/>
              </a:ext>
            </a:extLst>
          </p:cNvPr>
          <p:cNvSpPr>
            <a:spLocks noGrp="1"/>
          </p:cNvSpPr>
          <p:nvPr>
            <p:ph type="body" sz="quarter" idx="10"/>
          </p:nvPr>
        </p:nvSpPr>
        <p:spPr>
          <a:xfrm>
            <a:off x="533401" y="279831"/>
            <a:ext cx="8031163" cy="338554"/>
          </a:xfrm>
        </p:spPr>
        <p:txBody>
          <a:bodyPr/>
          <a:lstStyle/>
          <a:p>
            <a:r>
              <a:rPr lang="en-GB" dirty="0">
                <a:solidFill>
                  <a:srgbClr val="1A8471"/>
                </a:solidFill>
              </a:rPr>
              <a:t>Section C: Ideology</a:t>
            </a:r>
          </a:p>
        </p:txBody>
      </p:sp>
      <p:sp>
        <p:nvSpPr>
          <p:cNvPr id="3" name="Content Placeholder 2">
            <a:extLst>
              <a:ext uri="{FF2B5EF4-FFF2-40B4-BE49-F238E27FC236}">
                <a16:creationId xmlns:a16="http://schemas.microsoft.com/office/drawing/2014/main" id="{F1B8D967-87D8-E554-92C9-245EBDCAF159}"/>
              </a:ext>
            </a:extLst>
          </p:cNvPr>
          <p:cNvSpPr txBox="1">
            <a:spLocks/>
          </p:cNvSpPr>
          <p:nvPr/>
        </p:nvSpPr>
        <p:spPr>
          <a:xfrm>
            <a:off x="457200" y="893613"/>
            <a:ext cx="8363272" cy="427765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Theme: Outsiders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7*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Discuss how far the spectator is encouraged by the filmmaker to identify with the outsider(s) in the films you have studied.  You must draw comparisons between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three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films you have studied in your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5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5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8*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‘Outsiders exist everywhere, regardless of social and political context, but their meaning and significance varies.’ Discuss this in relation to the films you have studied.  You must draw comparisons between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three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films you have studied in your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p:txBody>
      </p:sp>
      <p:sp>
        <p:nvSpPr>
          <p:cNvPr id="4" name="Rounded Rectangle 3">
            <a:extLst>
              <a:ext uri="{FF2B5EF4-FFF2-40B4-BE49-F238E27FC236}">
                <a16:creationId xmlns:a16="http://schemas.microsoft.com/office/drawing/2014/main" id="{C62B8D40-7E07-77F4-D264-D20A39557A2B}"/>
              </a:ext>
            </a:extLst>
          </p:cNvPr>
          <p:cNvSpPr/>
          <p:nvPr/>
        </p:nvSpPr>
        <p:spPr>
          <a:xfrm>
            <a:off x="1624881" y="1346047"/>
            <a:ext cx="1642103" cy="398489"/>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indicates an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extended response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question.</a:t>
            </a:r>
          </a:p>
        </p:txBody>
      </p:sp>
      <p:sp>
        <p:nvSpPr>
          <p:cNvPr id="5" name="Rounded Rectangle 4">
            <a:extLst>
              <a:ext uri="{FF2B5EF4-FFF2-40B4-BE49-F238E27FC236}">
                <a16:creationId xmlns:a16="http://schemas.microsoft.com/office/drawing/2014/main" id="{D80A45C7-7593-E7E7-2E32-55C436D26647}"/>
              </a:ext>
            </a:extLst>
          </p:cNvPr>
          <p:cNvSpPr/>
          <p:nvPr/>
        </p:nvSpPr>
        <p:spPr>
          <a:xfrm>
            <a:off x="6922461" y="30667"/>
            <a:ext cx="1642103" cy="62720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Students should spend around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40</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minutes on this question.</a:t>
            </a:r>
          </a:p>
        </p:txBody>
      </p:sp>
      <p:sp>
        <p:nvSpPr>
          <p:cNvPr id="6" name="Rounded Rectangle 5">
            <a:extLst>
              <a:ext uri="{FF2B5EF4-FFF2-40B4-BE49-F238E27FC236}">
                <a16:creationId xmlns:a16="http://schemas.microsoft.com/office/drawing/2014/main" id="{6E00213E-0D7E-8273-06C9-2C84AFDE300B}"/>
              </a:ext>
            </a:extLst>
          </p:cNvPr>
          <p:cNvSpPr/>
          <p:nvPr/>
        </p:nvSpPr>
        <p:spPr>
          <a:xfrm>
            <a:off x="4680242" y="986606"/>
            <a:ext cx="1737136" cy="26766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This question is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synoptic</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7" name="Rounded Rectangle 11">
            <a:extLst>
              <a:ext uri="{FF2B5EF4-FFF2-40B4-BE49-F238E27FC236}">
                <a16:creationId xmlns:a16="http://schemas.microsoft.com/office/drawing/2014/main" id="{60B3290F-8E6B-B49B-D6D6-7E7C96CF5E53}"/>
              </a:ext>
            </a:extLst>
          </p:cNvPr>
          <p:cNvSpPr/>
          <p:nvPr/>
        </p:nvSpPr>
        <p:spPr>
          <a:xfrm>
            <a:off x="6658411" y="854123"/>
            <a:ext cx="1847783" cy="1016616"/>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will focus on learning from the whole course in order to evaluate the validity of ideology as a critical approach in film.</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8" name="Rounded Rectangle 6">
            <a:extLst>
              <a:ext uri="{FF2B5EF4-FFF2-40B4-BE49-F238E27FC236}">
                <a16:creationId xmlns:a16="http://schemas.microsoft.com/office/drawing/2014/main" id="{94F2595C-6163-0DE6-0C2A-FA1CC422A0C3}"/>
              </a:ext>
            </a:extLst>
          </p:cNvPr>
          <p:cNvSpPr/>
          <p:nvPr/>
        </p:nvSpPr>
        <p:spPr>
          <a:xfrm>
            <a:off x="1037993" y="2952326"/>
            <a:ext cx="1193977"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5%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9" name="Rounded Rectangle 7">
            <a:extLst>
              <a:ext uri="{FF2B5EF4-FFF2-40B4-BE49-F238E27FC236}">
                <a16:creationId xmlns:a16="http://schemas.microsoft.com/office/drawing/2014/main" id="{2083FDE3-6316-827C-0EC4-61C6973A492E}"/>
              </a:ext>
            </a:extLst>
          </p:cNvPr>
          <p:cNvSpPr/>
          <p:nvPr/>
        </p:nvSpPr>
        <p:spPr>
          <a:xfrm>
            <a:off x="2380222" y="2941926"/>
            <a:ext cx="1075883"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0" name="Rounded Rectangle 8">
            <a:extLst>
              <a:ext uri="{FF2B5EF4-FFF2-40B4-BE49-F238E27FC236}">
                <a16:creationId xmlns:a16="http://schemas.microsoft.com/office/drawing/2014/main" id="{1F0E66C9-6585-3C9E-8C89-42409F01787B}"/>
              </a:ext>
            </a:extLst>
          </p:cNvPr>
          <p:cNvSpPr/>
          <p:nvPr/>
        </p:nvSpPr>
        <p:spPr>
          <a:xfrm>
            <a:off x="3622589" y="2954502"/>
            <a:ext cx="1057653"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AO2.1b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compare</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2" name="Rounded Rectangle 13">
            <a:extLst>
              <a:ext uri="{FF2B5EF4-FFF2-40B4-BE49-F238E27FC236}">
                <a16:creationId xmlns:a16="http://schemas.microsoft.com/office/drawing/2014/main" id="{281DE549-7A43-E3A7-1616-1B97E806FE7F}"/>
              </a:ext>
            </a:extLst>
          </p:cNvPr>
          <p:cNvSpPr/>
          <p:nvPr/>
        </p:nvSpPr>
        <p:spPr>
          <a:xfrm>
            <a:off x="4059382" y="4557386"/>
            <a:ext cx="3522921" cy="41944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 choice of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35 mark questions in this section in relation to the student’s chosen theme.</a:t>
            </a:r>
          </a:p>
        </p:txBody>
      </p:sp>
      <p:grpSp>
        <p:nvGrpSpPr>
          <p:cNvPr id="13" name="Group 12">
            <a:extLst>
              <a:ext uri="{FF2B5EF4-FFF2-40B4-BE49-F238E27FC236}">
                <a16:creationId xmlns:a16="http://schemas.microsoft.com/office/drawing/2014/main" id="{7AD91ED2-4476-1AB3-BCFA-C6D16858A23A}"/>
              </a:ext>
            </a:extLst>
          </p:cNvPr>
          <p:cNvGrpSpPr>
            <a:grpSpLocks/>
          </p:cNvGrpSpPr>
          <p:nvPr/>
        </p:nvGrpSpPr>
        <p:grpSpPr>
          <a:xfrm>
            <a:off x="4846724" y="2905660"/>
            <a:ext cx="2836162" cy="658366"/>
            <a:chOff x="0" y="0"/>
            <a:chExt cx="2836162" cy="658366"/>
          </a:xfrm>
        </p:grpSpPr>
        <p:pic>
          <p:nvPicPr>
            <p:cNvPr id="14" name="Image 255">
              <a:extLst>
                <a:ext uri="{FF2B5EF4-FFF2-40B4-BE49-F238E27FC236}">
                  <a16:creationId xmlns:a16="http://schemas.microsoft.com/office/drawing/2014/main" id="{0864E48C-04AC-B6BA-4F73-0D3062BF1B43}"/>
                </a:ext>
              </a:extLst>
            </p:cNvPr>
            <p:cNvPicPr/>
            <p:nvPr/>
          </p:nvPicPr>
          <p:blipFill>
            <a:blip r:embed="rId2" cstate="print"/>
            <a:stretch>
              <a:fillRect/>
            </a:stretch>
          </p:blipFill>
          <p:spPr>
            <a:xfrm>
              <a:off x="0" y="9144"/>
              <a:ext cx="1458467" cy="600455"/>
            </a:xfrm>
            <a:prstGeom prst="rect">
              <a:avLst/>
            </a:prstGeom>
          </p:spPr>
        </p:pic>
        <p:pic>
          <p:nvPicPr>
            <p:cNvPr id="15" name="Image 256">
              <a:extLst>
                <a:ext uri="{FF2B5EF4-FFF2-40B4-BE49-F238E27FC236}">
                  <a16:creationId xmlns:a16="http://schemas.microsoft.com/office/drawing/2014/main" id="{B5CA97E2-0169-2D7B-C3A0-24B1AD40422B}"/>
                </a:ext>
              </a:extLst>
            </p:cNvPr>
            <p:cNvPicPr/>
            <p:nvPr/>
          </p:nvPicPr>
          <p:blipFill>
            <a:blip r:embed="rId3" cstate="print"/>
            <a:stretch>
              <a:fillRect/>
            </a:stretch>
          </p:blipFill>
          <p:spPr>
            <a:xfrm>
              <a:off x="45720" y="0"/>
              <a:ext cx="1267967" cy="656843"/>
            </a:xfrm>
            <a:prstGeom prst="rect">
              <a:avLst/>
            </a:prstGeom>
          </p:spPr>
        </p:pic>
        <p:pic>
          <p:nvPicPr>
            <p:cNvPr id="16" name="Image 257">
              <a:extLst>
                <a:ext uri="{FF2B5EF4-FFF2-40B4-BE49-F238E27FC236}">
                  <a16:creationId xmlns:a16="http://schemas.microsoft.com/office/drawing/2014/main" id="{50F182E4-589D-22B0-BB28-8183B33F555E}"/>
                </a:ext>
              </a:extLst>
            </p:cNvPr>
            <p:cNvPicPr/>
            <p:nvPr/>
          </p:nvPicPr>
          <p:blipFill>
            <a:blip r:embed="rId4" cstate="print"/>
            <a:stretch>
              <a:fillRect/>
            </a:stretch>
          </p:blipFill>
          <p:spPr>
            <a:xfrm>
              <a:off x="48183" y="36080"/>
              <a:ext cx="1363090" cy="506374"/>
            </a:xfrm>
            <a:prstGeom prst="rect">
              <a:avLst/>
            </a:prstGeom>
          </p:spPr>
        </p:pic>
        <p:sp>
          <p:nvSpPr>
            <p:cNvPr id="17" name="Graphic 258">
              <a:extLst>
                <a:ext uri="{FF2B5EF4-FFF2-40B4-BE49-F238E27FC236}">
                  <a16:creationId xmlns:a16="http://schemas.microsoft.com/office/drawing/2014/main" id="{EB6C4322-AF98-4F5E-CBC0-58CD98089E16}"/>
                </a:ext>
              </a:extLst>
            </p:cNvPr>
            <p:cNvSpPr/>
            <p:nvPr/>
          </p:nvSpPr>
          <p:spPr>
            <a:xfrm>
              <a:off x="48190" y="36090"/>
              <a:ext cx="1363345" cy="506730"/>
            </a:xfrm>
            <a:custGeom>
              <a:avLst/>
              <a:gdLst/>
              <a:ahLst/>
              <a:cxnLst/>
              <a:rect l="l" t="t" r="r" b="b"/>
              <a:pathLst>
                <a:path w="1363345" h="506730">
                  <a:moveTo>
                    <a:pt x="0" y="84391"/>
                  </a:moveTo>
                  <a:lnTo>
                    <a:pt x="6631" y="51542"/>
                  </a:lnTo>
                  <a:lnTo>
                    <a:pt x="24717" y="24717"/>
                  </a:lnTo>
                  <a:lnTo>
                    <a:pt x="51542" y="6631"/>
                  </a:lnTo>
                  <a:lnTo>
                    <a:pt x="84391" y="0"/>
                  </a:lnTo>
                  <a:lnTo>
                    <a:pt x="1278674" y="0"/>
                  </a:lnTo>
                  <a:lnTo>
                    <a:pt x="1311525" y="6631"/>
                  </a:lnTo>
                  <a:lnTo>
                    <a:pt x="1338354" y="24717"/>
                  </a:lnTo>
                  <a:lnTo>
                    <a:pt x="1356444" y="51542"/>
                  </a:lnTo>
                  <a:lnTo>
                    <a:pt x="1363078" y="84391"/>
                  </a:lnTo>
                  <a:lnTo>
                    <a:pt x="1363078" y="421970"/>
                  </a:lnTo>
                  <a:lnTo>
                    <a:pt x="1356444" y="454821"/>
                  </a:lnTo>
                  <a:lnTo>
                    <a:pt x="1338354" y="481650"/>
                  </a:lnTo>
                  <a:lnTo>
                    <a:pt x="1311525" y="499740"/>
                  </a:lnTo>
                  <a:lnTo>
                    <a:pt x="1278674" y="506374"/>
                  </a:lnTo>
                  <a:lnTo>
                    <a:pt x="84391" y="506374"/>
                  </a:lnTo>
                  <a:lnTo>
                    <a:pt x="51542" y="499740"/>
                  </a:lnTo>
                  <a:lnTo>
                    <a:pt x="24717" y="481650"/>
                  </a:lnTo>
                  <a:lnTo>
                    <a:pt x="6631" y="454821"/>
                  </a:lnTo>
                  <a:lnTo>
                    <a:pt x="0" y="421970"/>
                  </a:lnTo>
                  <a:lnTo>
                    <a:pt x="0" y="84391"/>
                  </a:lnTo>
                  <a:close/>
                </a:path>
              </a:pathLst>
            </a:custGeom>
            <a:ln w="9524">
              <a:solidFill>
                <a:srgbClr val="97B853"/>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18" name="Image 259">
              <a:extLst>
                <a:ext uri="{FF2B5EF4-FFF2-40B4-BE49-F238E27FC236}">
                  <a16:creationId xmlns:a16="http://schemas.microsoft.com/office/drawing/2014/main" id="{F3DD1595-3492-843A-3C16-1EC0C0485D90}"/>
                </a:ext>
              </a:extLst>
            </p:cNvPr>
            <p:cNvPicPr/>
            <p:nvPr/>
          </p:nvPicPr>
          <p:blipFill>
            <a:blip r:embed="rId5" cstate="print"/>
            <a:stretch>
              <a:fillRect/>
            </a:stretch>
          </p:blipFill>
          <p:spPr>
            <a:xfrm>
              <a:off x="1481327" y="10667"/>
              <a:ext cx="1354835" cy="600455"/>
            </a:xfrm>
            <a:prstGeom prst="rect">
              <a:avLst/>
            </a:prstGeom>
          </p:spPr>
        </p:pic>
        <p:pic>
          <p:nvPicPr>
            <p:cNvPr id="19" name="Image 260">
              <a:extLst>
                <a:ext uri="{FF2B5EF4-FFF2-40B4-BE49-F238E27FC236}">
                  <a16:creationId xmlns:a16="http://schemas.microsoft.com/office/drawing/2014/main" id="{DFEB4B13-B83F-214C-93F0-2CBAC8D4B334}"/>
                </a:ext>
              </a:extLst>
            </p:cNvPr>
            <p:cNvPicPr/>
            <p:nvPr/>
          </p:nvPicPr>
          <p:blipFill>
            <a:blip r:embed="rId6" cstate="print"/>
            <a:stretch>
              <a:fillRect/>
            </a:stretch>
          </p:blipFill>
          <p:spPr>
            <a:xfrm>
              <a:off x="1525524" y="1523"/>
              <a:ext cx="1219199" cy="656843"/>
            </a:xfrm>
            <a:prstGeom prst="rect">
              <a:avLst/>
            </a:prstGeom>
          </p:spPr>
        </p:pic>
        <p:pic>
          <p:nvPicPr>
            <p:cNvPr id="20" name="Image 261">
              <a:extLst>
                <a:ext uri="{FF2B5EF4-FFF2-40B4-BE49-F238E27FC236}">
                  <a16:creationId xmlns:a16="http://schemas.microsoft.com/office/drawing/2014/main" id="{61DCDCC8-82FF-FFA9-2870-53BAB68A13E4}"/>
                </a:ext>
              </a:extLst>
            </p:cNvPr>
            <p:cNvPicPr/>
            <p:nvPr/>
          </p:nvPicPr>
          <p:blipFill>
            <a:blip r:embed="rId7" cstate="print"/>
            <a:stretch>
              <a:fillRect/>
            </a:stretch>
          </p:blipFill>
          <p:spPr>
            <a:xfrm>
              <a:off x="1528152" y="37388"/>
              <a:ext cx="1260602" cy="506374"/>
            </a:xfrm>
            <a:prstGeom prst="rect">
              <a:avLst/>
            </a:prstGeom>
          </p:spPr>
        </p:pic>
        <p:sp>
          <p:nvSpPr>
            <p:cNvPr id="21" name="Graphic 262">
              <a:extLst>
                <a:ext uri="{FF2B5EF4-FFF2-40B4-BE49-F238E27FC236}">
                  <a16:creationId xmlns:a16="http://schemas.microsoft.com/office/drawing/2014/main" id="{5FBA773E-1B72-259F-6997-57E058931C9C}"/>
                </a:ext>
              </a:extLst>
            </p:cNvPr>
            <p:cNvSpPr/>
            <p:nvPr/>
          </p:nvSpPr>
          <p:spPr>
            <a:xfrm>
              <a:off x="1528156" y="37392"/>
              <a:ext cx="1261110" cy="506730"/>
            </a:xfrm>
            <a:custGeom>
              <a:avLst/>
              <a:gdLst/>
              <a:ahLst/>
              <a:cxnLst/>
              <a:rect l="l" t="t" r="r" b="b"/>
              <a:pathLst>
                <a:path w="1261110" h="506730">
                  <a:moveTo>
                    <a:pt x="0" y="84391"/>
                  </a:moveTo>
                  <a:lnTo>
                    <a:pt x="6631" y="51542"/>
                  </a:lnTo>
                  <a:lnTo>
                    <a:pt x="24717" y="24717"/>
                  </a:lnTo>
                  <a:lnTo>
                    <a:pt x="51542" y="6631"/>
                  </a:lnTo>
                  <a:lnTo>
                    <a:pt x="84391" y="0"/>
                  </a:lnTo>
                  <a:lnTo>
                    <a:pt x="1176210" y="0"/>
                  </a:lnTo>
                  <a:lnTo>
                    <a:pt x="1209059" y="6631"/>
                  </a:lnTo>
                  <a:lnTo>
                    <a:pt x="1235884" y="24717"/>
                  </a:lnTo>
                  <a:lnTo>
                    <a:pt x="1253970" y="51542"/>
                  </a:lnTo>
                  <a:lnTo>
                    <a:pt x="1260602" y="84391"/>
                  </a:lnTo>
                  <a:lnTo>
                    <a:pt x="1260602" y="421970"/>
                  </a:lnTo>
                  <a:lnTo>
                    <a:pt x="1253970" y="454821"/>
                  </a:lnTo>
                  <a:lnTo>
                    <a:pt x="1235884" y="481650"/>
                  </a:lnTo>
                  <a:lnTo>
                    <a:pt x="1209059" y="499740"/>
                  </a:lnTo>
                  <a:lnTo>
                    <a:pt x="1176210" y="506374"/>
                  </a:lnTo>
                  <a:lnTo>
                    <a:pt x="84391" y="506374"/>
                  </a:lnTo>
                  <a:lnTo>
                    <a:pt x="51542" y="499740"/>
                  </a:lnTo>
                  <a:lnTo>
                    <a:pt x="24717" y="481650"/>
                  </a:lnTo>
                  <a:lnTo>
                    <a:pt x="6631" y="454821"/>
                  </a:lnTo>
                  <a:lnTo>
                    <a:pt x="0" y="421970"/>
                  </a:lnTo>
                  <a:lnTo>
                    <a:pt x="0" y="84391"/>
                  </a:lnTo>
                  <a:close/>
                </a:path>
              </a:pathLst>
            </a:custGeom>
            <a:ln w="9524">
              <a:solidFill>
                <a:srgbClr val="97B853"/>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2" name="Textbox 263">
              <a:extLst>
                <a:ext uri="{FF2B5EF4-FFF2-40B4-BE49-F238E27FC236}">
                  <a16:creationId xmlns:a16="http://schemas.microsoft.com/office/drawing/2014/main" id="{C9B78E8A-9A9A-4D55-AA91-834B1AAE927F}"/>
                </a:ext>
              </a:extLst>
            </p:cNvPr>
            <p:cNvSpPr txBox="1"/>
            <p:nvPr/>
          </p:nvSpPr>
          <p:spPr>
            <a:xfrm>
              <a:off x="164349" y="69607"/>
              <a:ext cx="1008380" cy="446405"/>
            </a:xfrm>
            <a:prstGeom prst="rect">
              <a:avLst/>
            </a:prstGeom>
          </p:spPr>
          <p:txBody>
            <a:bodyPr wrap="square" lIns="0" tIns="0" rIns="0" bIns="0" rtlCol="0">
              <a:noAutofit/>
            </a:bodyPr>
            <a:lstStyle/>
            <a:p>
              <a:pPr marL="0" marR="10795" lvl="0" indent="0" defTabSz="914400" eaLnBrk="1" fontAlgn="auto" latinLnBrk="0" hangingPunct="1">
                <a:lnSpc>
                  <a:spcPct val="103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AO2.1c</a:t>
              </a:r>
              <a:r>
                <a:rPr kumimoji="0" lang="en-US" sz="1000" b="0" i="0" u="none" strike="noStrike" kern="0" cap="none" spc="-7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a:t>
              </a:r>
              <a:r>
                <a:rPr kumimoji="0" lang="en-US" sz="1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1.6%</a:t>
              </a:r>
              <a:r>
                <a:rPr kumimoji="0" lang="en-US" sz="1000" b="0" i="0" u="none" strike="noStrike" kern="0" cap="none" spc="-7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a:t>
              </a:r>
              <a:r>
                <a:rPr kumimoji="0" lang="en-US" sz="1000"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use </a:t>
              </a:r>
              <a:r>
                <a:rPr kumimoji="0" lang="en-US" sz="1000" b="1" i="0" u="none" strike="noStrike" kern="0" cap="none" spc="-1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critical approaches</a:t>
              </a:r>
              <a:endParaRPr kumimoji="0" lang="en-GB"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23" name="Textbox 264">
              <a:extLst>
                <a:ext uri="{FF2B5EF4-FFF2-40B4-BE49-F238E27FC236}">
                  <a16:creationId xmlns:a16="http://schemas.microsoft.com/office/drawing/2014/main" id="{4F9EA4E3-0FE3-52C4-0955-75FD6BF5B8D9}"/>
                </a:ext>
              </a:extLst>
            </p:cNvPr>
            <p:cNvSpPr txBox="1"/>
            <p:nvPr/>
          </p:nvSpPr>
          <p:spPr>
            <a:xfrm>
              <a:off x="1644314" y="70907"/>
              <a:ext cx="959485" cy="446405"/>
            </a:xfrm>
            <a:prstGeom prst="rect">
              <a:avLst/>
            </a:prstGeom>
          </p:spPr>
          <p:txBody>
            <a:bodyPr wrap="square" lIns="0" tIns="0" rIns="0" bIns="0" rtlCol="0">
              <a:noAutofit/>
            </a:bodyPr>
            <a:lstStyle/>
            <a:p>
              <a:pPr marL="0" marR="0" lvl="0" indent="0" defTabSz="914400" eaLnBrk="1" fontAlgn="auto" latinLnBrk="0" hangingPunct="1">
                <a:lnSpc>
                  <a:spcPts val="1115"/>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AO2.2</a:t>
              </a:r>
              <a:r>
                <a:rPr kumimoji="0" lang="en-US" sz="1000" b="0" i="0" u="none" strike="noStrike" kern="0" cap="none" spc="-6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a:t>
              </a:r>
              <a:r>
                <a:rPr kumimoji="0" lang="en-US" sz="1000" b="0" i="0" u="none" strike="noStrike" kern="0" cap="none" spc="-2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1.6%</a:t>
              </a:r>
              <a:endParaRPr kumimoji="0" lang="en-GB"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03000"/>
                </a:lnSpc>
                <a:spcBef>
                  <a:spcPts val="5"/>
                </a:spcBef>
                <a:spcAft>
                  <a:spcPts val="0"/>
                </a:spcAft>
                <a:buClrTx/>
                <a:buSzTx/>
                <a:buFontTx/>
                <a:buNone/>
                <a:tabLst/>
                <a:defRPr/>
              </a:pPr>
              <a:r>
                <a:rPr kumimoji="0" lang="en-US" sz="1000" b="1" i="0" u="none" strike="noStrike" kern="0" cap="none" spc="-1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evaluate</a:t>
              </a:r>
              <a:r>
                <a:rPr kumimoji="0" lang="en-US" sz="1000" b="1" i="0" u="none" strike="noStrike" kern="0" cap="none" spc="-6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a:t>
              </a:r>
              <a:r>
                <a:rPr kumimoji="0" lang="en-US" sz="1000" b="1" i="0" u="none" strike="noStrike" kern="0" cap="none" spc="-1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critical approaches</a:t>
              </a:r>
              <a:endParaRPr kumimoji="0" lang="en-GB"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1722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6DC31C-F439-7049-3F64-5C6C3C872B56}"/>
              </a:ext>
            </a:extLst>
          </p:cNvPr>
          <p:cNvSpPr>
            <a:spLocks noGrp="1"/>
          </p:cNvSpPr>
          <p:nvPr>
            <p:ph type="body" sz="quarter" idx="10"/>
          </p:nvPr>
        </p:nvSpPr>
        <p:spPr>
          <a:xfrm>
            <a:off x="533401" y="279831"/>
            <a:ext cx="8031163" cy="338554"/>
          </a:xfrm>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200" b="1" i="0" u="none" strike="noStrike" kern="0" cap="none" spc="-45" normalizeH="0" baseline="0" noProof="0" dirty="0">
                <a:ln>
                  <a:noFill/>
                </a:ln>
                <a:solidFill>
                  <a:srgbClr val="1A8471"/>
                </a:solidFill>
                <a:effectLst/>
                <a:uLnTx/>
                <a:uFillTx/>
                <a:latin typeface="Arial" charset="0"/>
                <a:cs typeface="Arial" charset="0"/>
              </a:rPr>
              <a:t>Section C: Ideology</a:t>
            </a:r>
          </a:p>
        </p:txBody>
      </p:sp>
      <p:sp>
        <p:nvSpPr>
          <p:cNvPr id="3" name="Content Placeholder 2">
            <a:extLst>
              <a:ext uri="{FF2B5EF4-FFF2-40B4-BE49-F238E27FC236}">
                <a16:creationId xmlns:a16="http://schemas.microsoft.com/office/drawing/2014/main" id="{E073E1A3-B9D1-A6C3-BE71-0D40D3EAB9AF}"/>
              </a:ext>
            </a:extLst>
          </p:cNvPr>
          <p:cNvSpPr txBox="1">
            <a:spLocks/>
          </p:cNvSpPr>
          <p:nvPr/>
        </p:nvSpPr>
        <p:spPr>
          <a:xfrm>
            <a:off x="457200" y="755074"/>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Theme: Conflict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You should have studied </a:t>
            </a: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three</a:t>
            </a: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films from your chosen theme. One film should be from the </a:t>
            </a: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US Independent</a:t>
            </a: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list, one film should be from the </a:t>
            </a: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Non-US English Language</a:t>
            </a: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list and one film should be from the </a:t>
            </a:r>
            <a:r>
              <a:rPr kumimoji="0" lang="en-GB" sz="20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Non-European Non-English Language </a:t>
            </a: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list below.</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 name="Picture 3" title="Table of films for Section C">
            <a:extLst>
              <a:ext uri="{FF2B5EF4-FFF2-40B4-BE49-F238E27FC236}">
                <a16:creationId xmlns:a16="http://schemas.microsoft.com/office/drawing/2014/main" id="{EC971DE7-A98F-FC84-E95D-A16C59B96A9A}"/>
              </a:ext>
            </a:extLst>
          </p:cNvPr>
          <p:cNvPicPr>
            <a:picLocks noChangeAspect="1"/>
          </p:cNvPicPr>
          <p:nvPr/>
        </p:nvPicPr>
        <p:blipFill>
          <a:blip r:embed="rId2"/>
          <a:stretch>
            <a:fillRect/>
          </a:stretch>
        </p:blipFill>
        <p:spPr>
          <a:xfrm>
            <a:off x="1013906" y="2655880"/>
            <a:ext cx="6848114" cy="1994819"/>
          </a:xfrm>
          <a:prstGeom prst="rect">
            <a:avLst/>
          </a:prstGeom>
        </p:spPr>
      </p:pic>
    </p:spTree>
    <p:extLst>
      <p:ext uri="{BB962C8B-B14F-4D97-AF65-F5344CB8AC3E}">
        <p14:creationId xmlns:p14="http://schemas.microsoft.com/office/powerpoint/2010/main" val="170373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75E7C36-AA98-3B19-6A93-C0769E36E233}"/>
              </a:ext>
            </a:extLst>
          </p:cNvPr>
          <p:cNvSpPr txBox="1">
            <a:spLocks/>
          </p:cNvSpPr>
          <p:nvPr/>
        </p:nvSpPr>
        <p:spPr>
          <a:xfrm>
            <a:off x="457200" y="809160"/>
            <a:ext cx="8229600" cy="427765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Theme: Conflict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9*</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‘Fictional narratives in film can provide us with an understanding of the nature of real-life conflict.’ Discuss this in relation to the films you have studied.  You must draw comparisons between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three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films you have studied in your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3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10*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Discuss the ways micro-elements of film are used to represent conflict and shape spectator response in the films you have studied. You must draw comparisons between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three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films you have studied in your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p:txBody>
      </p:sp>
      <p:sp>
        <p:nvSpPr>
          <p:cNvPr id="2" name="Text Placeholder 1">
            <a:extLst>
              <a:ext uri="{FF2B5EF4-FFF2-40B4-BE49-F238E27FC236}">
                <a16:creationId xmlns:a16="http://schemas.microsoft.com/office/drawing/2014/main" id="{B384CE34-D406-C82C-3C02-8A212D7961BE}"/>
              </a:ext>
            </a:extLst>
          </p:cNvPr>
          <p:cNvSpPr>
            <a:spLocks noGrp="1"/>
          </p:cNvSpPr>
          <p:nvPr>
            <p:ph type="body" sz="quarter" idx="10"/>
          </p:nvPr>
        </p:nvSpPr>
        <p:spPr>
          <a:xfrm>
            <a:off x="533401" y="279831"/>
            <a:ext cx="8031163" cy="338554"/>
          </a:xfrm>
        </p:spPr>
        <p:txBody>
          <a:bodyPr/>
          <a:lstStyle/>
          <a:p>
            <a:r>
              <a:rPr lang="en-GB" dirty="0">
                <a:solidFill>
                  <a:srgbClr val="1A8471"/>
                </a:solidFill>
              </a:rPr>
              <a:t>Section C: Ideology</a:t>
            </a:r>
          </a:p>
        </p:txBody>
      </p:sp>
      <p:sp>
        <p:nvSpPr>
          <p:cNvPr id="3" name="Rounded Rectangle 3">
            <a:extLst>
              <a:ext uri="{FF2B5EF4-FFF2-40B4-BE49-F238E27FC236}">
                <a16:creationId xmlns:a16="http://schemas.microsoft.com/office/drawing/2014/main" id="{BF3707E7-D399-3A99-DFA6-9C2F3933786E}"/>
              </a:ext>
            </a:extLst>
          </p:cNvPr>
          <p:cNvSpPr/>
          <p:nvPr/>
        </p:nvSpPr>
        <p:spPr>
          <a:xfrm>
            <a:off x="1661602" y="1182915"/>
            <a:ext cx="1642103" cy="506376"/>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indicates an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extended response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question.</a:t>
            </a:r>
          </a:p>
        </p:txBody>
      </p:sp>
      <p:sp>
        <p:nvSpPr>
          <p:cNvPr id="4" name="Rounded Rectangle 4">
            <a:extLst>
              <a:ext uri="{FF2B5EF4-FFF2-40B4-BE49-F238E27FC236}">
                <a16:creationId xmlns:a16="http://schemas.microsoft.com/office/drawing/2014/main" id="{9160DC04-2D7E-856B-AE6E-FB62226E0C97}"/>
              </a:ext>
            </a:extLst>
          </p:cNvPr>
          <p:cNvSpPr/>
          <p:nvPr/>
        </p:nvSpPr>
        <p:spPr>
          <a:xfrm>
            <a:off x="6968496" y="44135"/>
            <a:ext cx="1642103" cy="62720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Students should spend around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40</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minutes on this question.</a:t>
            </a:r>
          </a:p>
        </p:txBody>
      </p:sp>
      <p:sp>
        <p:nvSpPr>
          <p:cNvPr id="5" name="Rounded Rectangle 5">
            <a:extLst>
              <a:ext uri="{FF2B5EF4-FFF2-40B4-BE49-F238E27FC236}">
                <a16:creationId xmlns:a16="http://schemas.microsoft.com/office/drawing/2014/main" id="{B39A9DEB-CB1B-AAE0-126B-AF6ECD5EA67E}"/>
              </a:ext>
            </a:extLst>
          </p:cNvPr>
          <p:cNvSpPr/>
          <p:nvPr/>
        </p:nvSpPr>
        <p:spPr>
          <a:xfrm>
            <a:off x="4696692" y="900157"/>
            <a:ext cx="1703416" cy="279129"/>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This question is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synoptic</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6" name="Rounded Rectangle 11">
            <a:extLst>
              <a:ext uri="{FF2B5EF4-FFF2-40B4-BE49-F238E27FC236}">
                <a16:creationId xmlns:a16="http://schemas.microsoft.com/office/drawing/2014/main" id="{DE94EA25-8B2A-5D1C-073E-2235BF2E9D14}"/>
              </a:ext>
            </a:extLst>
          </p:cNvPr>
          <p:cNvSpPr/>
          <p:nvPr/>
        </p:nvSpPr>
        <p:spPr>
          <a:xfrm>
            <a:off x="6440129" y="999031"/>
            <a:ext cx="2155762" cy="720645"/>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will focus on learning from the whole course in order to evaluate the validity of ideology as a critical approach in film.</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7" name="Rounded Rectangle 13">
            <a:extLst>
              <a:ext uri="{FF2B5EF4-FFF2-40B4-BE49-F238E27FC236}">
                <a16:creationId xmlns:a16="http://schemas.microsoft.com/office/drawing/2014/main" id="{7E586022-D64C-83A6-A956-588B26B35D2E}"/>
              </a:ext>
            </a:extLst>
          </p:cNvPr>
          <p:cNvSpPr/>
          <p:nvPr/>
        </p:nvSpPr>
        <p:spPr>
          <a:xfrm>
            <a:off x="4042230" y="4657379"/>
            <a:ext cx="3535766" cy="42943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 choice of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35 mark questions in this section in relation to the student’s chosen theme.</a:t>
            </a:r>
          </a:p>
        </p:txBody>
      </p:sp>
      <p:sp>
        <p:nvSpPr>
          <p:cNvPr id="9" name="Rounded Rectangle 6">
            <a:extLst>
              <a:ext uri="{FF2B5EF4-FFF2-40B4-BE49-F238E27FC236}">
                <a16:creationId xmlns:a16="http://schemas.microsoft.com/office/drawing/2014/main" id="{30D3EDAA-9208-E508-34A5-BD932C78A5DB}"/>
              </a:ext>
            </a:extLst>
          </p:cNvPr>
          <p:cNvSpPr/>
          <p:nvPr/>
        </p:nvSpPr>
        <p:spPr>
          <a:xfrm>
            <a:off x="1064614" y="3109926"/>
            <a:ext cx="1193977"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5%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0" name="Rounded Rectangle 7">
            <a:extLst>
              <a:ext uri="{FF2B5EF4-FFF2-40B4-BE49-F238E27FC236}">
                <a16:creationId xmlns:a16="http://schemas.microsoft.com/office/drawing/2014/main" id="{138DDB6F-B3B3-CCDC-E820-7305791E391F}"/>
              </a:ext>
            </a:extLst>
          </p:cNvPr>
          <p:cNvSpPr/>
          <p:nvPr/>
        </p:nvSpPr>
        <p:spPr>
          <a:xfrm>
            <a:off x="2380550" y="3111620"/>
            <a:ext cx="1075883"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1" name="Rounded Rectangle 8">
            <a:extLst>
              <a:ext uri="{FF2B5EF4-FFF2-40B4-BE49-F238E27FC236}">
                <a16:creationId xmlns:a16="http://schemas.microsoft.com/office/drawing/2014/main" id="{7A101AE4-ADD0-F1EB-E011-C286FA7452BF}"/>
              </a:ext>
            </a:extLst>
          </p:cNvPr>
          <p:cNvSpPr/>
          <p:nvPr/>
        </p:nvSpPr>
        <p:spPr>
          <a:xfrm>
            <a:off x="3578392" y="3109926"/>
            <a:ext cx="1057653"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AO2.1b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compare</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2" name="Rounded Rectangle 9">
            <a:extLst>
              <a:ext uri="{FF2B5EF4-FFF2-40B4-BE49-F238E27FC236}">
                <a16:creationId xmlns:a16="http://schemas.microsoft.com/office/drawing/2014/main" id="{4E449A21-5569-62B2-4FCE-2419B43EFCA7}"/>
              </a:ext>
            </a:extLst>
          </p:cNvPr>
          <p:cNvSpPr/>
          <p:nvPr/>
        </p:nvSpPr>
        <p:spPr>
          <a:xfrm>
            <a:off x="4758004" y="3105984"/>
            <a:ext cx="142327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AO2.1c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use critical approaches</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13" name="Rounded Rectangle 12">
            <a:extLst>
              <a:ext uri="{FF2B5EF4-FFF2-40B4-BE49-F238E27FC236}">
                <a16:creationId xmlns:a16="http://schemas.microsoft.com/office/drawing/2014/main" id="{9C861C7D-6AAB-4379-A2B2-9E2C009AC9E7}"/>
              </a:ext>
            </a:extLst>
          </p:cNvPr>
          <p:cNvSpPr/>
          <p:nvPr/>
        </p:nvSpPr>
        <p:spPr>
          <a:xfrm>
            <a:off x="6252103" y="3105984"/>
            <a:ext cx="1260605"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AO2.2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evaluate critical approaches</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68176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24">
            <a:extLst>
              <a:ext uri="{FF2B5EF4-FFF2-40B4-BE49-F238E27FC236}">
                <a16:creationId xmlns:a16="http://schemas.microsoft.com/office/drawing/2014/main" id="{94ABB7F1-22AC-AF86-9035-DF72B1D5A87F}"/>
              </a:ext>
            </a:extLst>
          </p:cNvPr>
          <p:cNvSpPr>
            <a:spLocks noChangeArrowheads="1"/>
          </p:cNvSpPr>
          <p:nvPr/>
        </p:nvSpPr>
        <p:spPr bwMode="auto">
          <a:xfrm>
            <a:off x="127972" y="102611"/>
            <a:ext cx="4547267" cy="15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400" b="1"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Tell us what you think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Your feedback plays an important role in how we develop, market, support and resource qualifications now and into the future. We want you and your students to enjoy and get the best out of our qualifications and resources, but to do that we need your honest opinions to tell us whether we’re on the right track or not.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can email your thoughts to </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support@ocr.org.uk</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or visit our </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rPr>
              <a:t>feedback page</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 learn more about how you can help us improve our </a:t>
            </a:r>
            <a:r>
              <a:rPr kumimoji="0" lang="en-GB" altLang="en-US" sz="8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resources</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044455DE-2162-4C5A-B300-8A96BD40A5F2}"/>
              </a:ext>
            </a:extLst>
          </p:cNvPr>
          <p:cNvSpPr txBox="1"/>
          <p:nvPr/>
        </p:nvSpPr>
        <p:spPr>
          <a:xfrm>
            <a:off x="568803" y="1455270"/>
            <a:ext cx="5099155" cy="754053"/>
          </a:xfrm>
          <a:prstGeom prst="rect">
            <a:avLst/>
          </a:prstGeom>
        </p:spPr>
        <p:txBody>
          <a:bodyPr vert="horz" wrap="square" lIns="0" tIns="0" rIns="0" bIns="0" rtlCol="0">
            <a:spAutoFit/>
          </a:bodyPr>
          <a:lstStyle/>
          <a:p>
            <a:pPr marL="12700" algn="l">
              <a:lnSpc>
                <a:spcPct val="100000"/>
              </a:lnSpc>
              <a:spcAft>
                <a:spcPts val="1500"/>
              </a:spcAft>
            </a:pP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rPr>
              <a:t>Designing and testing in </a:t>
            </a: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hlinkClick r:id="rId5"/>
              </a:rPr>
              <a:t>collaboration with teachers </a:t>
            </a: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rPr>
              <a:t>and students</a:t>
            </a:r>
          </a:p>
          <a:p>
            <a:pPr marL="12700" algn="l">
              <a:lnSpc>
                <a:spcPct val="100000"/>
              </a:lnSpc>
              <a:spcAft>
                <a:spcPts val="1500"/>
              </a:spcAft>
            </a:pP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rPr>
              <a:t>Helping young people develop an </a:t>
            </a: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hlinkClick r:id="rId6"/>
              </a:rPr>
              <a:t>ethical view of the world</a:t>
            </a:r>
            <a:endPar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endParaRPr>
          </a:p>
          <a:p>
            <a:pPr marL="12700" algn="l">
              <a:lnSpc>
                <a:spcPct val="100000"/>
              </a:lnSpc>
              <a:spcAft>
                <a:spcPts val="1500"/>
              </a:spcAft>
            </a:pP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rPr>
              <a:t>Equality, diversity, inclusion and belonging (EDIB) are </a:t>
            </a: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hlinkClick r:id="rId6"/>
              </a:rPr>
              <a:t>part of everything we do</a:t>
            </a:r>
            <a:endPar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22" descr="People and planet ">
            <a:extLst>
              <a:ext uri="{FF2B5EF4-FFF2-40B4-BE49-F238E27FC236}">
                <a16:creationId xmlns:a16="http://schemas.microsoft.com/office/drawing/2014/main" id="{68267E24-D3E0-5099-C1AB-8E7AAD7D95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598" y="1705683"/>
            <a:ext cx="275171" cy="2751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quality, diversity, inclusion and belonging (EDIB) ">
            <a:extLst>
              <a:ext uri="{FF2B5EF4-FFF2-40B4-BE49-F238E27FC236}">
                <a16:creationId xmlns:a16="http://schemas.microsoft.com/office/drawing/2014/main" id="{E51E9778-F9A0-3C25-3166-378639D82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97" y="2002527"/>
            <a:ext cx="275171" cy="2751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esign and testing">
            <a:extLst>
              <a:ext uri="{FF2B5EF4-FFF2-40B4-BE49-F238E27FC236}">
                <a16:creationId xmlns:a16="http://schemas.microsoft.com/office/drawing/2014/main" id="{8CBE4C89-0ECA-0EB2-64C7-E96F83E99C48}"/>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196598" y="1415901"/>
            <a:ext cx="275658" cy="275658"/>
          </a:xfrm>
          <a:prstGeom prst="rect">
            <a:avLst/>
          </a:prstGeom>
        </p:spPr>
      </p:pic>
      <p:sp>
        <p:nvSpPr>
          <p:cNvPr id="18" name="Text Box 1">
            <a:extLst>
              <a:ext uri="{FF2B5EF4-FFF2-40B4-BE49-F238E27FC236}">
                <a16:creationId xmlns:a16="http://schemas.microsoft.com/office/drawing/2014/main" id="{96E29090-684D-9D21-3568-D6E68E6D19C7}"/>
              </a:ext>
            </a:extLst>
          </p:cNvPr>
          <p:cNvSpPr txBox="1"/>
          <p:nvPr/>
        </p:nvSpPr>
        <p:spPr>
          <a:xfrm>
            <a:off x="5454267" y="149891"/>
            <a:ext cx="3493135" cy="2930525"/>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el="http://schemas.microsoft.com/office/2019/extlst"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adec="http://schemas.microsoft.com/office/drawing/2017/decorative" xmlns:pic="http://schemas.openxmlformats.org/drawingml/2006/picture" xmlns:a16="http://schemas.microsoft.com/office/drawing/2014/main" xmlns:mc="http://schemas.openxmlformats.org/markup-compatibility/2006" xmlns:wp14="http://schemas.microsoft.com/office/word/2010/wordprocessingDrawing" xmlns:wp="http://schemas.openxmlformats.org/drawingml/2006/wordprocessingDrawing" xmlns:wps="http://schemas.microsoft.com/office/word/2010/wordprocessingShape"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0000"/>
              </a:lnSpc>
              <a:spcAft>
                <a:spcPts val="600"/>
              </a:spcAft>
            </a:pPr>
            <a:r>
              <a:rPr lang="en-GB" sz="900" dirty="0">
                <a:effectLst/>
                <a:latin typeface="Open Sans" panose="020B0606030504020204" pitchFamily="34" charset="0"/>
                <a:ea typeface="Open Sans" panose="020B0606030504020204" pitchFamily="34" charset="0"/>
                <a:cs typeface="Open Sans" panose="020B0606030504020204" pitchFamily="34" charset="0"/>
              </a:rPr>
              <a:t>Contact the team at:</a:t>
            </a:r>
          </a:p>
          <a:p>
            <a:pPr marL="228600" indent="-228600">
              <a:lnSpc>
                <a:spcPct val="110000"/>
              </a:lnSpc>
              <a:spcAft>
                <a:spcPts val="600"/>
              </a:spcAft>
              <a:tabLst>
                <a:tab pos="228600" algn="l"/>
              </a:tabLst>
            </a:pPr>
            <a:r>
              <a:rPr lang="en-GB" sz="900" dirty="0">
                <a:effectLst/>
                <a:latin typeface="Open Sans" panose="020B0606030504020204" pitchFamily="34" charset="0"/>
                <a:ea typeface="Open Sans" panose="020B0606030504020204" pitchFamily="34" charset="0"/>
                <a:cs typeface="Open Sans" panose="020B0606030504020204" pitchFamily="34" charset="0"/>
              </a:rPr>
              <a:t>      </a:t>
            </a:r>
            <a:r>
              <a:rPr lang="en-GB" sz="900" b="1" dirty="0">
                <a:effectLst/>
                <a:latin typeface="Open Sans" panose="020B0606030504020204" pitchFamily="34" charset="0"/>
                <a:ea typeface="Open Sans" panose="020B0606030504020204" pitchFamily="34" charset="0"/>
                <a:cs typeface="Open Sans" panose="020B0606030504020204" pitchFamily="34" charset="0"/>
              </a:rPr>
              <a:t>01223 553998  </a:t>
            </a:r>
          </a:p>
          <a:p>
            <a:pPr marL="228600" indent="-228600">
              <a:lnSpc>
                <a:spcPct val="110000"/>
              </a:lnSpc>
              <a:spcAft>
                <a:spcPts val="600"/>
              </a:spcAft>
              <a:tabLst>
                <a:tab pos="228600" algn="l"/>
              </a:tabLst>
            </a:pPr>
            <a:r>
              <a:rPr lang="en-GB" sz="900" b="1" dirty="0">
                <a:effectLst/>
                <a:latin typeface="Open Sans" panose="020B0606030504020204" pitchFamily="34" charset="0"/>
                <a:ea typeface="Open Sans" panose="020B0606030504020204" pitchFamily="34" charset="0"/>
                <a:cs typeface="Open Sans" panose="020B0606030504020204" pitchFamily="34" charset="0"/>
              </a:rPr>
              <a:t>      ocr.org.uk</a:t>
            </a:r>
          </a:p>
          <a:p>
            <a:pPr>
              <a:spcBef>
                <a:spcPts val="600"/>
              </a:spcBef>
            </a:pPr>
            <a:r>
              <a:rPr lang="en-GB" sz="800" dirty="0">
                <a:latin typeface="Open Sans" panose="020B0606030504020204" pitchFamily="34" charset="0"/>
                <a:ea typeface="Open Sans" panose="020B0606030504020204" pitchFamily="34" charset="0"/>
                <a:cs typeface="Open Sans" panose="020B0606030504020204" pitchFamily="34" charset="0"/>
              </a:rPr>
              <a:t>To stay up to date with all the relevant news about our qualifications, register for email updates at </a:t>
            </a:r>
            <a:r>
              <a:rPr lang="en-GB" sz="800" u="sng" dirty="0">
                <a:latin typeface="Open Sans" panose="020B0606030504020204" pitchFamily="34" charset="0"/>
                <a:ea typeface="Open Sans" panose="020B0606030504020204" pitchFamily="34" charset="0"/>
                <a:cs typeface="Open Sans" panose="020B0606030504020204" pitchFamily="34" charset="0"/>
                <a:hlinkClick r:id="rId10"/>
              </a:rPr>
              <a:t>ocr.org.uk/updates</a:t>
            </a:r>
            <a:endParaRPr lang="en-GB" sz="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GB" sz="800" dirty="0">
                <a:latin typeface="Open Sans" panose="020B0606030504020204" pitchFamily="34" charset="0"/>
                <a:ea typeface="Open Sans" panose="020B0606030504020204" pitchFamily="34" charset="0"/>
                <a:cs typeface="Open Sans" panose="020B0606030504020204" pitchFamily="34" charset="0"/>
              </a:rPr>
              <a:t>Visit our Online Support Centre at </a:t>
            </a:r>
            <a:r>
              <a:rPr lang="en-GB" sz="800" u="sng" dirty="0">
                <a:latin typeface="Open Sans" panose="020B0606030504020204" pitchFamily="34" charset="0"/>
                <a:ea typeface="Open Sans" panose="020B0606030504020204" pitchFamily="34" charset="0"/>
                <a:cs typeface="Open Sans" panose="020B0606030504020204" pitchFamily="34" charset="0"/>
                <a:hlinkClick r:id="rId11"/>
              </a:rPr>
              <a:t>support.ocr.org.uk</a:t>
            </a:r>
            <a:endParaRPr lang="en-GB" sz="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GB" sz="800" dirty="0">
                <a:latin typeface="Open Sans" panose="020B0606030504020204" pitchFamily="34" charset="0"/>
                <a:ea typeface="Open Sans" panose="020B0606030504020204" pitchFamily="34" charset="0"/>
                <a:cs typeface="Open Sans" panose="020B0606030504020204" pitchFamily="34" charset="0"/>
              </a:rPr>
              <a:t>Sign up for </a:t>
            </a:r>
            <a:r>
              <a:rPr lang="en-GB" sz="800" u="sng" dirty="0">
                <a:latin typeface="Open Sans" panose="020B0606030504020204" pitchFamily="34" charset="0"/>
                <a:ea typeface="Open Sans" panose="020B0606030504020204" pitchFamily="34" charset="0"/>
                <a:cs typeface="Open Sans" panose="020B0606030504020204" pitchFamily="34" charset="0"/>
                <a:hlinkClick r:id="rId12"/>
              </a:rPr>
              <a:t>Teach Cambridge</a:t>
            </a:r>
            <a:r>
              <a:rPr lang="en-GB" sz="800" dirty="0">
                <a:latin typeface="Open Sans" panose="020B0606030504020204" pitchFamily="34" charset="0"/>
                <a:ea typeface="Open Sans" panose="020B0606030504020204" pitchFamily="34" charset="0"/>
                <a:cs typeface="Open Sans" panose="020B0606030504020204" pitchFamily="34" charset="0"/>
              </a:rPr>
              <a:t> to access your planning, teaching and assessment support material.</a:t>
            </a:r>
          </a:p>
        </p:txBody>
      </p:sp>
      <p:pic>
        <p:nvPicPr>
          <p:cNvPr id="19" name="Picture 18" descr="Telephone icon">
            <a:extLst>
              <a:ext uri="{FF2B5EF4-FFF2-40B4-BE49-F238E27FC236}">
                <a16:creationId xmlns:a16="http://schemas.microsoft.com/office/drawing/2014/main" id="{469B2541-62FF-E2B3-31C4-0DF031D2B520}"/>
              </a:ext>
              <a:ext uri="{C183D7F6-B498-43B3-948B-1728B52AA6E4}">
                <adec:decorative xmlns:adec="http://schemas.microsoft.com/office/drawing/2017/decorative" val="0"/>
              </a:ext>
            </a:extLst>
          </p:cNvPr>
          <p:cNvPicPr>
            <a:picLocks noChangeAspect="1"/>
          </p:cNvPicPr>
          <p:nvPr/>
        </p:nvPicPr>
        <p:blipFill>
          <a:blip r:embed="rId13"/>
          <a:stretch>
            <a:fillRect/>
          </a:stretch>
        </p:blipFill>
        <p:spPr>
          <a:xfrm rot="5400000" flipH="1">
            <a:off x="5431089" y="372285"/>
            <a:ext cx="152400" cy="152400"/>
          </a:xfrm>
          <a:prstGeom prst="rect">
            <a:avLst/>
          </a:prstGeom>
        </p:spPr>
      </p:pic>
      <p:pic>
        <p:nvPicPr>
          <p:cNvPr id="20" name="Picture 19" descr="A black and white shield with lions and arrows">
            <a:extLst>
              <a:ext uri="{FF2B5EF4-FFF2-40B4-BE49-F238E27FC236}">
                <a16:creationId xmlns:a16="http://schemas.microsoft.com/office/drawing/2014/main" id="{5F845E9A-A0D3-2431-889C-87C216307214}"/>
              </a:ext>
            </a:extLst>
          </p:cNvPr>
          <p:cNvPicPr>
            <a:picLocks noChangeAspect="1"/>
          </p:cNvPicPr>
          <p:nvPr/>
        </p:nvPicPr>
        <p:blipFill>
          <a:blip r:embed="rId14"/>
          <a:stretch>
            <a:fillRect/>
          </a:stretch>
        </p:blipFill>
        <p:spPr>
          <a:xfrm flipH="1">
            <a:off x="5431089" y="623850"/>
            <a:ext cx="165100" cy="165100"/>
          </a:xfrm>
          <a:prstGeom prst="rect">
            <a:avLst/>
          </a:prstGeom>
        </p:spPr>
      </p:pic>
      <p:pic>
        <p:nvPicPr>
          <p:cNvPr id="21" name="Picture 20" descr="Cambridge University Press &amp; Assessment logo ">
            <a:extLst>
              <a:ext uri="{FF2B5EF4-FFF2-40B4-BE49-F238E27FC236}">
                <a16:creationId xmlns:a16="http://schemas.microsoft.com/office/drawing/2014/main" id="{1FB9B80A-4004-8C7D-6865-A983CF05519C}"/>
              </a:ext>
            </a:extLst>
          </p:cNvPr>
          <p:cNvPicPr>
            <a:picLocks noChangeAspect="1"/>
          </p:cNvPicPr>
          <p:nvPr/>
        </p:nvPicPr>
        <p:blipFill>
          <a:blip r:embed="rId15"/>
          <a:stretch>
            <a:fillRect/>
          </a:stretch>
        </p:blipFill>
        <p:spPr>
          <a:xfrm>
            <a:off x="239882" y="2608617"/>
            <a:ext cx="1804279" cy="304554"/>
          </a:xfrm>
          <a:prstGeom prst="rect">
            <a:avLst/>
          </a:prstGeom>
        </p:spPr>
      </p:pic>
      <p:sp>
        <p:nvSpPr>
          <p:cNvPr id="22" name="Text Box 2">
            <a:extLst>
              <a:ext uri="{FF2B5EF4-FFF2-40B4-BE49-F238E27FC236}">
                <a16:creationId xmlns:a16="http://schemas.microsoft.com/office/drawing/2014/main" id="{DDE08032-80A4-2585-BB86-E2C297DF3E82}"/>
              </a:ext>
            </a:extLst>
          </p:cNvPr>
          <p:cNvSpPr txBox="1">
            <a:spLocks noChangeArrowheads="1"/>
          </p:cNvSpPr>
          <p:nvPr/>
        </p:nvSpPr>
        <p:spPr bwMode="auto">
          <a:xfrm>
            <a:off x="196597" y="3070685"/>
            <a:ext cx="8491259" cy="1969579"/>
          </a:xfrm>
          <a:prstGeom prst="rect">
            <a:avLst/>
          </a:prstGeom>
          <a:noFill/>
          <a:ln w="9525">
            <a:noFill/>
            <a:miter lim="800000"/>
            <a:headEnd/>
            <a:tailEnd/>
          </a:ln>
        </p:spPr>
        <p:txBody>
          <a:bodyPr rot="0" vert="horz" wrap="square" lIns="91440" tIns="45720" rIns="91440" bIns="45720" anchor="t" anchorCtr="0">
            <a:noAutofit/>
          </a:bodyPr>
          <a:lstStyle/>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Cambridge OCR is part of Cambridge University Press &amp; Assessment, a department of the University of Cambridge.</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Cambridge OCR is a Company Limited by Guarantee and an exempt charity. Registered in England. </a:t>
            </a:r>
            <a:br>
              <a:rPr lang="en-GB" sz="700" kern="1600" dirty="0">
                <a:latin typeface="Open Sans" panose="020B0606030504020204" pitchFamily="34" charset="0"/>
                <a:ea typeface="Open Sans" panose="020B0606030504020204" pitchFamily="34" charset="0"/>
                <a:cs typeface="Open Sans" panose="020B0606030504020204" pitchFamily="34" charset="0"/>
              </a:rPr>
            </a:br>
            <a:r>
              <a:rPr lang="en-GB" sz="700" kern="1600" dirty="0">
                <a:latin typeface="Open Sans" panose="020B0606030504020204" pitchFamily="34" charset="0"/>
                <a:ea typeface="Open Sans" panose="020B0606030504020204" pitchFamily="34" charset="0"/>
                <a:cs typeface="Open Sans" panose="020B0606030504020204" pitchFamily="34" charset="0"/>
              </a:rPr>
              <a:t>Registered office: The Triangle Building, Shaftesbury Road, Cambridge, CB2 8EA. Registered company number: 3484466. </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We operate academic and vocational qualifications regulated by Ofqual, Qualifications Wales and CCEA as listed in their qualifications registers.   </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We are committed to providing a fully accessible experience across all our products, platforms, and websites. Find out more about our </a:t>
            </a:r>
            <a:r>
              <a:rPr lang="en-GB" sz="700" u="sng" kern="1600" dirty="0">
                <a:latin typeface="Open Sans" panose="020B0606030504020204" pitchFamily="34" charset="0"/>
                <a:ea typeface="Open Sans" panose="020B0606030504020204" pitchFamily="34" charset="0"/>
                <a:cs typeface="Open Sans" panose="020B0606030504020204" pitchFamily="34" charset="0"/>
                <a:hlinkClick r:id="rId16" tooltip="https://www.cambridge.org/accessibility"/>
              </a:rPr>
              <a:t>accessibility standards</a:t>
            </a:r>
            <a:r>
              <a:rPr lang="en-GB" sz="700" kern="1600" dirty="0">
                <a:latin typeface="Open Sans" panose="020B0606030504020204" pitchFamily="34" charset="0"/>
                <a:ea typeface="Open Sans" panose="020B0606030504020204" pitchFamily="34" charset="0"/>
                <a:cs typeface="Open Sans" panose="020B0606030504020204" pitchFamily="34" charset="0"/>
              </a:rPr>
              <a:t>.</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 Cambridge OCR 2026. All rights reserved. We retain the copyright on all our publications. However, our registered centres are permitted to copy  and distribute our material for their own internal use, in line with any specific restrictions detailed in the publication. Find out more about our </a:t>
            </a:r>
            <a:r>
              <a:rPr lang="en-GB" sz="700" u="sng" kern="1600" dirty="0">
                <a:latin typeface="Open Sans" panose="020B0606030504020204" pitchFamily="34" charset="0"/>
                <a:ea typeface="Open Sans" panose="020B0606030504020204" pitchFamily="34" charset="0"/>
                <a:cs typeface="Open Sans" panose="020B0606030504020204" pitchFamily="34" charset="0"/>
                <a:hlinkClick r:id="rId17" tooltip="https://www.ocr.org.uk/about/our-policies/copyright/"/>
              </a:rPr>
              <a:t>copyright policies</a:t>
            </a:r>
            <a:r>
              <a:rPr lang="en-GB" sz="700" kern="1600" dirty="0">
                <a:latin typeface="Open Sans" panose="020B0606030504020204" pitchFamily="34" charset="0"/>
                <a:ea typeface="Open Sans" panose="020B0606030504020204" pitchFamily="34" charset="0"/>
                <a:cs typeface="Open Sans" panose="020B0606030504020204" pitchFamily="34" charset="0"/>
              </a:rPr>
              <a:t>.</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We update our publications regularly so please check you have the most up-to-date version.</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We cannot be held responsible for the persistence or accuracy of URLs for external or third-party internet websites referred to in this publication and do not guarantee that any content on such websites is, or will remain, accurate or appropriate.</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When we update our specifications, you’ll see a new version number and a summary of the changes. While we do our best to reflect these changes in all associated resources on </a:t>
            </a:r>
            <a:r>
              <a:rPr lang="en-GB" sz="700" u="sng" kern="1600" dirty="0">
                <a:latin typeface="Open Sans" panose="020B0606030504020204" pitchFamily="34" charset="0"/>
                <a:ea typeface="Open Sans" panose="020B0606030504020204" pitchFamily="34" charset="0"/>
                <a:cs typeface="Open Sans" panose="020B0606030504020204" pitchFamily="34" charset="0"/>
                <a:hlinkClick r:id="rId18" tooltip="https://teachcambridge.org/landing"/>
              </a:rPr>
              <a:t>Teach Cambridge</a:t>
            </a:r>
            <a:r>
              <a:rPr lang="en-GB" sz="700" kern="1600" dirty="0">
                <a:latin typeface="Open Sans" panose="020B0606030504020204" pitchFamily="34" charset="0"/>
                <a:ea typeface="Open Sans" panose="020B0606030504020204" pitchFamily="34" charset="0"/>
                <a:cs typeface="Open Sans" panose="020B0606030504020204" pitchFamily="34" charset="0"/>
              </a:rPr>
              <a:t>, if you notice any discrepancies, please refer to the latest specification on our website and </a:t>
            </a:r>
            <a:r>
              <a:rPr lang="en-GB" sz="700" u="sng" kern="1600" dirty="0">
                <a:latin typeface="Open Sans" panose="020B0606030504020204" pitchFamily="34" charset="0"/>
                <a:ea typeface="Open Sans" panose="020B0606030504020204" pitchFamily="34" charset="0"/>
                <a:cs typeface="Open Sans" panose="020B0606030504020204" pitchFamily="34" charset="0"/>
                <a:hlinkClick r:id="rId19" tooltip="mailto:resources.feedback@ocr.org.uk"/>
              </a:rPr>
              <a:t>let us know</a:t>
            </a:r>
            <a:r>
              <a:rPr lang="en-GB" sz="700" kern="1600" dirty="0">
                <a:latin typeface="Open Sans" panose="020B0606030504020204" pitchFamily="34" charset="0"/>
                <a:ea typeface="Open Sans" panose="020B0606030504020204" pitchFamily="34" charset="0"/>
                <a:cs typeface="Open Sans" panose="020B0606030504020204" pitchFamily="34" charset="0"/>
              </a:rPr>
              <a:t>. Our resources do not represent any teaching method we expect you to use. We cannot be held responsible for any errors or omissions in our resources.</a:t>
            </a:r>
          </a:p>
        </p:txBody>
      </p:sp>
      <p:cxnSp>
        <p:nvCxnSpPr>
          <p:cNvPr id="3" name="Straight Connector 2">
            <a:extLst>
              <a:ext uri="{FF2B5EF4-FFF2-40B4-BE49-F238E27FC236}">
                <a16:creationId xmlns:a16="http://schemas.microsoft.com/office/drawing/2014/main" id="{1A84B6D5-A91E-E6A1-BA59-41183724501D}"/>
              </a:ext>
            </a:extLst>
          </p:cNvPr>
          <p:cNvCxnSpPr/>
          <p:nvPr/>
        </p:nvCxnSpPr>
        <p:spPr>
          <a:xfrm>
            <a:off x="239882" y="2399092"/>
            <a:ext cx="8713923"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261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4294967295"/>
          </p:nvPr>
        </p:nvSpPr>
        <p:spPr>
          <a:xfrm>
            <a:off x="533400" y="327969"/>
            <a:ext cx="8031163" cy="369332"/>
          </a:xfrm>
        </p:spPr>
        <p:txBody>
          <a:bodyPr/>
          <a:lstStyle/>
          <a:p>
            <a:r>
              <a:rPr lang="en-US" sz="2400" b="1" dirty="0">
                <a:solidFill>
                  <a:srgbClr val="007349"/>
                </a:solidFill>
              </a:rPr>
              <a:t>Guidance</a:t>
            </a:r>
          </a:p>
        </p:txBody>
      </p:sp>
      <p:sp>
        <p:nvSpPr>
          <p:cNvPr id="3" name="Content Placeholder 2">
            <a:extLst>
              <a:ext uri="{FF2B5EF4-FFF2-40B4-BE49-F238E27FC236}">
                <a16:creationId xmlns:a16="http://schemas.microsoft.com/office/drawing/2014/main" id="{F1C2B8FF-8650-CC80-5FBB-8D8DCB7E0C04}"/>
              </a:ext>
            </a:extLst>
          </p:cNvPr>
          <p:cNvSpPr txBox="1">
            <a:spLocks/>
          </p:cNvSpPr>
          <p:nvPr/>
        </p:nvSpPr>
        <p:spPr>
          <a:xfrm>
            <a:off x="457200" y="1052287"/>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This guide is designed to take you though the A Level Film Studies H410/02 exam paper.  Its aim is to explain how candidates should approach each paper and how marks are awarded to the different questions.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orange text boxes offer further explanation on the questions on the exam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paper. They offer guidance on the wording of questions and what candidates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should do in response to them.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green text boxes focus on the awarding of marks for each question.  They give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further information on the percentage of each assessment objective attributed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to each question. The percentage given is over the whole qualification.</a:t>
            </a:r>
          </a:p>
        </p:txBody>
      </p:sp>
      <p:sp>
        <p:nvSpPr>
          <p:cNvPr id="5" name="Rounded Rectangle 3">
            <a:extLst>
              <a:ext uri="{FF2B5EF4-FFF2-40B4-BE49-F238E27FC236}">
                <a16:creationId xmlns:a16="http://schemas.microsoft.com/office/drawing/2014/main" id="{40C46570-A5D1-C470-1587-30407480C404}"/>
              </a:ext>
            </a:extLst>
          </p:cNvPr>
          <p:cNvSpPr/>
          <p:nvPr/>
        </p:nvSpPr>
        <p:spPr>
          <a:xfrm>
            <a:off x="6994902" y="1584942"/>
            <a:ext cx="2016224" cy="111728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This will always be a comparison of two primary sources requiring evaluation of the sources in their historical context.</a:t>
            </a:r>
          </a:p>
        </p:txBody>
      </p:sp>
      <p:cxnSp>
        <p:nvCxnSpPr>
          <p:cNvPr id="6" name="Straight Arrow Connector 5">
            <a:extLst>
              <a:ext uri="{FF2B5EF4-FFF2-40B4-BE49-F238E27FC236}">
                <a16:creationId xmlns:a16="http://schemas.microsoft.com/office/drawing/2014/main" id="{26DB040D-D4A6-62D3-D324-B0839E64FA37}"/>
              </a:ext>
            </a:extLst>
          </p:cNvPr>
          <p:cNvCxnSpPr/>
          <p:nvPr/>
        </p:nvCxnSpPr>
        <p:spPr>
          <a:xfrm flipH="1">
            <a:off x="6202813" y="2377030"/>
            <a:ext cx="792088" cy="0"/>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7" name="Rounded Rectangle 6">
            <a:extLst>
              <a:ext uri="{FF2B5EF4-FFF2-40B4-BE49-F238E27FC236}">
                <a16:creationId xmlns:a16="http://schemas.microsoft.com/office/drawing/2014/main" id="{6C964B8D-1F4B-A504-B7DD-8ECCE286ADF0}"/>
              </a:ext>
            </a:extLst>
          </p:cNvPr>
          <p:cNvSpPr/>
          <p:nvPr/>
        </p:nvSpPr>
        <p:spPr>
          <a:xfrm>
            <a:off x="7039058" y="3310814"/>
            <a:ext cx="201622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AO3 (5%) </a:t>
            </a:r>
          </a:p>
        </p:txBody>
      </p:sp>
      <p:cxnSp>
        <p:nvCxnSpPr>
          <p:cNvPr id="8" name="Straight Arrow Connector 7">
            <a:extLst>
              <a:ext uri="{FF2B5EF4-FFF2-40B4-BE49-F238E27FC236}">
                <a16:creationId xmlns:a16="http://schemas.microsoft.com/office/drawing/2014/main" id="{1EFBF88C-67C3-4F41-11CF-1713EA5E7FE7}"/>
              </a:ext>
            </a:extLst>
          </p:cNvPr>
          <p:cNvCxnSpPr/>
          <p:nvPr/>
        </p:nvCxnSpPr>
        <p:spPr>
          <a:xfrm flipH="1" flipV="1">
            <a:off x="6202813" y="3437408"/>
            <a:ext cx="844956" cy="126594"/>
          </a:xfrm>
          <a:prstGeom prst="straightConnector1">
            <a:avLst/>
          </a:prstGeom>
          <a:noFill/>
          <a:ln w="28575" cap="flat" cmpd="sng" algn="ctr">
            <a:solidFill>
              <a:srgbClr val="B7D448"/>
            </a:solidFill>
            <a:prstDash val="solid"/>
            <a:tailEnd type="arrow"/>
          </a:ln>
          <a:effectLst/>
        </p:spPr>
      </p:cxnSp>
    </p:spTree>
    <p:custDataLst>
      <p:tags r:id="rId1"/>
    </p:custDataLst>
    <p:extLst>
      <p:ext uri="{BB962C8B-B14F-4D97-AF65-F5344CB8AC3E}">
        <p14:creationId xmlns:p14="http://schemas.microsoft.com/office/powerpoint/2010/main" val="250769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B372D3A-B004-927D-6BC5-8758B170B62A}"/>
              </a:ext>
            </a:extLst>
          </p:cNvPr>
          <p:cNvSpPr txBox="1">
            <a:spLocks/>
          </p:cNvSpPr>
          <p:nvPr/>
        </p:nvSpPr>
        <p:spPr bwMode="auto">
          <a:xfrm>
            <a:off x="533400" y="286405"/>
            <a:ext cx="8031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US" sz="2400" b="1" kern="0" dirty="0">
                <a:solidFill>
                  <a:srgbClr val="007349"/>
                </a:solidFill>
              </a:rPr>
              <a:t>Assessment Objectives</a:t>
            </a:r>
          </a:p>
        </p:txBody>
      </p:sp>
      <p:sp>
        <p:nvSpPr>
          <p:cNvPr id="2" name="Content Placeholder 2">
            <a:extLst>
              <a:ext uri="{FF2B5EF4-FFF2-40B4-BE49-F238E27FC236}">
                <a16:creationId xmlns:a16="http://schemas.microsoft.com/office/drawing/2014/main" id="{380D8ED6-141A-77FF-7174-E5AD7230C854}"/>
              </a:ext>
            </a:extLst>
          </p:cNvPr>
          <p:cNvSpPr txBox="1">
            <a:spLocks/>
          </p:cNvSpPr>
          <p:nvPr/>
        </p:nvSpPr>
        <p:spPr>
          <a:xfrm>
            <a:off x="457200" y="865848"/>
            <a:ext cx="8229600" cy="730723"/>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b="1" kern="0" dirty="0"/>
              <a:t>AO1</a:t>
            </a:r>
            <a:r>
              <a:rPr lang="en-GB" kern="0" dirty="0"/>
              <a:t> – knowledge and understanding of elements of film.</a:t>
            </a:r>
          </a:p>
          <a:p>
            <a:pPr defTabSz="914400"/>
            <a:r>
              <a:rPr lang="en-GB" b="1" kern="0" dirty="0"/>
              <a:t>AO2</a:t>
            </a:r>
            <a:r>
              <a:rPr lang="en-GB" kern="0" dirty="0"/>
              <a:t> – apply knowledge and understanding of elements of film to:</a:t>
            </a:r>
          </a:p>
          <a:p>
            <a:pPr lvl="1" defTabSz="914400"/>
            <a:endParaRPr lang="en-GB" kern="0" dirty="0"/>
          </a:p>
        </p:txBody>
      </p:sp>
      <p:sp>
        <p:nvSpPr>
          <p:cNvPr id="5" name="Content Placeholder 2">
            <a:extLst>
              <a:ext uri="{FF2B5EF4-FFF2-40B4-BE49-F238E27FC236}">
                <a16:creationId xmlns:a16="http://schemas.microsoft.com/office/drawing/2014/main" id="{35C510A8-EBA7-BC00-D929-7B647793E15B}"/>
              </a:ext>
            </a:extLst>
          </p:cNvPr>
          <p:cNvSpPr txBox="1">
            <a:spLocks/>
          </p:cNvSpPr>
          <p:nvPr/>
        </p:nvSpPr>
        <p:spPr>
          <a:xfrm>
            <a:off x="852714" y="1638734"/>
            <a:ext cx="7834086" cy="1623352"/>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628650" lvl="1" indent="-285750">
              <a:buFont typeface="Arial" panose="020B0604020202020204" pitchFamily="34" charset="0"/>
              <a:buChar char="•"/>
            </a:pPr>
            <a:r>
              <a:rPr lang="en-GB" b="1" dirty="0"/>
              <a:t>1a</a:t>
            </a:r>
            <a:r>
              <a:rPr lang="en-GB" dirty="0"/>
              <a:t> analyse films</a:t>
            </a:r>
          </a:p>
          <a:p>
            <a:pPr marL="628650" lvl="1" indent="-285750">
              <a:buFont typeface="Arial" panose="020B0604020202020204" pitchFamily="34" charset="0"/>
              <a:buChar char="•"/>
            </a:pPr>
            <a:r>
              <a:rPr lang="en-GB" b="1" dirty="0"/>
              <a:t>1b</a:t>
            </a:r>
            <a:r>
              <a:rPr lang="en-GB" dirty="0"/>
              <a:t> compare films</a:t>
            </a:r>
          </a:p>
          <a:p>
            <a:pPr marL="628650" lvl="1" indent="-285750">
              <a:buFont typeface="Arial" panose="020B0604020202020204" pitchFamily="34" charset="0"/>
              <a:buChar char="•"/>
            </a:pPr>
            <a:r>
              <a:rPr lang="en-GB" b="1" dirty="0"/>
              <a:t>1c</a:t>
            </a:r>
            <a:r>
              <a:rPr lang="en-GB" dirty="0"/>
              <a:t> use critical approaches</a:t>
            </a:r>
          </a:p>
          <a:p>
            <a:pPr marL="628650" lvl="1" indent="-285750">
              <a:buFont typeface="Arial" panose="020B0604020202020204" pitchFamily="34" charset="0"/>
              <a:buChar char="•"/>
            </a:pPr>
            <a:r>
              <a:rPr lang="en-GB" b="1" dirty="0"/>
              <a:t>2</a:t>
            </a:r>
            <a:r>
              <a:rPr lang="en-GB" dirty="0"/>
              <a:t> evaluate critical approaches.</a:t>
            </a:r>
          </a:p>
          <a:p>
            <a:pPr lvl="1" defTabSz="914400"/>
            <a:endParaRPr lang="en-GB" kern="0" dirty="0"/>
          </a:p>
        </p:txBody>
      </p:sp>
    </p:spTree>
    <p:extLst>
      <p:ext uri="{BB962C8B-B14F-4D97-AF65-F5344CB8AC3E}">
        <p14:creationId xmlns:p14="http://schemas.microsoft.com/office/powerpoint/2010/main" val="15525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E1785C-A1E4-141C-2933-92DE697ADDE3}"/>
              </a:ext>
            </a:extLst>
          </p:cNvPr>
          <p:cNvSpPr>
            <a:spLocks noGrp="1"/>
          </p:cNvSpPr>
          <p:nvPr>
            <p:ph type="body" sz="quarter" idx="10"/>
          </p:nvPr>
        </p:nvSpPr>
        <p:spPr/>
        <p:txBody>
          <a:bodyPr/>
          <a:lstStyle/>
          <a:p>
            <a:r>
              <a:rPr lang="en-GB" dirty="0">
                <a:solidFill>
                  <a:srgbClr val="1A8471"/>
                </a:solidFill>
              </a:rPr>
              <a:t>Section A: Contemporary British and US Film</a:t>
            </a:r>
          </a:p>
        </p:txBody>
      </p:sp>
      <p:pic>
        <p:nvPicPr>
          <p:cNvPr id="8" name="Picture 7">
            <a:extLst>
              <a:ext uri="{FF2B5EF4-FFF2-40B4-BE49-F238E27FC236}">
                <a16:creationId xmlns:a16="http://schemas.microsoft.com/office/drawing/2014/main" id="{2D8DEA33-7491-077C-DB1D-EEA2733EC5CE}"/>
              </a:ext>
            </a:extLst>
          </p:cNvPr>
          <p:cNvPicPr>
            <a:picLocks noChangeAspect="1"/>
          </p:cNvPicPr>
          <p:nvPr/>
        </p:nvPicPr>
        <p:blipFill>
          <a:blip r:embed="rId2"/>
          <a:stretch>
            <a:fillRect/>
          </a:stretch>
        </p:blipFill>
        <p:spPr>
          <a:xfrm>
            <a:off x="857278" y="832114"/>
            <a:ext cx="7289196" cy="4031555"/>
          </a:xfrm>
          <a:prstGeom prst="rect">
            <a:avLst/>
          </a:prstGeom>
        </p:spPr>
      </p:pic>
    </p:spTree>
    <p:extLst>
      <p:ext uri="{BB962C8B-B14F-4D97-AF65-F5344CB8AC3E}">
        <p14:creationId xmlns:p14="http://schemas.microsoft.com/office/powerpoint/2010/main" val="316829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2618B24-880F-1831-339A-6ED0367332A0}"/>
              </a:ext>
            </a:extLst>
          </p:cNvPr>
          <p:cNvSpPr>
            <a:spLocks noGrp="1"/>
          </p:cNvSpPr>
          <p:nvPr>
            <p:ph type="body" sz="quarter" idx="10"/>
          </p:nvPr>
        </p:nvSpPr>
        <p:spPr>
          <a:xfrm>
            <a:off x="533400" y="279400"/>
            <a:ext cx="8031163" cy="339725"/>
          </a:xfrm>
        </p:spPr>
        <p:txBody>
          <a:bodyPr/>
          <a:lstStyle/>
          <a:p>
            <a:r>
              <a:rPr lang="en-GB" dirty="0">
                <a:solidFill>
                  <a:srgbClr val="1A8471"/>
                </a:solidFill>
              </a:rPr>
              <a:t>Section A: Contemporary British and US Film</a:t>
            </a:r>
          </a:p>
        </p:txBody>
      </p:sp>
      <p:sp>
        <p:nvSpPr>
          <p:cNvPr id="2" name="Content Placeholder 2">
            <a:extLst>
              <a:ext uri="{FF2B5EF4-FFF2-40B4-BE49-F238E27FC236}">
                <a16:creationId xmlns:a16="http://schemas.microsoft.com/office/drawing/2014/main" id="{F9E68AF1-13A9-2FAF-B4A9-0DFD0FEBB670}"/>
              </a:ext>
            </a:extLst>
          </p:cNvPr>
          <p:cNvSpPr txBox="1">
            <a:spLocks/>
          </p:cNvSpPr>
          <p:nvPr/>
        </p:nvSpPr>
        <p:spPr>
          <a:xfrm>
            <a:off x="457200" y="845466"/>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1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2</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‘There is no better way to watch a film than on the big screen in a cinema.’ Discuss how valid this view is in relation to examples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 British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film and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 US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film you have studied.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2*</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‘In the context of the film production process, it does not make sense to talk about the director as the film’s auteur.’ Discuss how valid this view is in relation to examples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 British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film and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 US</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 you have studied.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[35]</a:t>
            </a:r>
          </a:p>
        </p:txBody>
      </p:sp>
      <p:sp>
        <p:nvSpPr>
          <p:cNvPr id="17" name="Rounded Rectangle 25">
            <a:extLst>
              <a:ext uri="{FF2B5EF4-FFF2-40B4-BE49-F238E27FC236}">
                <a16:creationId xmlns:a16="http://schemas.microsoft.com/office/drawing/2014/main" id="{50D14962-E04B-692D-D890-6138BE98FCAC}"/>
              </a:ext>
            </a:extLst>
          </p:cNvPr>
          <p:cNvSpPr/>
          <p:nvPr/>
        </p:nvSpPr>
        <p:spPr>
          <a:xfrm>
            <a:off x="279682" y="750566"/>
            <a:ext cx="1941004" cy="81137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in this section will focus on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representations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contexts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viewing conditions for spectators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p:txBody>
      </p:sp>
      <p:sp>
        <p:nvSpPr>
          <p:cNvPr id="18" name="Rounded Rectangle 14">
            <a:extLst>
              <a:ext uri="{FF2B5EF4-FFF2-40B4-BE49-F238E27FC236}">
                <a16:creationId xmlns:a16="http://schemas.microsoft.com/office/drawing/2014/main" id="{A17E8A28-82D4-45DE-9D8A-DE4BE4ACACC7}"/>
              </a:ext>
            </a:extLst>
          </p:cNvPr>
          <p:cNvSpPr/>
          <p:nvPr/>
        </p:nvSpPr>
        <p:spPr>
          <a:xfrm>
            <a:off x="7084689" y="810461"/>
            <a:ext cx="1573083" cy="74208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 choice of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35 mark questions in this section.</a:t>
            </a:r>
          </a:p>
        </p:txBody>
      </p:sp>
      <p:cxnSp>
        <p:nvCxnSpPr>
          <p:cNvPr id="19" name="Straight Arrow Connector 18">
            <a:extLst>
              <a:ext uri="{FF2B5EF4-FFF2-40B4-BE49-F238E27FC236}">
                <a16:creationId xmlns:a16="http://schemas.microsoft.com/office/drawing/2014/main" id="{25DD2ECE-06E6-8D71-ACD3-F36B2575F3C9}"/>
              </a:ext>
            </a:extLst>
          </p:cNvPr>
          <p:cNvCxnSpPr>
            <a:cxnSpLocks/>
          </p:cNvCxnSpPr>
          <p:nvPr/>
        </p:nvCxnSpPr>
        <p:spPr>
          <a:xfrm flipH="1">
            <a:off x="3683000" y="891981"/>
            <a:ext cx="3401689" cy="41532"/>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20" name="Rounded Rectangle 15">
            <a:extLst>
              <a:ext uri="{FF2B5EF4-FFF2-40B4-BE49-F238E27FC236}">
                <a16:creationId xmlns:a16="http://schemas.microsoft.com/office/drawing/2014/main" id="{EF087F02-F794-8F76-DD52-DF5D1C21619A}"/>
              </a:ext>
            </a:extLst>
          </p:cNvPr>
          <p:cNvSpPr/>
          <p:nvPr/>
        </p:nvSpPr>
        <p:spPr>
          <a:xfrm>
            <a:off x="7482406" y="2720013"/>
            <a:ext cx="1588602" cy="78682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in this section will relate to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critical debates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on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digital in film</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and </a:t>
            </a:r>
            <a:r>
              <a:rPr kumimoji="0" lang="en-GB" sz="1000" b="1" i="0" u="none" strike="noStrike" kern="0" cap="none" spc="0" normalizeH="0" baseline="0" noProof="0" dirty="0" err="1">
                <a:ln>
                  <a:noFill/>
                </a:ln>
                <a:solidFill>
                  <a:prstClr val="black"/>
                </a:solidFill>
                <a:effectLst/>
                <a:uLnTx/>
                <a:uFillTx/>
                <a:latin typeface="+mn-lt"/>
                <a:ea typeface="+mn-ea"/>
                <a:cs typeface="Arial" panose="020B0604020202020204" pitchFamily="34" charset="0"/>
              </a:rPr>
              <a:t>auteurism</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p:txBody>
      </p:sp>
      <p:cxnSp>
        <p:nvCxnSpPr>
          <p:cNvPr id="21" name="Straight Arrow Connector 20">
            <a:extLst>
              <a:ext uri="{FF2B5EF4-FFF2-40B4-BE49-F238E27FC236}">
                <a16:creationId xmlns:a16="http://schemas.microsoft.com/office/drawing/2014/main" id="{895501EE-5A1A-6F65-1CFF-E4B4D71A3CD7}"/>
              </a:ext>
            </a:extLst>
          </p:cNvPr>
          <p:cNvCxnSpPr/>
          <p:nvPr/>
        </p:nvCxnSpPr>
        <p:spPr>
          <a:xfrm flipH="1" flipV="1">
            <a:off x="4390002" y="1870198"/>
            <a:ext cx="3422358" cy="831845"/>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cxnSp>
        <p:nvCxnSpPr>
          <p:cNvPr id="22" name="Straight Arrow Connector 21">
            <a:extLst>
              <a:ext uri="{FF2B5EF4-FFF2-40B4-BE49-F238E27FC236}">
                <a16:creationId xmlns:a16="http://schemas.microsoft.com/office/drawing/2014/main" id="{7C70AA60-A6AD-780E-E7EA-6ACB65C8DD99}"/>
              </a:ext>
            </a:extLst>
          </p:cNvPr>
          <p:cNvCxnSpPr/>
          <p:nvPr/>
        </p:nvCxnSpPr>
        <p:spPr>
          <a:xfrm flipH="1">
            <a:off x="5430178" y="3495745"/>
            <a:ext cx="2166158" cy="690688"/>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23" name="Rounded Rectangle 3">
            <a:extLst>
              <a:ext uri="{FF2B5EF4-FFF2-40B4-BE49-F238E27FC236}">
                <a16:creationId xmlns:a16="http://schemas.microsoft.com/office/drawing/2014/main" id="{2183ED46-C38D-DA72-B5BB-C7DCA30B3F45}"/>
              </a:ext>
            </a:extLst>
          </p:cNvPr>
          <p:cNvSpPr/>
          <p:nvPr/>
        </p:nvSpPr>
        <p:spPr>
          <a:xfrm>
            <a:off x="1171362" y="2731104"/>
            <a:ext cx="1600438"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(5%)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sp>
        <p:nvSpPr>
          <p:cNvPr id="24" name="Rounded Rectangle 4">
            <a:extLst>
              <a:ext uri="{FF2B5EF4-FFF2-40B4-BE49-F238E27FC236}">
                <a16:creationId xmlns:a16="http://schemas.microsoft.com/office/drawing/2014/main" id="{2804E894-56C5-1673-B517-D8134C9A1AF6}"/>
              </a:ext>
            </a:extLst>
          </p:cNvPr>
          <p:cNvSpPr/>
          <p:nvPr/>
        </p:nvSpPr>
        <p:spPr>
          <a:xfrm>
            <a:off x="2873894" y="2731104"/>
            <a:ext cx="1224136"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sp>
        <p:nvSpPr>
          <p:cNvPr id="25" name="Rounded Rectangle 5">
            <a:extLst>
              <a:ext uri="{FF2B5EF4-FFF2-40B4-BE49-F238E27FC236}">
                <a16:creationId xmlns:a16="http://schemas.microsoft.com/office/drawing/2014/main" id="{4E971DC3-7761-13BF-B5A3-AFE2FBCB5CD7}"/>
              </a:ext>
            </a:extLst>
          </p:cNvPr>
          <p:cNvSpPr/>
          <p:nvPr/>
        </p:nvSpPr>
        <p:spPr>
          <a:xfrm>
            <a:off x="5826222" y="2731104"/>
            <a:ext cx="1554090"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AO2.2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evaluate critical approaches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sp>
        <p:nvSpPr>
          <p:cNvPr id="26" name="Rounded Rectangle 6">
            <a:extLst>
              <a:ext uri="{FF2B5EF4-FFF2-40B4-BE49-F238E27FC236}">
                <a16:creationId xmlns:a16="http://schemas.microsoft.com/office/drawing/2014/main" id="{8FD30989-A64E-B3FA-67A1-27EE4F21E17D}"/>
              </a:ext>
            </a:extLst>
          </p:cNvPr>
          <p:cNvSpPr/>
          <p:nvPr/>
        </p:nvSpPr>
        <p:spPr>
          <a:xfrm>
            <a:off x="4200124" y="2731104"/>
            <a:ext cx="152400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AO2.1c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use critical approaches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cxnSp>
        <p:nvCxnSpPr>
          <p:cNvPr id="27" name="Straight Arrow Connector 26">
            <a:extLst>
              <a:ext uri="{FF2B5EF4-FFF2-40B4-BE49-F238E27FC236}">
                <a16:creationId xmlns:a16="http://schemas.microsoft.com/office/drawing/2014/main" id="{2A0BAC2A-FF90-2DA0-013E-549289371334}"/>
              </a:ext>
            </a:extLst>
          </p:cNvPr>
          <p:cNvCxnSpPr/>
          <p:nvPr/>
        </p:nvCxnSpPr>
        <p:spPr>
          <a:xfrm>
            <a:off x="6847122" y="3237480"/>
            <a:ext cx="533190" cy="948953"/>
          </a:xfrm>
          <a:prstGeom prst="straightConnector1">
            <a:avLst/>
          </a:prstGeom>
          <a:noFill/>
          <a:ln w="28575" cap="flat" cmpd="sng" algn="ctr">
            <a:solidFill>
              <a:srgbClr val="B7D448"/>
            </a:solidFill>
            <a:prstDash val="solid"/>
            <a:tailEnd type="arrow"/>
          </a:ln>
          <a:effectLst/>
        </p:spPr>
      </p:cxnSp>
      <p:cxnSp>
        <p:nvCxnSpPr>
          <p:cNvPr id="28" name="Straight Arrow Connector 27">
            <a:extLst>
              <a:ext uri="{FF2B5EF4-FFF2-40B4-BE49-F238E27FC236}">
                <a16:creationId xmlns:a16="http://schemas.microsoft.com/office/drawing/2014/main" id="{E955490B-D83E-6CA1-4BDF-7480ACAEC81F}"/>
              </a:ext>
            </a:extLst>
          </p:cNvPr>
          <p:cNvCxnSpPr/>
          <p:nvPr/>
        </p:nvCxnSpPr>
        <p:spPr>
          <a:xfrm flipH="1" flipV="1">
            <a:off x="3563888" y="2170209"/>
            <a:ext cx="2813484" cy="560895"/>
          </a:xfrm>
          <a:prstGeom prst="straightConnector1">
            <a:avLst/>
          </a:prstGeom>
          <a:noFill/>
          <a:ln w="28575" cap="flat" cmpd="sng" algn="ctr">
            <a:solidFill>
              <a:srgbClr val="B7D448"/>
            </a:solidFill>
            <a:prstDash val="solid"/>
            <a:tailEnd type="arrow"/>
          </a:ln>
          <a:effectLst/>
        </p:spPr>
      </p:cxnSp>
      <p:sp>
        <p:nvSpPr>
          <p:cNvPr id="29" name="Rounded Rectangle 26">
            <a:extLst>
              <a:ext uri="{FF2B5EF4-FFF2-40B4-BE49-F238E27FC236}">
                <a16:creationId xmlns:a16="http://schemas.microsoft.com/office/drawing/2014/main" id="{8FDD9FF9-0E9C-AED0-F20B-A2C9FEC0CC92}"/>
              </a:ext>
            </a:extLst>
          </p:cNvPr>
          <p:cNvSpPr/>
          <p:nvPr/>
        </p:nvSpPr>
        <p:spPr>
          <a:xfrm>
            <a:off x="2626376" y="4616742"/>
            <a:ext cx="1875023" cy="38001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indicates an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extended response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question.</a:t>
            </a:r>
          </a:p>
        </p:txBody>
      </p:sp>
      <p:sp>
        <p:nvSpPr>
          <p:cNvPr id="30" name="Rounded Rectangle 27">
            <a:extLst>
              <a:ext uri="{FF2B5EF4-FFF2-40B4-BE49-F238E27FC236}">
                <a16:creationId xmlns:a16="http://schemas.microsoft.com/office/drawing/2014/main" id="{A0A3FCDB-C0E7-5DCB-2254-95DA0C4CAB8E}"/>
              </a:ext>
            </a:extLst>
          </p:cNvPr>
          <p:cNvSpPr/>
          <p:nvPr/>
        </p:nvSpPr>
        <p:spPr>
          <a:xfrm>
            <a:off x="5214258" y="4591893"/>
            <a:ext cx="2254068" cy="466336"/>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Students should spend around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40</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minutes on this question.</a:t>
            </a:r>
          </a:p>
        </p:txBody>
      </p:sp>
    </p:spTree>
    <p:extLst>
      <p:ext uri="{BB962C8B-B14F-4D97-AF65-F5344CB8AC3E}">
        <p14:creationId xmlns:p14="http://schemas.microsoft.com/office/powerpoint/2010/main" val="38357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3" grpId="0" animBg="1"/>
      <p:bldP spid="24" grpId="0" animBg="1"/>
      <p:bldP spid="25"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0A3C1-D57A-CDEA-357A-75173259FC03}"/>
              </a:ext>
            </a:extLst>
          </p:cNvPr>
          <p:cNvSpPr>
            <a:spLocks noGrp="1"/>
          </p:cNvSpPr>
          <p:nvPr>
            <p:ph type="body" sz="quarter" idx="10"/>
          </p:nvPr>
        </p:nvSpPr>
        <p:spPr>
          <a:xfrm>
            <a:off x="533401" y="279831"/>
            <a:ext cx="8031163" cy="338554"/>
          </a:xfrm>
        </p:spPr>
        <p:txBody>
          <a:bodyPr/>
          <a:lstStyle/>
          <a:p>
            <a:r>
              <a:rPr lang="en-GB" kern="1200" spc="0" dirty="0">
                <a:solidFill>
                  <a:srgbClr val="00654E"/>
                </a:solidFill>
                <a:latin typeface="+mj-lt"/>
                <a:cs typeface="Arial" panose="020B0604020202020204" pitchFamily="34" charset="0"/>
              </a:rPr>
              <a:t>Section B – Documentary</a:t>
            </a:r>
          </a:p>
        </p:txBody>
      </p:sp>
      <p:pic>
        <p:nvPicPr>
          <p:cNvPr id="3" name="Picture 2" title="Table of films for Section B">
            <a:extLst>
              <a:ext uri="{FF2B5EF4-FFF2-40B4-BE49-F238E27FC236}">
                <a16:creationId xmlns:a16="http://schemas.microsoft.com/office/drawing/2014/main" id="{36444208-83B0-B90F-72E3-8C4D36831D47}"/>
              </a:ext>
            </a:extLst>
          </p:cNvPr>
          <p:cNvPicPr>
            <a:picLocks noChangeAspect="1"/>
          </p:cNvPicPr>
          <p:nvPr/>
        </p:nvPicPr>
        <p:blipFill>
          <a:blip r:embed="rId2"/>
          <a:stretch>
            <a:fillRect/>
          </a:stretch>
        </p:blipFill>
        <p:spPr>
          <a:xfrm>
            <a:off x="528058" y="948181"/>
            <a:ext cx="8041848" cy="3769965"/>
          </a:xfrm>
          <a:prstGeom prst="rect">
            <a:avLst/>
          </a:prstGeom>
        </p:spPr>
      </p:pic>
    </p:spTree>
    <p:extLst>
      <p:ext uri="{BB962C8B-B14F-4D97-AF65-F5344CB8AC3E}">
        <p14:creationId xmlns:p14="http://schemas.microsoft.com/office/powerpoint/2010/main" val="47022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25A3DC-F3CA-C6D9-A10B-C18D5EC4619C}"/>
              </a:ext>
            </a:extLst>
          </p:cNvPr>
          <p:cNvSpPr>
            <a:spLocks noGrp="1"/>
          </p:cNvSpPr>
          <p:nvPr>
            <p:ph type="body" sz="quarter" idx="10"/>
          </p:nvPr>
        </p:nvSpPr>
        <p:spPr>
          <a:xfrm>
            <a:off x="533401" y="279831"/>
            <a:ext cx="8031163" cy="338554"/>
          </a:xfrm>
        </p:spPr>
        <p:txBody>
          <a:bodyPr/>
          <a:lstStyle/>
          <a:p>
            <a:r>
              <a:rPr lang="en-GB" kern="1200" spc="0" dirty="0">
                <a:solidFill>
                  <a:srgbClr val="00654E"/>
                </a:solidFill>
                <a:cs typeface="Arial" panose="020B0604020202020204" pitchFamily="34" charset="0"/>
              </a:rPr>
              <a:t>Section B – Documentary</a:t>
            </a:r>
          </a:p>
        </p:txBody>
      </p:sp>
      <p:sp>
        <p:nvSpPr>
          <p:cNvPr id="14" name="Content Placeholder 2">
            <a:extLst>
              <a:ext uri="{FF2B5EF4-FFF2-40B4-BE49-F238E27FC236}">
                <a16:creationId xmlns:a16="http://schemas.microsoft.com/office/drawing/2014/main" id="{11701433-BAD7-66C1-A90F-31B6AFDD52A8}"/>
              </a:ext>
            </a:extLst>
          </p:cNvPr>
          <p:cNvSpPr txBox="1">
            <a:spLocks/>
          </p:cNvSpPr>
          <p:nvPr/>
        </p:nvSpPr>
        <p:spPr>
          <a:xfrm>
            <a:off x="457200" y="1102027"/>
            <a:ext cx="8363272"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Answer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either</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Question 3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Question 4</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EITHER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‘Documentaries are unreliable narrators of past events’. Discuss this in relation to examples from the documentary film you have studied.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power of a documentary film relies on techniques that make it feel as real and as truthful as possible.’ Discuss this in relation to examples from the documentary film you have studied.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15" name="Rounded Rectangle 14">
            <a:extLst>
              <a:ext uri="{FF2B5EF4-FFF2-40B4-BE49-F238E27FC236}">
                <a16:creationId xmlns:a16="http://schemas.microsoft.com/office/drawing/2014/main" id="{51CDAB0E-3D25-DB49-940F-B72C3BC8B38E}"/>
              </a:ext>
            </a:extLst>
          </p:cNvPr>
          <p:cNvSpPr/>
          <p:nvPr/>
        </p:nvSpPr>
        <p:spPr>
          <a:xfrm>
            <a:off x="7387376" y="58594"/>
            <a:ext cx="1642103" cy="62720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Students should spend around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40</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minutes on this question.</a:t>
            </a:r>
          </a:p>
        </p:txBody>
      </p:sp>
      <p:sp>
        <p:nvSpPr>
          <p:cNvPr id="16" name="Rounded Rectangle 10">
            <a:extLst>
              <a:ext uri="{FF2B5EF4-FFF2-40B4-BE49-F238E27FC236}">
                <a16:creationId xmlns:a16="http://schemas.microsoft.com/office/drawing/2014/main" id="{2606D175-6AED-9BD1-03E1-6EF30857F3C5}"/>
              </a:ext>
            </a:extLst>
          </p:cNvPr>
          <p:cNvSpPr/>
          <p:nvPr/>
        </p:nvSpPr>
        <p:spPr>
          <a:xfrm>
            <a:off x="256513" y="755058"/>
            <a:ext cx="1691898" cy="66371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 choice of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35 mark questions in this section.</a:t>
            </a:r>
          </a:p>
        </p:txBody>
      </p:sp>
      <p:cxnSp>
        <p:nvCxnSpPr>
          <p:cNvPr id="17" name="Straight Arrow Connector 16">
            <a:extLst>
              <a:ext uri="{FF2B5EF4-FFF2-40B4-BE49-F238E27FC236}">
                <a16:creationId xmlns:a16="http://schemas.microsoft.com/office/drawing/2014/main" id="{BC0B741F-BC60-DB93-106D-6FBAE77222E3}"/>
              </a:ext>
            </a:extLst>
          </p:cNvPr>
          <p:cNvCxnSpPr>
            <a:cxnSpLocks/>
          </p:cNvCxnSpPr>
          <p:nvPr/>
        </p:nvCxnSpPr>
        <p:spPr>
          <a:xfrm>
            <a:off x="1948411" y="990579"/>
            <a:ext cx="1814418" cy="235878"/>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18" name="Rounded Rectangle 13">
            <a:extLst>
              <a:ext uri="{FF2B5EF4-FFF2-40B4-BE49-F238E27FC236}">
                <a16:creationId xmlns:a16="http://schemas.microsoft.com/office/drawing/2014/main" id="{806716AD-62EA-5060-975B-4109049196B7}"/>
              </a:ext>
            </a:extLst>
          </p:cNvPr>
          <p:cNvSpPr/>
          <p:nvPr/>
        </p:nvSpPr>
        <p:spPr>
          <a:xfrm>
            <a:off x="7076846" y="1009094"/>
            <a:ext cx="1642103" cy="89355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in this section will focus on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representations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contexts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spectatorship</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p:txBody>
      </p:sp>
      <p:sp>
        <p:nvSpPr>
          <p:cNvPr id="19" name="Rounded Rectangle 3">
            <a:extLst>
              <a:ext uri="{FF2B5EF4-FFF2-40B4-BE49-F238E27FC236}">
                <a16:creationId xmlns:a16="http://schemas.microsoft.com/office/drawing/2014/main" id="{6DBC0630-9C8A-12CC-E435-5D75BE9550AD}"/>
              </a:ext>
            </a:extLst>
          </p:cNvPr>
          <p:cNvSpPr/>
          <p:nvPr/>
        </p:nvSpPr>
        <p:spPr>
          <a:xfrm>
            <a:off x="1046393" y="3140275"/>
            <a:ext cx="1480943"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(5%)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sp>
        <p:nvSpPr>
          <p:cNvPr id="20" name="Rounded Rectangle 4">
            <a:extLst>
              <a:ext uri="{FF2B5EF4-FFF2-40B4-BE49-F238E27FC236}">
                <a16:creationId xmlns:a16="http://schemas.microsoft.com/office/drawing/2014/main" id="{AA324030-AB06-426F-41A5-49E1A3C71B64}"/>
              </a:ext>
            </a:extLst>
          </p:cNvPr>
          <p:cNvSpPr/>
          <p:nvPr/>
        </p:nvSpPr>
        <p:spPr>
          <a:xfrm>
            <a:off x="2596175" y="3138929"/>
            <a:ext cx="1478858"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21" name="Rounded Rectangle 5">
            <a:extLst>
              <a:ext uri="{FF2B5EF4-FFF2-40B4-BE49-F238E27FC236}">
                <a16:creationId xmlns:a16="http://schemas.microsoft.com/office/drawing/2014/main" id="{B269B6AE-FEBF-CF1D-7BF7-4A099B7ED157}"/>
              </a:ext>
            </a:extLst>
          </p:cNvPr>
          <p:cNvSpPr/>
          <p:nvPr/>
        </p:nvSpPr>
        <p:spPr>
          <a:xfrm>
            <a:off x="4143872" y="3127685"/>
            <a:ext cx="1468235"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AO2.1c (3.3%)</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 critical approaches</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cxnSp>
        <p:nvCxnSpPr>
          <p:cNvPr id="22" name="Straight Arrow Connector 21">
            <a:extLst>
              <a:ext uri="{FF2B5EF4-FFF2-40B4-BE49-F238E27FC236}">
                <a16:creationId xmlns:a16="http://schemas.microsoft.com/office/drawing/2014/main" id="{1256C212-78BE-3C81-8F99-55696945EF14}"/>
              </a:ext>
            </a:extLst>
          </p:cNvPr>
          <p:cNvCxnSpPr/>
          <p:nvPr/>
        </p:nvCxnSpPr>
        <p:spPr>
          <a:xfrm flipH="1">
            <a:off x="1310381" y="3645305"/>
            <a:ext cx="2945512" cy="795226"/>
          </a:xfrm>
          <a:prstGeom prst="straightConnector1">
            <a:avLst/>
          </a:prstGeom>
          <a:noFill/>
          <a:ln w="28575" cap="flat" cmpd="sng" algn="ctr">
            <a:solidFill>
              <a:srgbClr val="B7D448"/>
            </a:solidFill>
            <a:prstDash val="solid"/>
            <a:tailEnd type="arrow"/>
          </a:ln>
          <a:effectLst/>
        </p:spPr>
      </p:cxnSp>
      <p:cxnSp>
        <p:nvCxnSpPr>
          <p:cNvPr id="23" name="Straight Arrow Connector 22">
            <a:extLst>
              <a:ext uri="{FF2B5EF4-FFF2-40B4-BE49-F238E27FC236}">
                <a16:creationId xmlns:a16="http://schemas.microsoft.com/office/drawing/2014/main" id="{64032E35-3684-424C-62C6-93BE8764F04A}"/>
              </a:ext>
            </a:extLst>
          </p:cNvPr>
          <p:cNvCxnSpPr/>
          <p:nvPr/>
        </p:nvCxnSpPr>
        <p:spPr>
          <a:xfrm flipH="1" flipV="1">
            <a:off x="4638836" y="2453184"/>
            <a:ext cx="581236" cy="675847"/>
          </a:xfrm>
          <a:prstGeom prst="straightConnector1">
            <a:avLst/>
          </a:prstGeom>
          <a:noFill/>
          <a:ln w="28575" cap="flat" cmpd="sng" algn="ctr">
            <a:solidFill>
              <a:srgbClr val="B7D448"/>
            </a:solidFill>
            <a:prstDash val="solid"/>
            <a:tailEnd type="arrow"/>
          </a:ln>
          <a:effectLst/>
        </p:spPr>
      </p:cxnSp>
      <p:sp>
        <p:nvSpPr>
          <p:cNvPr id="24" name="Rounded Rectangle 12">
            <a:extLst>
              <a:ext uri="{FF2B5EF4-FFF2-40B4-BE49-F238E27FC236}">
                <a16:creationId xmlns:a16="http://schemas.microsoft.com/office/drawing/2014/main" id="{C473A954-C43B-871A-AEC3-5C0A08347EA8}"/>
              </a:ext>
            </a:extLst>
          </p:cNvPr>
          <p:cNvSpPr/>
          <p:nvPr/>
        </p:nvSpPr>
        <p:spPr>
          <a:xfrm>
            <a:off x="6518084" y="2975993"/>
            <a:ext cx="1947373" cy="893555"/>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in this section will focus on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critical debates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in relation to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realism</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film narrative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filmmakers’ theories of film</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p:txBody>
      </p:sp>
      <p:sp>
        <p:nvSpPr>
          <p:cNvPr id="25" name="Rounded Rectangle 11">
            <a:extLst>
              <a:ext uri="{FF2B5EF4-FFF2-40B4-BE49-F238E27FC236}">
                <a16:creationId xmlns:a16="http://schemas.microsoft.com/office/drawing/2014/main" id="{1E49D996-7D50-FCC3-6C47-5C2A91FCDD75}"/>
              </a:ext>
            </a:extLst>
          </p:cNvPr>
          <p:cNvSpPr/>
          <p:nvPr/>
        </p:nvSpPr>
        <p:spPr>
          <a:xfrm>
            <a:off x="323528" y="1787251"/>
            <a:ext cx="1609756" cy="43242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indicates an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extended response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question.</a:t>
            </a:r>
          </a:p>
        </p:txBody>
      </p:sp>
    </p:spTree>
    <p:extLst>
      <p:ext uri="{BB962C8B-B14F-4D97-AF65-F5344CB8AC3E}">
        <p14:creationId xmlns:p14="http://schemas.microsoft.com/office/powerpoint/2010/main" val="128676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P spid="20" grpId="0" animBg="1"/>
      <p:bldP spid="21"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4EDDD-ADFA-EA28-3246-B03C857D0AFB}"/>
              </a:ext>
            </a:extLst>
          </p:cNvPr>
          <p:cNvSpPr>
            <a:spLocks noGrp="1"/>
          </p:cNvSpPr>
          <p:nvPr>
            <p:ph type="body" sz="quarter" idx="10"/>
          </p:nvPr>
        </p:nvSpPr>
        <p:spPr/>
        <p:txBody>
          <a:bodyPr/>
          <a:lstStyle/>
          <a:p>
            <a:r>
              <a:rPr lang="en-GB" dirty="0">
                <a:solidFill>
                  <a:srgbClr val="1A8471"/>
                </a:solidFill>
              </a:rPr>
              <a:t>Section C: Ideology</a:t>
            </a:r>
          </a:p>
        </p:txBody>
      </p:sp>
      <p:sp>
        <p:nvSpPr>
          <p:cNvPr id="3" name="Content Placeholder 2">
            <a:extLst>
              <a:ext uri="{FF2B5EF4-FFF2-40B4-BE49-F238E27FC236}">
                <a16:creationId xmlns:a16="http://schemas.microsoft.com/office/drawing/2014/main" id="{DDDD2E03-E26E-CA4A-D93E-2ED416E66031}"/>
              </a:ext>
            </a:extLst>
          </p:cNvPr>
          <p:cNvSpPr txBox="1">
            <a:spLocks/>
          </p:cNvSpPr>
          <p:nvPr/>
        </p:nvSpPr>
        <p:spPr>
          <a:xfrm>
            <a:off x="657679" y="865848"/>
            <a:ext cx="8229600" cy="427765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from Questions 5 – 10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You should have studied films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of the following themes: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Family and Home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Outsiders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Conflict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If you have studied films from the theme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Family and Home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5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If you have studied films from the theme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Outsiders</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7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8.</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If you have studied films from the theme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Conflict</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9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10.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Rounded Rectangle 4">
            <a:extLst>
              <a:ext uri="{FF2B5EF4-FFF2-40B4-BE49-F238E27FC236}">
                <a16:creationId xmlns:a16="http://schemas.microsoft.com/office/drawing/2014/main" id="{5BFA83A8-CC0D-9C92-C352-56CAB0C08A2B}"/>
              </a:ext>
            </a:extLst>
          </p:cNvPr>
          <p:cNvSpPr/>
          <p:nvPr/>
        </p:nvSpPr>
        <p:spPr>
          <a:xfrm>
            <a:off x="151046" y="771439"/>
            <a:ext cx="2051497" cy="78159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Students answer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one </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 in this section from a choice of two in relation to their chosen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theme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p:txBody>
      </p:sp>
    </p:spTree>
    <p:extLst>
      <p:ext uri="{BB962C8B-B14F-4D97-AF65-F5344CB8AC3E}">
        <p14:creationId xmlns:p14="http://schemas.microsoft.com/office/powerpoint/2010/main" val="34552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0D5AA-F558-BE19-F998-EC19C7ACA642}"/>
              </a:ext>
            </a:extLst>
          </p:cNvPr>
          <p:cNvSpPr>
            <a:spLocks noGrp="1"/>
          </p:cNvSpPr>
          <p:nvPr>
            <p:ph type="body" sz="quarter" idx="10"/>
          </p:nvPr>
        </p:nvSpPr>
        <p:spPr>
          <a:xfrm>
            <a:off x="533401" y="279831"/>
            <a:ext cx="8031163" cy="338554"/>
          </a:xfrm>
        </p:spPr>
        <p:txBody>
          <a:bodyPr/>
          <a:lstStyle/>
          <a:p>
            <a:r>
              <a:rPr lang="en-GB" dirty="0">
                <a:solidFill>
                  <a:srgbClr val="1A8471"/>
                </a:solidFill>
              </a:rPr>
              <a:t>Section C: Ideology</a:t>
            </a:r>
          </a:p>
        </p:txBody>
      </p:sp>
      <p:sp>
        <p:nvSpPr>
          <p:cNvPr id="3" name="Content Placeholder 2">
            <a:extLst>
              <a:ext uri="{FF2B5EF4-FFF2-40B4-BE49-F238E27FC236}">
                <a16:creationId xmlns:a16="http://schemas.microsoft.com/office/drawing/2014/main" id="{F8568DF6-2B91-A246-FAF4-C71522B2D0D0}"/>
              </a:ext>
            </a:extLst>
          </p:cNvPr>
          <p:cNvSpPr txBox="1">
            <a:spLocks/>
          </p:cNvSpPr>
          <p:nvPr/>
        </p:nvSpPr>
        <p:spPr>
          <a:xfrm>
            <a:off x="457200" y="910773"/>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Theme: Family and Home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You should have studied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three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films from your chosen theme. One film should be from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US Independent</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list, one film should be from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Non-US English Language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list and one film should be from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Non-European Non-English Language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list below.</a:t>
            </a:r>
          </a:p>
        </p:txBody>
      </p:sp>
      <p:pic>
        <p:nvPicPr>
          <p:cNvPr id="4" name="Picture 3" title="Table of films for Section C">
            <a:extLst>
              <a:ext uri="{FF2B5EF4-FFF2-40B4-BE49-F238E27FC236}">
                <a16:creationId xmlns:a16="http://schemas.microsoft.com/office/drawing/2014/main" id="{022E5DEE-6ED6-939E-CD1D-B2401EC30A69}"/>
              </a:ext>
            </a:extLst>
          </p:cNvPr>
          <p:cNvPicPr>
            <a:picLocks noChangeAspect="1"/>
          </p:cNvPicPr>
          <p:nvPr/>
        </p:nvPicPr>
        <p:blipFill>
          <a:blip r:embed="rId2"/>
          <a:stretch>
            <a:fillRect/>
          </a:stretch>
        </p:blipFill>
        <p:spPr>
          <a:xfrm>
            <a:off x="899592" y="2883588"/>
            <a:ext cx="7117458" cy="1800200"/>
          </a:xfrm>
          <a:prstGeom prst="rect">
            <a:avLst/>
          </a:prstGeom>
        </p:spPr>
      </p:pic>
    </p:spTree>
    <p:extLst>
      <p:ext uri="{BB962C8B-B14F-4D97-AF65-F5344CB8AC3E}">
        <p14:creationId xmlns:p14="http://schemas.microsoft.com/office/powerpoint/2010/main" val="75867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CR Corporate">
  <a:themeElements>
    <a:clrScheme name="OCR Corporate">
      <a:dk1>
        <a:srgbClr val="000000"/>
      </a:dk1>
      <a:lt1>
        <a:srgbClr val="FFFFFF"/>
      </a:lt1>
      <a:dk2>
        <a:srgbClr val="000000"/>
      </a:dk2>
      <a:lt2>
        <a:srgbClr val="FFFFFF"/>
      </a:lt2>
      <a:accent1>
        <a:srgbClr val="20234D"/>
      </a:accent1>
      <a:accent2>
        <a:srgbClr val="4579AB"/>
      </a:accent2>
      <a:accent3>
        <a:srgbClr val="AC579C"/>
      </a:accent3>
      <a:accent4>
        <a:srgbClr val="CFD2D3"/>
      </a:accent4>
      <a:accent5>
        <a:srgbClr val="F3C433"/>
      </a:accent5>
      <a:accent6>
        <a:srgbClr val="9CC328"/>
      </a:accent6>
      <a:hlink>
        <a:srgbClr val="4579AB"/>
      </a:hlink>
      <a:folHlink>
        <a:srgbClr val="AC579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C20AC"/>
        </a:solidFill>
      </a:spPr>
      <a:bodyPr wrap="square" lIns="0" tIns="0" rIns="0" bIns="0" rtlCol="0" anchor="ctr"/>
      <a:lstStyle>
        <a:defPPr marL="12700" algn="l">
          <a:defRPr sz="1400" b="1" dirty="0">
            <a:latin typeface="+mj-lt"/>
          </a:defRPr>
        </a:defPPr>
      </a:lstStyle>
    </a:spDef>
    <a:txDef>
      <a:spPr/>
      <a:bodyPr vert="horz" wrap="square" lIns="0" tIns="0" rIns="0" bIns="0" rtlCol="0">
        <a:spAutoFit/>
      </a:bodyPr>
      <a:lstStyle>
        <a:defPPr marL="12700" algn="l">
          <a:lnSpc>
            <a:spcPct val="100000"/>
          </a:lnSpc>
          <a:defRPr sz="1400" dirty="0" smtClean="0">
            <a:solidFill>
              <a:srgbClr val="1D1D1B"/>
            </a:solidFill>
            <a:latin typeface="+mn-lt"/>
            <a:cs typeface="BlissPro"/>
          </a:defRPr>
        </a:defPPr>
      </a:lstStyle>
    </a:txDef>
  </a:objectDefaults>
  <a:extraClrSchemeLst/>
  <a:extLst>
    <a:ext uri="{05A4C25C-085E-4340-85A3-A5531E510DB2}">
      <thm15:themeFamily xmlns:thm15="http://schemas.microsoft.com/office/thememl/2012/main" name="OMD10839-OCR-Powerpoint-Presentation-1920x1080px" id="{69AE67E2-C2C7-9943-909A-72F27E283973}" vid="{6C092404-42BA-4740-BDBB-02E3F5ABC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F3E73018DB854EBBB4A4736F1A5017" ma:contentTypeVersion="24" ma:contentTypeDescription="Create a new document." ma:contentTypeScope="" ma:versionID="4bb84f9d23e09ec3bdacb2051fe04445">
  <xsd:schema xmlns:xsd="http://www.w3.org/2001/XMLSchema" xmlns:xs="http://www.w3.org/2001/XMLSchema" xmlns:p="http://schemas.microsoft.com/office/2006/metadata/properties" xmlns:ns2="b3618e6a-1782-4d80-b120-86b5cc857bf4" xmlns:ns3="a64829b1-ed52-45e5-9012-b69bfe77c40c" targetNamespace="http://schemas.microsoft.com/office/2006/metadata/properties" ma:root="true" ma:fieldsID="d9d3ba419b2da2b6e32ec5e01b8d827c" ns2:_="" ns3:_="">
    <xsd:import namespace="b3618e6a-1782-4d80-b120-86b5cc857bf4"/>
    <xsd:import namespace="a64829b1-ed52-45e5-9012-b69bfe77c40c"/>
    <xsd:element name="properties">
      <xsd:complexType>
        <xsd:sequence>
          <xsd:element name="documentManagement">
            <xsd:complexType>
              <xsd:all>
                <xsd:element ref="ns2:Elementtype"/>
                <xsd:element ref="ns2:Documenttype"/>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element ref="ns2:MediaLengthInSeconds" minOccurs="0"/>
                <xsd:element ref="ns2:Qualification" minOccurs="0"/>
                <xsd:element ref="ns2:Ntoes" minOccurs="0"/>
                <xsd:element ref="ns2:lcf76f155ced4ddcb4097134ff3c332f" minOccurs="0"/>
                <xsd:element ref="ns3:TaxCatchAll" minOccurs="0"/>
                <xsd:element ref="ns2:MediaServiceLocation" minOccurs="0"/>
                <xsd:element ref="ns2:CambridgeOCRbrand" minOccurs="0"/>
                <xsd:element ref="ns2:Filetype" minOccurs="0"/>
                <xsd:element ref="ns2:File_x0020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618e6a-1782-4d80-b120-86b5cc857bf4" elementFormDefault="qualified">
    <xsd:import namespace="http://schemas.microsoft.com/office/2006/documentManagement/types"/>
    <xsd:import namespace="http://schemas.microsoft.com/office/infopath/2007/PartnerControls"/>
    <xsd:element name="Elementtype" ma:index="8" ma:displayName="Element type" ma:format="Dropdown" ma:internalName="Elementtype">
      <xsd:simpleType>
        <xsd:union memberTypes="dms:Text">
          <xsd:simpleType>
            <xsd:restriction base="dms:Choice">
              <xsd:enumeration value="Logo"/>
              <xsd:enumeration value="Feedback"/>
              <xsd:enumeration value="Images"/>
              <xsd:enumeration value="Video"/>
              <xsd:enumeration value="People Gallery"/>
              <xsd:enumeration value="Vocational"/>
              <xsd:enumeration value="Accessibility"/>
              <xsd:enumeration value="Templates"/>
              <xsd:enumeration value="Brand Image"/>
              <xsd:enumeration value="Read me"/>
              <xsd:enumeration value="Resources Catalogue"/>
              <xsd:enumeration value="Checklist"/>
              <xsd:enumeration value="Archive"/>
            </xsd:restriction>
          </xsd:simpleType>
        </xsd:union>
      </xsd:simpleType>
    </xsd:element>
    <xsd:element name="Documenttype" ma:index="9" ma:displayName="Document type" ma:format="Dropdown" ma:internalName="Documenttype">
      <xsd:simpleType>
        <xsd:restriction base="dms:Choice">
          <xsd:enumeration value="Image"/>
          <xsd:enumeration value="Icon"/>
          <xsd:enumeration value="Indesign"/>
          <xsd:enumeration value="Word"/>
          <xsd:enumeration value="Brand shape"/>
          <xsd:enumeration value="Specification Template"/>
          <xsd:enumeration value="Indesign Template"/>
          <xsd:enumeration value="SAM Template"/>
          <xsd:enumeration value="Cover Image"/>
          <xsd:enumeration value="Thumbnail"/>
          <xsd:enumeration value="Scheme of work"/>
          <xsd:enumeration value="Powerpoint"/>
          <xsd:enumeration value="Working Instruction"/>
          <xsd:enumeration value="Graph grids"/>
          <xsd:enumeration value="Resources Catalogue"/>
          <xsd:enumeration value="PDF"/>
          <xsd:enumeration value="Video"/>
          <xsd:enumeration value="SAM Image"/>
          <xsd:enumeration value="Shield Shape Elements"/>
          <xsd:enumeration value="Shield Shape Extended Pattern"/>
          <xsd:enumeration value="2D Texture"/>
          <xsd:enumeration value="3D Texture"/>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Qualification" ma:index="20" nillable="true" ma:displayName="Qualification" ma:format="Dropdown" ma:internalName="Qualification">
      <xsd:simpleType>
        <xsd:restriction base="dms:Choice">
          <xsd:enumeration value="AS Level"/>
          <xsd:enumeration value="A Level"/>
          <xsd:enumeration value="AS and A Level"/>
          <xsd:enumeration value="GCSE"/>
          <xsd:enumeration value="Entry Level"/>
          <xsd:enumeration value="ALL"/>
          <xsd:enumeration value="Cambridge Nationals"/>
          <xsd:enumeration value="Cambridge Technicals"/>
          <xsd:enumeration value="AAQ"/>
          <xsd:enumeration value="Level 3 Certificate"/>
          <xsd:enumeration value="FSMQ"/>
          <xsd:enumeration value="Cambridge Nationals/Technicals"/>
          <xsd:enumeration value="ALL"/>
          <xsd:enumeration value="Level 3 Award"/>
        </xsd:restriction>
      </xsd:simpleType>
    </xsd:element>
    <xsd:element name="Ntoes" ma:index="21" nillable="true" ma:displayName="Notes" ma:format="Dropdown" ma:internalName="Nto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CambridgeOCRbrand" ma:index="27" nillable="true" ma:displayName="Cambridge OCR brand" ma:default="1" ma:description="For ease of filtering new branded templates" ma:format="Dropdown" ma:internalName="CambridgeOCRbrand">
      <xsd:simpleType>
        <xsd:restriction base="dms:Boolean"/>
      </xsd:simpleType>
    </xsd:element>
    <xsd:element name="Filetype" ma:index="28" nillable="true" ma:displayName="File type" ma:format="Dropdown" ma:internalName="Filetype">
      <xsd:simpleType>
        <xsd:restriction base="dms:Choice">
          <xsd:enumeration value="AI"/>
          <xsd:enumeration value="EPS"/>
          <xsd:enumeration value="PNG"/>
        </xsd:restriction>
      </xsd:simpleType>
    </xsd:element>
    <xsd:element name="File_x0020_Format" ma:index="29" nillable="true" ma:displayName="File Format" ma:internalName="File_x0020_Forma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4829b1-ed52-45e5-9012-b69bfe77c40c"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bb1e02dd-7817-4a51-aae4-035ca7d4f282}" ma:internalName="TaxCatchAll" ma:showField="CatchAllData" ma:web="a64829b1-ed52-45e5-9012-b69bfe77c4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64829b1-ed52-45e5-9012-b69bfe77c40c" xsi:nil="true"/>
    <lcf76f155ced4ddcb4097134ff3c332f xmlns="b3618e6a-1782-4d80-b120-86b5cc857bf4">
      <Terms xmlns="http://schemas.microsoft.com/office/infopath/2007/PartnerControls"/>
    </lcf76f155ced4ddcb4097134ff3c332f>
    <Qualification xmlns="b3618e6a-1782-4d80-b120-86b5cc857bf4">Level 3 Certificate</Qualification>
    <Documenttype xmlns="b3618e6a-1782-4d80-b120-86b5cc857bf4">Powerpoint</Documenttype>
    <Elementtype xmlns="b3618e6a-1782-4d80-b120-86b5cc857bf4">Templates</Elementtype>
    <CambridgeOCRbrand xmlns="b3618e6a-1782-4d80-b120-86b5cc857bf4">true</CambridgeOCRbrand>
    <Ntoes xmlns="b3618e6a-1782-4d80-b120-86b5cc857bf4" xsi:nil="true"/>
    <File_x0020_Format xmlns="b3618e6a-1782-4d80-b120-86b5cc857bf4" xsi:nil="true"/>
    <Filetype xmlns="b3618e6a-1782-4d80-b120-86b5cc857bf4"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C27306B3-3C0E-47F5-85AA-30F2A75DE6E0}">
  <ds:schemaRefs>
    <ds:schemaRef ds:uri="http://schemas.microsoft.com/sharepoint/v3/contenttype/forms"/>
  </ds:schemaRefs>
</ds:datastoreItem>
</file>

<file path=customXml/itemProps2.xml><?xml version="1.0" encoding="utf-8"?>
<ds:datastoreItem xmlns:ds="http://schemas.openxmlformats.org/officeDocument/2006/customXml" ds:itemID="{DD90A172-03DC-448A-B17D-F0CB69BDC2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618e6a-1782-4d80-b120-86b5cc857bf4"/>
    <ds:schemaRef ds:uri="a64829b1-ed52-45e5-9012-b69bfe77c4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9B5B1A-403D-4548-BA74-6F4A429BCCF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b3618e6a-1782-4d80-b120-86b5cc857bf4"/>
    <ds:schemaRef ds:uri="a64829b1-ed52-45e5-9012-b69bfe77c40c"/>
    <ds:schemaRef ds:uri="http://www.w3.org/XML/1998/namespace"/>
    <ds:schemaRef ds:uri="http://purl.org/dc/dcmitype/"/>
  </ds:schemaRefs>
</ds:datastoreItem>
</file>

<file path=customXml/itemProps4.xml><?xml version="1.0" encoding="utf-8"?>
<ds:datastoreItem xmlns:ds="http://schemas.openxmlformats.org/officeDocument/2006/customXml" ds:itemID="{BBA41EB8-7115-417D-83E8-FEFAEC60DA79}">
  <ds:schemaRefs>
    <ds:schemaRef ds:uri="http://schemas.microsoft.com/office/2006/metadata/longProperties"/>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OCR Powerpoint Template 2023</Template>
  <TotalTime>483</TotalTime>
  <Words>1954</Words>
  <Application>Microsoft Office PowerPoint</Application>
  <PresentationFormat>On-screen Show (16:9)</PresentationFormat>
  <Paragraphs>165</Paragraphs>
  <Slides>15</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Open Sans</vt:lpstr>
      <vt:lpstr>Times New Roman</vt:lpstr>
      <vt:lpstr>Value Sans Pro</vt:lpstr>
      <vt:lpstr>OCR Corporate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OCR Level 3 Advanced GCE in Film Studies - Annotated SAM - H410/02 Critical approaches to film</dc:title>
  <dc:subject>Sustainability</dc:subject>
  <dc:creator>Cambridge OCR</dc:creator>
  <cp:lastModifiedBy>Carolyn Akeister</cp:lastModifiedBy>
  <cp:revision>25</cp:revision>
  <cp:lastPrinted>2016-06-28T09:02:14Z</cp:lastPrinted>
  <dcterms:created xsi:type="dcterms:W3CDTF">2024-03-22T07:11:52Z</dcterms:created>
  <dcterms:modified xsi:type="dcterms:W3CDTF">2026-02-06T14:44:42Z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2016-06-27T00:00:00Z</vt:filetime>
  </property>
  <property fmtid="{D5CDD505-2E9C-101B-9397-08002B2CF9AE}" pid="3" name="Creator">
    <vt:lpwstr>Adobe Illustrator CC 2015 (Macintosh)</vt:lpwstr>
  </property>
  <property fmtid="{D5CDD505-2E9C-101B-9397-08002B2CF9AE}" pid="4" name="LastSaved">
    <vt:filetime>2016-06-27T00:00:00Z</vt:filetime>
  </property>
  <property fmtid="{D5CDD505-2E9C-101B-9397-08002B2CF9AE}" pid="5" name="_dlc_DocId">
    <vt:lpwstr>DECSDN4DT5Y4-280-227</vt:lpwstr>
  </property>
  <property fmtid="{D5CDD505-2E9C-101B-9397-08002B2CF9AE}" pid="6" name="_dlc_DocIdItemGuid">
    <vt:lpwstr>6ff64648-075f-42fe-adc4-2ae9a9c67803</vt:lpwstr>
  </property>
  <property fmtid="{D5CDD505-2E9C-101B-9397-08002B2CF9AE}" pid="7" name="_dlc_DocIdUrl">
    <vt:lpwstr>http://insite.ucles.org.uk/_layouts/DocIdRedir.aspx?ID=DECSDN4DT5Y4-280-227, DECSDN4DT5Y4-280-227</vt:lpwstr>
  </property>
  <property fmtid="{D5CDD505-2E9C-101B-9397-08002B2CF9AE}" pid="8" name="ContentTypeId">
    <vt:lpwstr>0x0101006FF3E73018DB854EBBB4A4736F1A5017</vt:lpwstr>
  </property>
  <property fmtid="{D5CDD505-2E9C-101B-9397-08002B2CF9AE}" pid="9" name="Order">
    <vt:r8>22700</vt:r8>
  </property>
  <property fmtid="{D5CDD505-2E9C-101B-9397-08002B2CF9AE}" pid="10" name="MediaServiceImageTags">
    <vt:lpwstr/>
  </property>
  <property fmtid="{D5CDD505-2E9C-101B-9397-08002B2CF9AE}" pid="11" name="ArticulateGUID">
    <vt:lpwstr>53DB81B1-24A6-49C0-9E5B-2F5EF53C5246</vt:lpwstr>
  </property>
  <property fmtid="{D5CDD505-2E9C-101B-9397-08002B2CF9AE}" pid="12" name="ArticulatePath">
    <vt:lpwstr>https://cambridgeorg.sharepoint.com/sites/ResourcesContent/Creative elements/PPT_template_Swap subject colour</vt:lpwstr>
  </property>
</Properties>
</file>