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9"/>
  </p:notesMasterIdLst>
  <p:handoutMasterIdLst>
    <p:handoutMasterId r:id="rId10"/>
  </p:handoutMasterIdLst>
  <p:sldIdLst>
    <p:sldId id="264" r:id="rId2"/>
    <p:sldId id="263" r:id="rId3"/>
    <p:sldId id="265" r:id="rId4"/>
    <p:sldId id="266" r:id="rId5"/>
    <p:sldId id="267" r:id="rId6"/>
    <p:sldId id="268" r:id="rId7"/>
    <p:sldId id="269" r:id="rId8"/>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ix Boyes" initials="A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88371"/>
    <a:srgbClr val="00654E"/>
    <a:srgbClr val="22AA97"/>
    <a:srgbClr val="B7AA00"/>
    <a:srgbClr val="7BAF95"/>
    <a:srgbClr val="2A7F49"/>
    <a:srgbClr val="ABCDBC"/>
    <a:srgbClr val="3CB668"/>
    <a:srgbClr val="369D5C"/>
    <a:srgbClr val="9BD1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p:scale>
          <a:sx n="80" d="100"/>
          <a:sy n="80" d="100"/>
        </p:scale>
        <p:origin x="-360" y="-7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17D84649-2D12-44A3-A388-0DFC5FDC0DF3}" type="datetimeFigureOut">
              <a:rPr lang="en-GB" smtClean="0"/>
              <a:t>10/10/2017</a:t>
            </a:fld>
            <a:endParaRPr lang="en-GB" dirty="0"/>
          </a:p>
        </p:txBody>
      </p:sp>
      <p:sp>
        <p:nvSpPr>
          <p:cNvPr id="4" name="Footer Placeholder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97EB8960-068C-498F-9A79-15F57BB0F772}" type="slidenum">
              <a:rPr lang="en-GB" smtClean="0"/>
              <a:t>‹#›</a:t>
            </a:fld>
            <a:endParaRPr lang="en-GB" dirty="0"/>
          </a:p>
        </p:txBody>
      </p:sp>
    </p:spTree>
    <p:extLst>
      <p:ext uri="{BB962C8B-B14F-4D97-AF65-F5344CB8AC3E}">
        <p14:creationId xmlns:p14="http://schemas.microsoft.com/office/powerpoint/2010/main" val="2180958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1275" y="0"/>
            <a:ext cx="2946400" cy="496888"/>
          </a:xfrm>
          <a:prstGeom prst="rect">
            <a:avLst/>
          </a:prstGeom>
        </p:spPr>
        <p:txBody>
          <a:bodyPr vert="horz" lIns="91440" tIns="45720" rIns="91440" bIns="45720" rtlCol="0"/>
          <a:lstStyle>
            <a:lvl1pPr algn="r">
              <a:defRPr sz="1200"/>
            </a:lvl1pPr>
          </a:lstStyle>
          <a:p>
            <a:fld id="{2C983B16-6C1A-4F33-8A10-7664C2B7B02E}" type="datetimeFigureOut">
              <a:rPr lang="en-GB" smtClean="0"/>
              <a:t>10/10/2017</a:t>
            </a:fld>
            <a:endParaRPr lang="en-GB" dirty="0"/>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6463"/>
            <a:ext cx="5440363" cy="44688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1275" y="9431338"/>
            <a:ext cx="2946400" cy="496887"/>
          </a:xfrm>
          <a:prstGeom prst="rect">
            <a:avLst/>
          </a:prstGeom>
        </p:spPr>
        <p:txBody>
          <a:bodyPr vert="horz" lIns="91440" tIns="45720" rIns="91440" bIns="45720" rtlCol="0" anchor="b"/>
          <a:lstStyle>
            <a:lvl1pPr algn="r">
              <a:defRPr sz="1200"/>
            </a:lvl1pPr>
          </a:lstStyle>
          <a:p>
            <a:fld id="{4C43C671-43E9-42DC-998D-FC5C0C4A7C1B}" type="slidenum">
              <a:rPr lang="en-GB" smtClean="0"/>
              <a:t>‹#›</a:t>
            </a:fld>
            <a:endParaRPr lang="en-GB" dirty="0"/>
          </a:p>
        </p:txBody>
      </p:sp>
    </p:spTree>
    <p:extLst>
      <p:ext uri="{BB962C8B-B14F-4D97-AF65-F5344CB8AC3E}">
        <p14:creationId xmlns:p14="http://schemas.microsoft.com/office/powerpoint/2010/main" val="301182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43C671-43E9-42DC-998D-FC5C0C4A7C1B}" type="slidenum">
              <a:rPr lang="en-GB" smtClean="0"/>
              <a:t>2</a:t>
            </a:fld>
            <a:endParaRPr lang="en-GB" dirty="0"/>
          </a:p>
        </p:txBody>
      </p:sp>
    </p:spTree>
    <p:extLst>
      <p:ext uri="{BB962C8B-B14F-4D97-AF65-F5344CB8AC3E}">
        <p14:creationId xmlns:p14="http://schemas.microsoft.com/office/powerpoint/2010/main" val="142711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43C671-43E9-42DC-998D-FC5C0C4A7C1B}" type="slidenum">
              <a:rPr lang="en-GB" smtClean="0"/>
              <a:t>3</a:t>
            </a:fld>
            <a:endParaRPr lang="en-GB" dirty="0"/>
          </a:p>
        </p:txBody>
      </p:sp>
    </p:spTree>
    <p:extLst>
      <p:ext uri="{BB962C8B-B14F-4D97-AF65-F5344CB8AC3E}">
        <p14:creationId xmlns:p14="http://schemas.microsoft.com/office/powerpoint/2010/main" val="142711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192263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3923492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7274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88371"/>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448953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715221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3392715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3145087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4227166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2389701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412212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10/10/2017</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95227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1"/>
            <a:ext cx="8229600" cy="427765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extBox 6"/>
          <p:cNvSpPr txBox="1"/>
          <p:nvPr userDrawn="1"/>
        </p:nvSpPr>
        <p:spPr>
          <a:xfrm>
            <a:off x="179512" y="5805264"/>
            <a:ext cx="1728192" cy="215444"/>
          </a:xfrm>
          <a:prstGeom prst="rect">
            <a:avLst/>
          </a:prstGeom>
          <a:noFill/>
        </p:spPr>
        <p:txBody>
          <a:bodyPr wrap="square" rtlCol="0">
            <a:spAutoFit/>
          </a:bodyPr>
          <a:lstStyle/>
          <a:p>
            <a:r>
              <a:rPr lang="en-GB" sz="800" dirty="0" smtClean="0">
                <a:latin typeface="Arial" panose="020B0604020202020204" pitchFamily="34" charset="0"/>
                <a:cs typeface="Arial" panose="020B0604020202020204" pitchFamily="34" charset="0"/>
              </a:rPr>
              <a:t>© OCR 2017</a:t>
            </a:r>
            <a:endParaRPr lang="en-GB" sz="800" dirty="0">
              <a:latin typeface="Arial" panose="020B0604020202020204" pitchFamily="34" charset="0"/>
              <a:cs typeface="Arial" panose="020B0604020202020204" pitchFamily="34" charset="0"/>
            </a:endParaRPr>
          </a:p>
        </p:txBody>
      </p:sp>
      <p:sp>
        <p:nvSpPr>
          <p:cNvPr id="4" name="Rectangle 3"/>
          <p:cNvSpPr/>
          <p:nvPr userDrawn="1"/>
        </p:nvSpPr>
        <p:spPr>
          <a:xfrm>
            <a:off x="8532440" y="5759098"/>
            <a:ext cx="720080" cy="261610"/>
          </a:xfrm>
          <a:prstGeom prst="rect">
            <a:avLst/>
          </a:prstGeom>
        </p:spPr>
        <p:txBody>
          <a:bodyPr wrap="square">
            <a:spAutoFit/>
          </a:bodyPr>
          <a:lstStyle/>
          <a:p>
            <a:r>
              <a:rPr lang="en-GB" sz="1100" b="1" dirty="0" smtClean="0">
                <a:solidFill>
                  <a:srgbClr val="00654E"/>
                </a:solidFill>
                <a:latin typeface="Arial" panose="020B0604020202020204" pitchFamily="34" charset="0"/>
                <a:cs typeface="Arial" panose="020B0604020202020204" pitchFamily="34" charset="0"/>
              </a:rPr>
              <a:t>H009</a:t>
            </a:r>
          </a:p>
        </p:txBody>
      </p:sp>
      <p:pic>
        <p:nvPicPr>
          <p:cNvPr id="5" name="Picture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389" y="6028738"/>
            <a:ext cx="9141220" cy="829260"/>
          </a:xfrm>
          <a:prstGeom prst="rect">
            <a:avLst/>
          </a:prstGeom>
        </p:spPr>
      </p:pic>
    </p:spTree>
    <p:extLst>
      <p:ext uri="{BB962C8B-B14F-4D97-AF65-F5344CB8AC3E}">
        <p14:creationId xmlns:p14="http://schemas.microsoft.com/office/powerpoint/2010/main" val="777633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rgbClr val="18837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cr.org.uk/history"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ocr.org.uk/Images/316678-unit-h009-01-media-today-sample-assessment-material.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45"/>
            <a:ext cx="9143997" cy="6857307"/>
          </a:xfrm>
          <a:prstGeom prst="rect">
            <a:avLst/>
          </a:prstGeom>
        </p:spPr>
      </p:pic>
      <p:sp>
        <p:nvSpPr>
          <p:cNvPr id="5" name="TextBox 4"/>
          <p:cNvSpPr txBox="1"/>
          <p:nvPr/>
        </p:nvSpPr>
        <p:spPr>
          <a:xfrm>
            <a:off x="395536" y="3533808"/>
            <a:ext cx="6120680" cy="892552"/>
          </a:xfrm>
          <a:prstGeom prst="rect">
            <a:avLst/>
          </a:prstGeom>
          <a:noFill/>
        </p:spPr>
        <p:txBody>
          <a:bodyPr wrap="square" rtlCol="0">
            <a:spAutoFit/>
          </a:bodyPr>
          <a:lstStyle/>
          <a:p>
            <a:pPr lvl="0"/>
            <a:r>
              <a:rPr lang="en-GB" b="1" dirty="0">
                <a:solidFill>
                  <a:prstClr val="black"/>
                </a:solidFill>
                <a:latin typeface="Arial" panose="020B0604020202020204" pitchFamily="34" charset="0"/>
                <a:cs typeface="Arial" panose="020B0604020202020204" pitchFamily="34" charset="0"/>
              </a:rPr>
              <a:t>H009/01</a:t>
            </a:r>
          </a:p>
          <a:p>
            <a:pPr lvl="0"/>
            <a:r>
              <a:rPr lang="en-GB" b="1" dirty="0">
                <a:solidFill>
                  <a:prstClr val="black"/>
                </a:solidFill>
                <a:latin typeface="Arial" panose="020B0604020202020204" pitchFamily="34" charset="0"/>
                <a:cs typeface="Arial" panose="020B0604020202020204" pitchFamily="34" charset="0"/>
              </a:rPr>
              <a:t>Media Today</a:t>
            </a:r>
          </a:p>
          <a:p>
            <a:pPr lvl="0"/>
            <a:r>
              <a:rPr lang="en-GB" sz="1600" b="1" dirty="0">
                <a:solidFill>
                  <a:prstClr val="black"/>
                </a:solidFill>
                <a:latin typeface="Arial" panose="020B0604020202020204" pitchFamily="34" charset="0"/>
                <a:cs typeface="Arial" panose="020B0604020202020204" pitchFamily="34" charset="0"/>
              </a:rPr>
              <a:t>Annotated specimen assessment materials</a:t>
            </a:r>
          </a:p>
        </p:txBody>
      </p:sp>
      <p:sp>
        <p:nvSpPr>
          <p:cNvPr id="3" name="TextBox 2">
            <a:hlinkClick r:id="rId3"/>
          </p:cNvPr>
          <p:cNvSpPr txBox="1"/>
          <p:nvPr/>
        </p:nvSpPr>
        <p:spPr>
          <a:xfrm>
            <a:off x="395536" y="5373216"/>
            <a:ext cx="1656184" cy="369332"/>
          </a:xfrm>
          <a:prstGeom prst="rect">
            <a:avLst/>
          </a:prstGeom>
          <a:noFill/>
        </p:spPr>
        <p:txBody>
          <a:bodyPr wrap="square" rtlCol="0">
            <a:spAutoFit/>
          </a:bodyPr>
          <a:lstStyle/>
          <a:p>
            <a:r>
              <a:rPr lang="en-GB" dirty="0" smtClean="0">
                <a:hlinkClick r:id="rId3"/>
              </a:rPr>
              <a:t>                             </a:t>
            </a:r>
            <a:endParaRPr lang="en-GB" dirty="0"/>
          </a:p>
        </p:txBody>
      </p:sp>
    </p:spTree>
    <p:extLst>
      <p:ext uri="{BB962C8B-B14F-4D97-AF65-F5344CB8AC3E}">
        <p14:creationId xmlns:p14="http://schemas.microsoft.com/office/powerpoint/2010/main" val="621758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Guidance</a:t>
            </a:r>
            <a:endParaRPr lang="en-GB" sz="3600" dirty="0"/>
          </a:p>
        </p:txBody>
      </p:sp>
      <p:sp>
        <p:nvSpPr>
          <p:cNvPr id="3" name="Content Placeholder 2"/>
          <p:cNvSpPr>
            <a:spLocks noGrp="1"/>
          </p:cNvSpPr>
          <p:nvPr>
            <p:ph idx="1"/>
          </p:nvPr>
        </p:nvSpPr>
        <p:spPr/>
        <p:txBody>
          <a:bodyPr>
            <a:normAutofit/>
          </a:bodyPr>
          <a:lstStyle/>
          <a:p>
            <a:pPr marL="0" indent="0">
              <a:buNone/>
            </a:pPr>
            <a:r>
              <a:rPr lang="en-GB" sz="1400" dirty="0" smtClean="0"/>
              <a:t>This guide is designed to take you though the AS Media Studies H009/01 exam </a:t>
            </a:r>
            <a:r>
              <a:rPr lang="en-GB" sz="1400" dirty="0"/>
              <a:t>paper.  </a:t>
            </a:r>
            <a:r>
              <a:rPr lang="en-GB" sz="1400" dirty="0" smtClean="0"/>
              <a:t>Its aim is to explain how candidates should approach each paper and how marks are awarded to the different questions.  </a:t>
            </a:r>
          </a:p>
          <a:p>
            <a:pPr marL="0" indent="0">
              <a:buNone/>
            </a:pPr>
            <a:endParaRPr lang="en-GB" sz="1400" dirty="0" smtClean="0"/>
          </a:p>
          <a:p>
            <a:pPr marL="0" indent="0">
              <a:buNone/>
            </a:pPr>
            <a:r>
              <a:rPr lang="en-GB" sz="1400" dirty="0" smtClean="0"/>
              <a:t>The orange text boxes offer further explanation on the questions on the exam </a:t>
            </a:r>
          </a:p>
          <a:p>
            <a:pPr marL="0" indent="0">
              <a:buNone/>
            </a:pPr>
            <a:r>
              <a:rPr lang="en-GB" sz="1400" dirty="0" smtClean="0"/>
              <a:t>paper. They offer guidance on the wording of questions and what candidates </a:t>
            </a:r>
          </a:p>
          <a:p>
            <a:pPr marL="0" indent="0">
              <a:buNone/>
            </a:pPr>
            <a:r>
              <a:rPr lang="en-GB" sz="1400" dirty="0" smtClean="0"/>
              <a:t>should do in response to them.</a:t>
            </a:r>
          </a:p>
          <a:p>
            <a:pPr marL="0" indent="0">
              <a:buNone/>
            </a:pPr>
            <a:endParaRPr lang="en-GB" sz="1400" dirty="0" smtClean="0"/>
          </a:p>
          <a:p>
            <a:pPr marL="0" indent="0">
              <a:buNone/>
            </a:pPr>
            <a:r>
              <a:rPr lang="en-GB" sz="1400" dirty="0" smtClean="0"/>
              <a:t>The green text boxes focus on the awarding of marks for each question.  They give </a:t>
            </a:r>
          </a:p>
          <a:p>
            <a:pPr marL="0" indent="0">
              <a:buNone/>
            </a:pPr>
            <a:r>
              <a:rPr lang="en-GB" sz="1400" dirty="0" smtClean="0"/>
              <a:t>further information on </a:t>
            </a:r>
            <a:r>
              <a:rPr lang="en-GB" sz="1400" dirty="0"/>
              <a:t>the percentage of </a:t>
            </a:r>
            <a:r>
              <a:rPr lang="en-GB" sz="1400" dirty="0" smtClean="0"/>
              <a:t>each assessment objective attributed </a:t>
            </a:r>
          </a:p>
          <a:p>
            <a:pPr marL="0" indent="0">
              <a:buNone/>
            </a:pPr>
            <a:r>
              <a:rPr lang="en-GB" sz="1400" dirty="0" smtClean="0"/>
              <a:t>to each question</a:t>
            </a:r>
            <a:r>
              <a:rPr lang="en-GB" sz="1400" dirty="0"/>
              <a:t>. The percentage given is over the whole qualification</a:t>
            </a:r>
            <a:r>
              <a:rPr lang="en-GB" sz="1400" dirty="0" smtClean="0"/>
              <a:t>.</a:t>
            </a:r>
            <a:endParaRPr lang="en-GB" sz="1400" dirty="0"/>
          </a:p>
        </p:txBody>
      </p:sp>
      <p:sp>
        <p:nvSpPr>
          <p:cNvPr id="4" name="Rounded Rectangle 3"/>
          <p:cNvSpPr/>
          <p:nvPr/>
        </p:nvSpPr>
        <p:spPr>
          <a:xfrm>
            <a:off x="6994902" y="2132856"/>
            <a:ext cx="2016224" cy="111728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This will always be a comparison of two primary sources requiring evaluation of the sources in their historical context [this is an example].</a:t>
            </a:r>
            <a:endParaRPr lang="en-GB" sz="1000" dirty="0">
              <a:latin typeface="Arial" panose="020B0604020202020204" pitchFamily="34" charset="0"/>
              <a:cs typeface="Arial" panose="020B0604020202020204" pitchFamily="34" charset="0"/>
            </a:endParaRPr>
          </a:p>
        </p:txBody>
      </p:sp>
      <p:cxnSp>
        <p:nvCxnSpPr>
          <p:cNvPr id="5" name="Straight Arrow Connector 4"/>
          <p:cNvCxnSpPr/>
          <p:nvPr/>
        </p:nvCxnSpPr>
        <p:spPr>
          <a:xfrm flipH="1">
            <a:off x="6202813" y="2924944"/>
            <a:ext cx="792088" cy="0"/>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7" name="Rounded Rectangle 6"/>
          <p:cNvSpPr/>
          <p:nvPr/>
        </p:nvSpPr>
        <p:spPr>
          <a:xfrm>
            <a:off x="7039058" y="3858728"/>
            <a:ext cx="2016224"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AO3 (5%) </a:t>
            </a:r>
            <a:endParaRPr lang="en-GB" sz="1000" dirty="0">
              <a:latin typeface="Arial" panose="020B0604020202020204" pitchFamily="34" charset="0"/>
              <a:cs typeface="Arial" panose="020B0604020202020204" pitchFamily="34" charset="0"/>
            </a:endParaRPr>
          </a:p>
        </p:txBody>
      </p:sp>
      <p:cxnSp>
        <p:nvCxnSpPr>
          <p:cNvPr id="8" name="Straight Arrow Connector 7"/>
          <p:cNvCxnSpPr/>
          <p:nvPr/>
        </p:nvCxnSpPr>
        <p:spPr>
          <a:xfrm flipH="1" flipV="1">
            <a:off x="6202813" y="3985322"/>
            <a:ext cx="844956" cy="126594"/>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0130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Assessment Objectives (AS Level)</a:t>
            </a:r>
            <a:endParaRPr lang="en-GB" sz="3600" dirty="0"/>
          </a:p>
        </p:txBody>
      </p:sp>
      <p:sp>
        <p:nvSpPr>
          <p:cNvPr id="9" name="Content Placeholder 2"/>
          <p:cNvSpPr>
            <a:spLocks noGrp="1"/>
          </p:cNvSpPr>
          <p:nvPr>
            <p:ph idx="1"/>
          </p:nvPr>
        </p:nvSpPr>
        <p:spPr>
          <a:xfrm>
            <a:off x="467544" y="1412776"/>
            <a:ext cx="8229600" cy="4277652"/>
          </a:xfrm>
        </p:spPr>
        <p:txBody>
          <a:bodyPr>
            <a:normAutofit/>
          </a:bodyPr>
          <a:lstStyle/>
          <a:p>
            <a:r>
              <a:rPr lang="en-GB" b="1" dirty="0" smtClean="0"/>
              <a:t>AO1 - </a:t>
            </a:r>
            <a:r>
              <a:rPr lang="en-GB" dirty="0" smtClean="0"/>
              <a:t>knowledge and understanding of:</a:t>
            </a:r>
          </a:p>
          <a:p>
            <a:pPr lvl="1"/>
            <a:r>
              <a:rPr lang="en-GB" dirty="0" smtClean="0"/>
              <a:t>the framework</a:t>
            </a:r>
          </a:p>
          <a:p>
            <a:pPr lvl="1"/>
            <a:r>
              <a:rPr lang="en-GB" dirty="0" smtClean="0"/>
              <a:t>the influence of media contexts.</a:t>
            </a:r>
          </a:p>
          <a:p>
            <a:r>
              <a:rPr lang="en-GB" b="1" dirty="0" smtClean="0"/>
              <a:t>AO2 - </a:t>
            </a:r>
            <a:r>
              <a:rPr lang="en-GB" dirty="0" smtClean="0"/>
              <a:t>apply the framework to:</a:t>
            </a:r>
          </a:p>
          <a:p>
            <a:pPr lvl="1"/>
            <a:r>
              <a:rPr lang="en-GB" dirty="0"/>
              <a:t>a</a:t>
            </a:r>
            <a:r>
              <a:rPr lang="en-GB" dirty="0" smtClean="0"/>
              <a:t>nalyse products</a:t>
            </a:r>
          </a:p>
          <a:p>
            <a:pPr lvl="1"/>
            <a:r>
              <a:rPr lang="en-GB" dirty="0"/>
              <a:t>m</a:t>
            </a:r>
            <a:r>
              <a:rPr lang="en-GB" dirty="0" smtClean="0"/>
              <a:t>ake judgements and reach conclusions.</a:t>
            </a:r>
          </a:p>
        </p:txBody>
      </p:sp>
    </p:spTree>
    <p:extLst>
      <p:ext uri="{BB962C8B-B14F-4D97-AF65-F5344CB8AC3E}">
        <p14:creationId xmlns:p14="http://schemas.microsoft.com/office/powerpoint/2010/main" val="1426116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864096"/>
          </a:xfrm>
        </p:spPr>
        <p:txBody>
          <a:bodyPr>
            <a:noAutofit/>
          </a:bodyPr>
          <a:lstStyle/>
          <a:p>
            <a:r>
              <a:rPr lang="en-GB" sz="3200" dirty="0" smtClean="0"/>
              <a:t>Section A: Media Theoretical Framework</a:t>
            </a:r>
            <a:endParaRPr lang="en-GB" sz="3200" dirty="0"/>
          </a:p>
        </p:txBody>
      </p:sp>
      <p:sp>
        <p:nvSpPr>
          <p:cNvPr id="4" name="Content Placeholder 3"/>
          <p:cNvSpPr>
            <a:spLocks noGrp="1"/>
          </p:cNvSpPr>
          <p:nvPr>
            <p:ph idx="1"/>
          </p:nvPr>
        </p:nvSpPr>
        <p:spPr/>
        <p:txBody>
          <a:bodyPr>
            <a:normAutofit/>
          </a:bodyPr>
          <a:lstStyle/>
          <a:p>
            <a:pPr marL="0" indent="0">
              <a:buNone/>
              <a:tabLst>
                <a:tab pos="7980363" algn="r"/>
              </a:tabLst>
            </a:pPr>
            <a:endParaRPr lang="en-GB" b="1" dirty="0" smtClean="0"/>
          </a:p>
          <a:p>
            <a:endParaRPr lang="en-GB" dirty="0"/>
          </a:p>
        </p:txBody>
      </p:sp>
      <p:sp>
        <p:nvSpPr>
          <p:cNvPr id="17" name="Rectangle 16"/>
          <p:cNvSpPr/>
          <p:nvPr/>
        </p:nvSpPr>
        <p:spPr>
          <a:xfrm>
            <a:off x="179512" y="612845"/>
            <a:ext cx="9145016" cy="2862322"/>
          </a:xfrm>
          <a:prstGeom prst="rect">
            <a:avLst/>
          </a:prstGeom>
        </p:spPr>
        <p:txBody>
          <a:bodyPr wrap="square">
            <a:spAutoFit/>
          </a:bodyPr>
          <a:lstStyle/>
          <a:p>
            <a:pPr algn="ctr"/>
            <a:r>
              <a:rPr lang="en-US" dirty="0"/>
              <a:t>Answer </a:t>
            </a:r>
            <a:r>
              <a:rPr lang="en-US" b="1" dirty="0"/>
              <a:t>all three </a:t>
            </a:r>
            <a:r>
              <a:rPr lang="en-US" dirty="0"/>
              <a:t>questions in this section.</a:t>
            </a:r>
            <a:endParaRPr lang="en-GB" dirty="0"/>
          </a:p>
          <a:p>
            <a:r>
              <a:rPr lang="en-US" dirty="0"/>
              <a:t> </a:t>
            </a:r>
            <a:endParaRPr lang="en-GB" dirty="0"/>
          </a:p>
          <a:p>
            <a:pPr marL="342900" indent="-342900">
              <a:buFont typeface="+mj-lt"/>
              <a:buAutoNum type="arabicPeriod"/>
              <a:tabLst>
                <a:tab pos="8704263" algn="r"/>
              </a:tabLst>
            </a:pPr>
            <a:r>
              <a:rPr lang="en-US" dirty="0" smtClean="0"/>
              <a:t>Explain </a:t>
            </a:r>
            <a:r>
              <a:rPr lang="en-US" dirty="0"/>
              <a:t>how economic contexts influence radio production. Refer to </a:t>
            </a:r>
            <a:r>
              <a:rPr lang="en-US" i="1" dirty="0"/>
              <a:t>The BBC Radio One Breakfast Show </a:t>
            </a:r>
            <a:r>
              <a:rPr lang="en-US" dirty="0"/>
              <a:t>to support your points</a:t>
            </a:r>
            <a:r>
              <a:rPr lang="en-US" dirty="0" smtClean="0"/>
              <a:t>.	</a:t>
            </a:r>
            <a:r>
              <a:rPr lang="en-US" b="1" dirty="0" smtClean="0"/>
              <a:t>[5]</a:t>
            </a:r>
            <a:endParaRPr lang="en-GB" dirty="0"/>
          </a:p>
          <a:p>
            <a:pPr marL="342900" indent="-342900">
              <a:buFont typeface="+mj-lt"/>
              <a:buAutoNum type="arabicPeriod"/>
              <a:tabLst>
                <a:tab pos="8704263" algn="r"/>
              </a:tabLst>
            </a:pPr>
            <a:endParaRPr lang="en-GB" dirty="0"/>
          </a:p>
          <a:p>
            <a:pPr marL="342900" lvl="0" indent="-342900">
              <a:buFont typeface="+mj-lt"/>
              <a:buAutoNum type="arabicPeriod"/>
              <a:tabLst>
                <a:tab pos="8704263" algn="r"/>
              </a:tabLst>
            </a:pPr>
            <a:r>
              <a:rPr lang="en-US" dirty="0"/>
              <a:t>Analyse how the </a:t>
            </a:r>
            <a:r>
              <a:rPr lang="en-US" i="1" dirty="0"/>
              <a:t>Million Reasons </a:t>
            </a:r>
            <a:r>
              <a:rPr lang="en-US" dirty="0"/>
              <a:t>music video by Lady Gaga uses stereotypes to represent a variety of images of feminine identity</a:t>
            </a:r>
            <a:r>
              <a:rPr lang="en-US" dirty="0" smtClean="0"/>
              <a:t>.	</a:t>
            </a:r>
            <a:r>
              <a:rPr lang="en-US" b="1" dirty="0" smtClean="0"/>
              <a:t>[10]</a:t>
            </a:r>
            <a:endParaRPr lang="en-GB" dirty="0"/>
          </a:p>
          <a:p>
            <a:pPr marL="342900" indent="-342900">
              <a:buFont typeface="+mj-lt"/>
              <a:buAutoNum type="arabicPeriod"/>
              <a:tabLst>
                <a:tab pos="8704263" algn="r"/>
              </a:tabLst>
            </a:pPr>
            <a:endParaRPr lang="en-GB" dirty="0"/>
          </a:p>
          <a:p>
            <a:pPr marL="342900" indent="-342900">
              <a:buFont typeface="+mj-lt"/>
              <a:buAutoNum type="arabicPeriod"/>
              <a:tabLst>
                <a:tab pos="8704263" algn="r"/>
              </a:tabLst>
            </a:pPr>
            <a:r>
              <a:rPr lang="en-US" dirty="0" smtClean="0"/>
              <a:t>Explain </a:t>
            </a:r>
            <a:r>
              <a:rPr lang="en-US" dirty="0"/>
              <a:t>how ongoing audience interaction influences the production of video games. Refer to </a:t>
            </a:r>
            <a:r>
              <a:rPr lang="en-US" i="1" dirty="0"/>
              <a:t>Minecraft </a:t>
            </a:r>
            <a:r>
              <a:rPr lang="en-US" dirty="0"/>
              <a:t>to support your answer.</a:t>
            </a:r>
            <a:r>
              <a:rPr lang="en-US" b="1" dirty="0"/>
              <a:t> </a:t>
            </a:r>
            <a:r>
              <a:rPr lang="en-US" dirty="0" smtClean="0"/>
              <a:t>	</a:t>
            </a:r>
            <a:r>
              <a:rPr lang="en-US" b="1" dirty="0" smtClean="0"/>
              <a:t>[10]</a:t>
            </a:r>
            <a:endParaRPr lang="en-GB" b="1" dirty="0"/>
          </a:p>
        </p:txBody>
      </p:sp>
      <p:sp>
        <p:nvSpPr>
          <p:cNvPr id="5" name="Rounded Rectangle 4"/>
          <p:cNvSpPr/>
          <p:nvPr/>
        </p:nvSpPr>
        <p:spPr>
          <a:xfrm>
            <a:off x="179512" y="635876"/>
            <a:ext cx="2016224" cy="509738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In this section there are </a:t>
            </a:r>
            <a:r>
              <a:rPr lang="en-GB" sz="1000" b="1" dirty="0" smtClean="0">
                <a:latin typeface="Arial" panose="020B0604020202020204" pitchFamily="34" charset="0"/>
                <a:cs typeface="Arial" panose="020B0604020202020204" pitchFamily="34" charset="0"/>
              </a:rPr>
              <a:t>three </a:t>
            </a:r>
            <a:r>
              <a:rPr lang="en-GB" sz="1000" dirty="0" smtClean="0">
                <a:latin typeface="Arial" panose="020B0604020202020204" pitchFamily="34" charset="0"/>
                <a:cs typeface="Arial" panose="020B0604020202020204" pitchFamily="34" charset="0"/>
              </a:rPr>
              <a:t>questions.</a:t>
            </a:r>
          </a:p>
          <a:p>
            <a:endParaRPr lang="en-GB" sz="1000" dirty="0" smtClean="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Only</a:t>
            </a:r>
            <a:r>
              <a:rPr lang="en-GB" sz="1000" b="1" dirty="0" smtClean="0">
                <a:latin typeface="Arial" panose="020B0604020202020204" pitchFamily="34" charset="0"/>
                <a:cs typeface="Arial" panose="020B0604020202020204" pitchFamily="34" charset="0"/>
              </a:rPr>
              <a:t> </a:t>
            </a:r>
            <a:r>
              <a:rPr lang="en-GB" sz="1000" b="1" u="sng" dirty="0" smtClean="0">
                <a:latin typeface="Arial" panose="020B0604020202020204" pitchFamily="34" charset="0"/>
                <a:cs typeface="Arial" panose="020B0604020202020204" pitchFamily="34" charset="0"/>
              </a:rPr>
              <a:t>THREE out of the six </a:t>
            </a:r>
            <a:r>
              <a:rPr lang="en-GB" sz="1000" dirty="0" smtClean="0">
                <a:latin typeface="Arial" panose="020B0604020202020204" pitchFamily="34" charset="0"/>
                <a:cs typeface="Arial" panose="020B0604020202020204" pitchFamily="34" charset="0"/>
              </a:rPr>
              <a:t>media forms in this section will be assessed each series.</a:t>
            </a:r>
          </a:p>
          <a:p>
            <a:endParaRPr lang="en-GB" sz="1000" dirty="0" smtClean="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In the specimen paper </a:t>
            </a:r>
            <a:r>
              <a:rPr lang="en-GB" sz="1000" b="1" dirty="0" smtClean="0">
                <a:latin typeface="Arial" panose="020B0604020202020204" pitchFamily="34" charset="0"/>
                <a:cs typeface="Arial" panose="020B0604020202020204" pitchFamily="34" charset="0"/>
              </a:rPr>
              <a:t>Radio</a:t>
            </a:r>
            <a:r>
              <a:rPr lang="en-GB" sz="1000" dirty="0" smtClean="0">
                <a:latin typeface="Arial" panose="020B0604020202020204" pitchFamily="34" charset="0"/>
                <a:cs typeface="Arial" panose="020B0604020202020204" pitchFamily="34" charset="0"/>
              </a:rPr>
              <a:t>, </a:t>
            </a:r>
            <a:r>
              <a:rPr lang="en-GB" sz="1000" b="1" dirty="0" smtClean="0">
                <a:latin typeface="Arial" panose="020B0604020202020204" pitchFamily="34" charset="0"/>
                <a:cs typeface="Arial" panose="020B0604020202020204" pitchFamily="34" charset="0"/>
              </a:rPr>
              <a:t>Music Video </a:t>
            </a:r>
            <a:r>
              <a:rPr lang="en-GB" sz="1000" dirty="0" smtClean="0">
                <a:latin typeface="Arial" panose="020B0604020202020204" pitchFamily="34" charset="0"/>
                <a:cs typeface="Arial" panose="020B0604020202020204" pitchFamily="34" charset="0"/>
              </a:rPr>
              <a:t>and </a:t>
            </a:r>
            <a:r>
              <a:rPr lang="en-GB" sz="1000" b="1" dirty="0" smtClean="0">
                <a:latin typeface="Arial" panose="020B0604020202020204" pitchFamily="34" charset="0"/>
                <a:cs typeface="Arial" panose="020B0604020202020204" pitchFamily="34" charset="0"/>
              </a:rPr>
              <a:t>Video Games</a:t>
            </a:r>
            <a:r>
              <a:rPr lang="en-GB" sz="1000" dirty="0" smtClean="0">
                <a:latin typeface="Arial" panose="020B0604020202020204" pitchFamily="34" charset="0"/>
                <a:cs typeface="Arial" panose="020B0604020202020204" pitchFamily="34" charset="0"/>
              </a:rPr>
              <a:t> are assessed.</a:t>
            </a:r>
          </a:p>
          <a:p>
            <a:endParaRPr lang="en-GB" sz="1000" dirty="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Any of the non-theory subject content for media industries and audiences could be targeted for radio, video games and film.</a:t>
            </a:r>
          </a:p>
          <a:p>
            <a:r>
              <a:rPr lang="en-GB" sz="1000" dirty="0" smtClean="0">
                <a:latin typeface="Arial" panose="020B0604020202020204" pitchFamily="34" charset="0"/>
                <a:cs typeface="Arial" panose="020B0604020202020204" pitchFamily="34" charset="0"/>
              </a:rPr>
              <a:t>Industry and audience questions will always be AO1 (knowledge &amp; understanding).</a:t>
            </a:r>
            <a:endParaRPr lang="en-GB" sz="1000" dirty="0">
              <a:latin typeface="Arial" panose="020B0604020202020204" pitchFamily="34" charset="0"/>
              <a:cs typeface="Arial" panose="020B0604020202020204" pitchFamily="34" charset="0"/>
            </a:endParaRPr>
          </a:p>
          <a:p>
            <a:endParaRPr lang="en-GB" sz="1000" dirty="0" smtClean="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Likewise any of the non-theory subject content for media language and representation could be targeted for advertising and marketing, magazines and music video. Media Language and Representation questions may be AO1 or AO2.</a:t>
            </a:r>
            <a:endParaRPr lang="en-GB" sz="1000" dirty="0">
              <a:latin typeface="Arial" panose="020B0604020202020204" pitchFamily="34" charset="0"/>
              <a:cs typeface="Arial" panose="020B0604020202020204" pitchFamily="34" charset="0"/>
            </a:endParaRPr>
          </a:p>
        </p:txBody>
      </p:sp>
      <p:sp>
        <p:nvSpPr>
          <p:cNvPr id="6" name="Rounded Rectangle 5"/>
          <p:cNvSpPr/>
          <p:nvPr/>
        </p:nvSpPr>
        <p:spPr>
          <a:xfrm>
            <a:off x="6326356" y="1939965"/>
            <a:ext cx="1846044" cy="118018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This question asks students to show their K&amp;U of how economic </a:t>
            </a:r>
            <a:r>
              <a:rPr lang="en-GB" sz="1000" b="1" dirty="0" smtClean="0">
                <a:latin typeface="Arial" panose="020B0604020202020204" pitchFamily="34" charset="0"/>
                <a:cs typeface="Arial" panose="020B0604020202020204" pitchFamily="34" charset="0"/>
              </a:rPr>
              <a:t>contexts </a:t>
            </a:r>
            <a:r>
              <a:rPr lang="en-GB" sz="1000" dirty="0" smtClean="0">
                <a:latin typeface="Arial" panose="020B0604020202020204" pitchFamily="34" charset="0"/>
                <a:cs typeface="Arial" panose="020B0604020202020204" pitchFamily="34" charset="0"/>
              </a:rPr>
              <a:t>influence radio production (AO1.2). </a:t>
            </a:r>
          </a:p>
          <a:p>
            <a:endParaRPr lang="en-GB" sz="1000" dirty="0">
              <a:latin typeface="Arial" panose="020B0604020202020204" pitchFamily="34" charset="0"/>
              <a:cs typeface="Arial" panose="020B0604020202020204" pitchFamily="34" charset="0"/>
            </a:endParaRPr>
          </a:p>
        </p:txBody>
      </p:sp>
      <p:cxnSp>
        <p:nvCxnSpPr>
          <p:cNvPr id="7" name="Straight Arrow Connector 6"/>
          <p:cNvCxnSpPr/>
          <p:nvPr/>
        </p:nvCxnSpPr>
        <p:spPr>
          <a:xfrm flipH="1" flipV="1">
            <a:off x="4448778" y="1433590"/>
            <a:ext cx="1877578" cy="610416"/>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8" name="Rounded Rectangle 7"/>
          <p:cNvSpPr/>
          <p:nvPr/>
        </p:nvSpPr>
        <p:spPr>
          <a:xfrm>
            <a:off x="6329470" y="3196062"/>
            <a:ext cx="1736978" cy="184237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This question is a ANALYSIS question with a focus on representation (AO2.1)</a:t>
            </a:r>
          </a:p>
          <a:p>
            <a:endParaRPr lang="en-GB" sz="1000" dirty="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No stimulus will be provided for Music Video questions.  Music video questions might refer to one or both set music videos.</a:t>
            </a:r>
            <a:endParaRPr lang="en-GB" sz="1000" dirty="0">
              <a:latin typeface="Arial" panose="020B0604020202020204" pitchFamily="34" charset="0"/>
              <a:cs typeface="Arial" panose="020B0604020202020204" pitchFamily="34" charset="0"/>
            </a:endParaRPr>
          </a:p>
        </p:txBody>
      </p:sp>
      <p:cxnSp>
        <p:nvCxnSpPr>
          <p:cNvPr id="9" name="Straight Arrow Connector 8"/>
          <p:cNvCxnSpPr/>
          <p:nvPr/>
        </p:nvCxnSpPr>
        <p:spPr>
          <a:xfrm flipH="1" flipV="1">
            <a:off x="3653418" y="2361798"/>
            <a:ext cx="2681566" cy="834264"/>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10" name="Rounded Rectangle 9"/>
          <p:cNvSpPr/>
          <p:nvPr/>
        </p:nvSpPr>
        <p:spPr>
          <a:xfrm>
            <a:off x="4614008" y="3084372"/>
            <a:ext cx="1398152" cy="1883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This question requires K&amp;U of the theoretical framework (</a:t>
            </a:r>
            <a:r>
              <a:rPr lang="en-GB" sz="1000" b="1" dirty="0" smtClean="0">
                <a:latin typeface="Arial" panose="020B0604020202020204" pitchFamily="34" charset="0"/>
                <a:cs typeface="Arial" panose="020B0604020202020204" pitchFamily="34" charset="0"/>
              </a:rPr>
              <a:t>media audiences and industries</a:t>
            </a:r>
            <a:r>
              <a:rPr lang="en-GB" sz="1000" dirty="0" smtClean="0">
                <a:latin typeface="Arial" panose="020B0604020202020204" pitchFamily="34" charset="0"/>
                <a:cs typeface="Arial" panose="020B0604020202020204" pitchFamily="34" charset="0"/>
              </a:rPr>
              <a:t>) in relation to video games (AO1.1) - with reference made to the set video game.</a:t>
            </a:r>
          </a:p>
          <a:p>
            <a:endParaRPr lang="en-GB" sz="1000" dirty="0">
              <a:latin typeface="Arial" panose="020B0604020202020204" pitchFamily="34" charset="0"/>
              <a:cs typeface="Arial" panose="020B0604020202020204" pitchFamily="34" charset="0"/>
            </a:endParaRPr>
          </a:p>
        </p:txBody>
      </p:sp>
      <p:cxnSp>
        <p:nvCxnSpPr>
          <p:cNvPr id="11" name="Straight Arrow Connector 10"/>
          <p:cNvCxnSpPr/>
          <p:nvPr/>
        </p:nvCxnSpPr>
        <p:spPr>
          <a:xfrm flipH="1" flipV="1">
            <a:off x="2546570" y="3092758"/>
            <a:ext cx="2067438" cy="633652"/>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12" name="Rounded Rectangle 11"/>
          <p:cNvSpPr/>
          <p:nvPr/>
        </p:nvSpPr>
        <p:spPr>
          <a:xfrm>
            <a:off x="6326356" y="1433590"/>
            <a:ext cx="2016224"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AO1.2 (5%) (K&amp;U of </a:t>
            </a:r>
            <a:r>
              <a:rPr lang="en-GB" sz="1000" b="1" dirty="0" smtClean="0">
                <a:latin typeface="Arial" panose="020B0604020202020204" pitchFamily="34" charset="0"/>
                <a:cs typeface="Arial" panose="020B0604020202020204" pitchFamily="34" charset="0"/>
              </a:rPr>
              <a:t>contexts</a:t>
            </a:r>
            <a:r>
              <a:rPr lang="en-GB" sz="1000" dirty="0" smtClean="0">
                <a:latin typeface="Arial" panose="020B0604020202020204" pitchFamily="34" charset="0"/>
                <a:cs typeface="Arial" panose="020B0604020202020204" pitchFamily="34" charset="0"/>
              </a:rPr>
              <a:t>) </a:t>
            </a:r>
            <a:endParaRPr lang="en-GB" sz="1000" dirty="0">
              <a:latin typeface="Arial" panose="020B0604020202020204" pitchFamily="34" charset="0"/>
              <a:cs typeface="Arial" panose="020B0604020202020204" pitchFamily="34" charset="0"/>
            </a:endParaRPr>
          </a:p>
        </p:txBody>
      </p:sp>
      <p:cxnSp>
        <p:nvCxnSpPr>
          <p:cNvPr id="13" name="Straight Arrow Connector 12"/>
          <p:cNvCxnSpPr/>
          <p:nvPr/>
        </p:nvCxnSpPr>
        <p:spPr>
          <a:xfrm flipV="1">
            <a:off x="8206071" y="1577605"/>
            <a:ext cx="579090" cy="188265"/>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4531393" y="2108610"/>
            <a:ext cx="1563382"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AO2.1 (10%) (</a:t>
            </a:r>
            <a:r>
              <a:rPr lang="en-GB" sz="1000" b="1" dirty="0" smtClean="0">
                <a:latin typeface="Arial" panose="020B0604020202020204" pitchFamily="34" charset="0"/>
                <a:cs typeface="Arial" panose="020B0604020202020204" pitchFamily="34" charset="0"/>
              </a:rPr>
              <a:t>Analysis / representation</a:t>
            </a:r>
            <a:r>
              <a:rPr lang="en-GB" sz="1000" dirty="0" smtClean="0">
                <a:latin typeface="Arial" panose="020B0604020202020204" pitchFamily="34" charset="0"/>
                <a:cs typeface="Arial" panose="020B0604020202020204" pitchFamily="34" charset="0"/>
              </a:rPr>
              <a:t>)</a:t>
            </a:r>
            <a:endParaRPr lang="en-GB" sz="1000" dirty="0">
              <a:latin typeface="Arial" panose="020B0604020202020204" pitchFamily="34" charset="0"/>
              <a:cs typeface="Arial" panose="020B0604020202020204" pitchFamily="34" charset="0"/>
            </a:endParaRPr>
          </a:p>
        </p:txBody>
      </p:sp>
      <p:cxnSp>
        <p:nvCxnSpPr>
          <p:cNvPr id="15" name="Straight Arrow Connector 14"/>
          <p:cNvCxnSpPr>
            <a:stCxn id="14" idx="3"/>
          </p:cNvCxnSpPr>
          <p:nvPr/>
        </p:nvCxnSpPr>
        <p:spPr>
          <a:xfrm>
            <a:off x="6094775" y="2361798"/>
            <a:ext cx="2644616" cy="1"/>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6640552" y="5115250"/>
            <a:ext cx="2016224"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AO1.1 (10%) (K&amp;U of theoretical framework – </a:t>
            </a:r>
            <a:r>
              <a:rPr lang="en-GB" sz="1000" b="1" dirty="0" smtClean="0">
                <a:latin typeface="Arial" panose="020B0604020202020204" pitchFamily="34" charset="0"/>
                <a:cs typeface="Arial" panose="020B0604020202020204" pitchFamily="34" charset="0"/>
              </a:rPr>
              <a:t>industry and audience</a:t>
            </a:r>
            <a:r>
              <a:rPr lang="en-GB" sz="1000" dirty="0" smtClean="0">
                <a:latin typeface="Arial" panose="020B0604020202020204" pitchFamily="34" charset="0"/>
                <a:cs typeface="Arial" panose="020B0604020202020204" pitchFamily="34" charset="0"/>
              </a:rPr>
              <a:t>) </a:t>
            </a:r>
            <a:endParaRPr lang="en-GB" sz="1000" dirty="0">
              <a:latin typeface="Arial" panose="020B0604020202020204" pitchFamily="34" charset="0"/>
              <a:cs typeface="Arial" panose="020B0604020202020204" pitchFamily="34" charset="0"/>
            </a:endParaRPr>
          </a:p>
        </p:txBody>
      </p:sp>
      <p:cxnSp>
        <p:nvCxnSpPr>
          <p:cNvPr id="19" name="Straight Arrow Connector 18"/>
          <p:cNvCxnSpPr/>
          <p:nvPr/>
        </p:nvCxnSpPr>
        <p:spPr>
          <a:xfrm flipV="1">
            <a:off x="8352240" y="3450296"/>
            <a:ext cx="432921" cy="1557884"/>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2339752" y="4165198"/>
            <a:ext cx="2191641" cy="16859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As a rough guide:</a:t>
            </a:r>
          </a:p>
          <a:p>
            <a:pPr marL="171450" indent="-171450">
              <a:buFont typeface="Arial" panose="020B0604020202020204" pitchFamily="34" charset="0"/>
              <a:buChar char="•"/>
            </a:pPr>
            <a:r>
              <a:rPr lang="en-GB" sz="1000" b="1" dirty="0" smtClean="0">
                <a:latin typeface="Arial" panose="020B0604020202020204" pitchFamily="34" charset="0"/>
                <a:cs typeface="Arial" panose="020B0604020202020204" pitchFamily="34" charset="0"/>
              </a:rPr>
              <a:t>5 mark </a:t>
            </a:r>
            <a:r>
              <a:rPr lang="en-GB" sz="1000" dirty="0" smtClean="0">
                <a:latin typeface="Arial" panose="020B0604020202020204" pitchFamily="34" charset="0"/>
                <a:cs typeface="Arial" panose="020B0604020202020204" pitchFamily="34" charset="0"/>
              </a:rPr>
              <a:t>questions equate to </a:t>
            </a:r>
            <a:r>
              <a:rPr lang="en-GB" sz="1000" b="1" dirty="0" smtClean="0">
                <a:latin typeface="Arial" panose="020B0604020202020204" pitchFamily="34" charset="0"/>
                <a:cs typeface="Arial" panose="020B0604020202020204" pitchFamily="34" charset="0"/>
              </a:rPr>
              <a:t>7.5 minutes writing time</a:t>
            </a:r>
          </a:p>
          <a:p>
            <a:pPr marL="171450" indent="-171450">
              <a:buFont typeface="Arial" panose="020B0604020202020204" pitchFamily="34" charset="0"/>
              <a:buChar char="•"/>
            </a:pPr>
            <a:r>
              <a:rPr lang="en-GB" sz="1000" b="1" dirty="0" smtClean="0">
                <a:latin typeface="Arial" panose="020B0604020202020204" pitchFamily="34" charset="0"/>
                <a:cs typeface="Arial" panose="020B0604020202020204" pitchFamily="34" charset="0"/>
              </a:rPr>
              <a:t>10 mark </a:t>
            </a:r>
            <a:r>
              <a:rPr lang="en-GB" sz="1000" dirty="0" smtClean="0">
                <a:latin typeface="Arial" panose="020B0604020202020204" pitchFamily="34" charset="0"/>
                <a:cs typeface="Arial" panose="020B0604020202020204" pitchFamily="34" charset="0"/>
              </a:rPr>
              <a:t>questions equate to </a:t>
            </a:r>
            <a:r>
              <a:rPr lang="en-GB" sz="1000" b="1" dirty="0" smtClean="0">
                <a:latin typeface="Arial" panose="020B0604020202020204" pitchFamily="34" charset="0"/>
                <a:cs typeface="Arial" panose="020B0604020202020204" pitchFamily="34" charset="0"/>
              </a:rPr>
              <a:t>15 minutes writing time</a:t>
            </a:r>
          </a:p>
          <a:p>
            <a:pPr marL="171450" indent="-171450">
              <a:buFont typeface="Arial" panose="020B0604020202020204" pitchFamily="34" charset="0"/>
              <a:buChar char="•"/>
            </a:pPr>
            <a:r>
              <a:rPr lang="en-GB" sz="1000" b="1" dirty="0" smtClean="0">
                <a:latin typeface="Arial" panose="020B0604020202020204" pitchFamily="34" charset="0"/>
                <a:cs typeface="Arial" panose="020B0604020202020204" pitchFamily="34" charset="0"/>
              </a:rPr>
              <a:t>15 mark </a:t>
            </a:r>
            <a:r>
              <a:rPr lang="en-GB" sz="1000" dirty="0" smtClean="0">
                <a:latin typeface="Arial" panose="020B0604020202020204" pitchFamily="34" charset="0"/>
                <a:cs typeface="Arial" panose="020B0604020202020204" pitchFamily="34" charset="0"/>
              </a:rPr>
              <a:t>questions equate to </a:t>
            </a:r>
            <a:r>
              <a:rPr lang="en-GB" sz="1000" b="1" dirty="0" smtClean="0">
                <a:latin typeface="Arial" panose="020B0604020202020204" pitchFamily="34" charset="0"/>
                <a:cs typeface="Arial" panose="020B0604020202020204" pitchFamily="34" charset="0"/>
              </a:rPr>
              <a:t>25 minutes writing time</a:t>
            </a:r>
          </a:p>
          <a:p>
            <a:pPr marL="171450" indent="-171450">
              <a:buFont typeface="Arial" panose="020B0604020202020204" pitchFamily="34" charset="0"/>
              <a:buChar char="•"/>
            </a:pPr>
            <a:r>
              <a:rPr lang="en-GB" sz="1000" b="1" dirty="0" smtClean="0">
                <a:latin typeface="Arial" panose="020B0604020202020204" pitchFamily="34" charset="0"/>
                <a:cs typeface="Arial" panose="020B0604020202020204" pitchFamily="34" charset="0"/>
              </a:rPr>
              <a:t>20 mark</a:t>
            </a:r>
            <a:r>
              <a:rPr lang="en-GB" sz="1000" dirty="0" smtClean="0">
                <a:latin typeface="Arial" panose="020B0604020202020204" pitchFamily="34" charset="0"/>
                <a:cs typeface="Arial" panose="020B0604020202020204" pitchFamily="34" charset="0"/>
              </a:rPr>
              <a:t> questions equate to </a:t>
            </a:r>
            <a:r>
              <a:rPr lang="en-GB" sz="1000" b="1" dirty="0" smtClean="0">
                <a:latin typeface="Arial" panose="020B0604020202020204" pitchFamily="34" charset="0"/>
                <a:cs typeface="Arial" panose="020B0604020202020204" pitchFamily="34" charset="0"/>
              </a:rPr>
              <a:t>35</a:t>
            </a:r>
            <a:r>
              <a:rPr lang="en-GB" sz="1000" dirty="0" smtClean="0">
                <a:latin typeface="Arial" panose="020B0604020202020204" pitchFamily="34" charset="0"/>
                <a:cs typeface="Arial" panose="020B0604020202020204" pitchFamily="34" charset="0"/>
              </a:rPr>
              <a:t> </a:t>
            </a:r>
            <a:r>
              <a:rPr lang="en-GB" sz="1000" b="1" dirty="0" smtClean="0">
                <a:latin typeface="Arial" panose="020B0604020202020204" pitchFamily="34" charset="0"/>
                <a:cs typeface="Arial" panose="020B0604020202020204" pitchFamily="34" charset="0"/>
              </a:rPr>
              <a:t>minutes writing time</a:t>
            </a:r>
          </a:p>
          <a:p>
            <a:endParaRPr lang="en-GB" sz="1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146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par>
                                <p:cTn id="29" presetID="10"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par>
                                <p:cTn id="37" presetID="10" presetClass="entr" presetSubtype="0" fill="hold"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par>
                                <p:cTn id="45" presetID="10" presetClass="entr" presetSubtype="0" fill="hold"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par>
                                <p:cTn id="53" presetID="10" presetClass="entr" presetSubtype="0" fill="hold"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fade">
                                      <p:cBhvr>
                                        <p:cTn id="6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0" grpId="0" animBg="1"/>
      <p:bldP spid="12" grpId="0" animBg="1"/>
      <p:bldP spid="14" grpId="0" animBg="1"/>
      <p:bldP spid="18"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75235" y="325241"/>
            <a:ext cx="8025158" cy="6126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spAutoFit/>
          </a:bodyPr>
          <a:lstStyle>
            <a:lvl1pPr fontAlgn="base">
              <a:spcBef>
                <a:spcPct val="0"/>
              </a:spcBef>
              <a:spcAft>
                <a:spcPct val="0"/>
              </a:spcAft>
              <a:tabLst>
                <a:tab pos="652463" algn="l"/>
              </a:tabLst>
              <a:defRPr>
                <a:solidFill>
                  <a:schemeClr val="tx1"/>
                </a:solidFill>
                <a:latin typeface="Arial" pitchFamily="34" charset="0"/>
                <a:cs typeface="Arial" pitchFamily="34" charset="0"/>
              </a:defRPr>
            </a:lvl1pPr>
            <a:lvl2pPr fontAlgn="base">
              <a:spcBef>
                <a:spcPct val="0"/>
              </a:spcBef>
              <a:spcAft>
                <a:spcPct val="0"/>
              </a:spcAft>
              <a:tabLst>
                <a:tab pos="652463" algn="l"/>
              </a:tabLst>
              <a:defRPr>
                <a:solidFill>
                  <a:schemeClr val="tx1"/>
                </a:solidFill>
                <a:latin typeface="Arial" pitchFamily="34" charset="0"/>
                <a:cs typeface="Arial" pitchFamily="34" charset="0"/>
              </a:defRPr>
            </a:lvl2pPr>
            <a:lvl3pPr fontAlgn="base">
              <a:spcBef>
                <a:spcPct val="0"/>
              </a:spcBef>
              <a:spcAft>
                <a:spcPct val="0"/>
              </a:spcAft>
              <a:tabLst>
                <a:tab pos="652463" algn="l"/>
              </a:tabLst>
              <a:defRPr>
                <a:solidFill>
                  <a:schemeClr val="tx1"/>
                </a:solidFill>
                <a:latin typeface="Arial" pitchFamily="34" charset="0"/>
                <a:cs typeface="Arial" pitchFamily="34" charset="0"/>
              </a:defRPr>
            </a:lvl3pPr>
            <a:lvl4pPr fontAlgn="base">
              <a:spcBef>
                <a:spcPct val="0"/>
              </a:spcBef>
              <a:spcAft>
                <a:spcPct val="0"/>
              </a:spcAft>
              <a:tabLst>
                <a:tab pos="652463" algn="l"/>
              </a:tabLst>
              <a:defRPr>
                <a:solidFill>
                  <a:schemeClr val="tx1"/>
                </a:solidFill>
                <a:latin typeface="Arial" pitchFamily="34" charset="0"/>
                <a:cs typeface="Arial" pitchFamily="34" charset="0"/>
              </a:defRPr>
            </a:lvl4pPr>
            <a:lvl5pPr fontAlgn="base">
              <a:spcBef>
                <a:spcPct val="0"/>
              </a:spcBef>
              <a:spcAft>
                <a:spcPct val="0"/>
              </a:spcAft>
              <a:tabLst>
                <a:tab pos="652463" algn="l"/>
              </a:tabLst>
              <a:defRPr>
                <a:solidFill>
                  <a:schemeClr val="tx1"/>
                </a:solidFill>
                <a:latin typeface="Arial" pitchFamily="34" charset="0"/>
                <a:cs typeface="Arial" pitchFamily="34" charset="0"/>
              </a:defRPr>
            </a:lvl5pPr>
            <a:lvl6pPr fontAlgn="base">
              <a:spcBef>
                <a:spcPct val="0"/>
              </a:spcBef>
              <a:spcAft>
                <a:spcPct val="0"/>
              </a:spcAft>
              <a:tabLst>
                <a:tab pos="652463" algn="l"/>
              </a:tabLst>
              <a:defRPr>
                <a:solidFill>
                  <a:schemeClr val="tx1"/>
                </a:solidFill>
                <a:latin typeface="Arial" pitchFamily="34" charset="0"/>
                <a:cs typeface="Arial" pitchFamily="34" charset="0"/>
              </a:defRPr>
            </a:lvl6pPr>
            <a:lvl7pPr fontAlgn="base">
              <a:spcBef>
                <a:spcPct val="0"/>
              </a:spcBef>
              <a:spcAft>
                <a:spcPct val="0"/>
              </a:spcAft>
              <a:tabLst>
                <a:tab pos="652463" algn="l"/>
              </a:tabLst>
              <a:defRPr>
                <a:solidFill>
                  <a:schemeClr val="tx1"/>
                </a:solidFill>
                <a:latin typeface="Arial" pitchFamily="34" charset="0"/>
                <a:cs typeface="Arial" pitchFamily="34" charset="0"/>
              </a:defRPr>
            </a:lvl7pPr>
            <a:lvl8pPr fontAlgn="base">
              <a:spcBef>
                <a:spcPct val="0"/>
              </a:spcBef>
              <a:spcAft>
                <a:spcPct val="0"/>
              </a:spcAft>
              <a:tabLst>
                <a:tab pos="652463" algn="l"/>
              </a:tabLst>
              <a:defRPr>
                <a:solidFill>
                  <a:schemeClr val="tx1"/>
                </a:solidFill>
                <a:latin typeface="Arial" pitchFamily="34" charset="0"/>
                <a:cs typeface="Arial" pitchFamily="34" charset="0"/>
              </a:defRPr>
            </a:lvl8pPr>
            <a:lvl9pPr fontAlgn="base">
              <a:spcBef>
                <a:spcPct val="0"/>
              </a:spcBef>
              <a:spcAft>
                <a:spcPct val="0"/>
              </a:spcAft>
              <a:tabLst>
                <a:tab pos="652463"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652463" algn="l"/>
              </a:tabLst>
            </a:pPr>
            <a:endParaRPr kumimoji="0" lang="en-US" altLang="en-US" sz="1400" b="0" i="0" u="none" strike="noStrike" cap="none" normalizeH="0" baseline="0" dirty="0" smtClean="0">
              <a:ln>
                <a:noFill/>
              </a:ln>
              <a:solidFill>
                <a:schemeClr val="tx1"/>
              </a:solidFill>
              <a:effectLst/>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652463" algn="l"/>
              </a:tabLst>
            </a:pP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Answer question 4.</a:t>
            </a:r>
          </a:p>
          <a:p>
            <a:pPr marL="0" marR="0" lvl="0" indent="0" algn="ctr" defTabSz="914400" rtl="0" eaLnBrk="1" fontAlgn="base" latinLnBrk="0" hangingPunct="1">
              <a:lnSpc>
                <a:spcPct val="100000"/>
              </a:lnSpc>
              <a:spcBef>
                <a:spcPct val="0"/>
              </a:spcBef>
              <a:spcAft>
                <a:spcPct val="0"/>
              </a:spcAft>
              <a:buClrTx/>
              <a:buSzTx/>
              <a:buFontTx/>
              <a:buNone/>
              <a:tabLst>
                <a:tab pos="652463" algn="l"/>
              </a:tabLst>
            </a:pPr>
            <a:endParaRPr kumimoji="0" lang="en-GB"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In this question you will be rewarded for drawing together knowledge and understanding from your full course of study, including different areas of the theoretical framework and media contexts.</a:t>
            </a:r>
            <a:endParaRPr kumimoji="0" lang="en-GB"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endParaRPr kumimoji="0" lang="en-US" altLang="en-US" sz="1400" b="0" i="0" u="none" strike="noStrike" cap="none" normalizeH="0" baseline="0" dirty="0" smtClean="0">
              <a:ln>
                <a:noFill/>
              </a:ln>
              <a:solidFill>
                <a:schemeClr val="tx1"/>
              </a:solidFill>
              <a:effectLst/>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You should refer to </a:t>
            </a:r>
            <a:r>
              <a:rPr kumimoji="0" lang="en-US" altLang="en-US" sz="1400" b="1" i="0" u="none" strike="noStrike" cap="none" normalizeH="0" baseline="0" dirty="0" smtClean="0">
                <a:ln>
                  <a:noFill/>
                </a:ln>
                <a:solidFill>
                  <a:schemeClr val="tx1"/>
                </a:solidFill>
                <a:effectLst/>
                <a:ea typeface="Arial" pitchFamily="34" charset="0"/>
                <a:cs typeface="Times New Roman" pitchFamily="18" charset="0"/>
              </a:rPr>
              <a:t>examples </a:t>
            </a: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from the long form television drama you have studied from the list below.</a:t>
            </a: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endParaRPr lang="en-US" altLang="en-US" sz="1400" dirty="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endParaRPr lang="en-US" altLang="en-US" sz="1400" dirty="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endParaRPr kumimoji="0" lang="en-US" altLang="en-US" sz="1400" b="0" i="0" u="none" strike="noStrike" cap="none" normalizeH="0" baseline="0" dirty="0" smtClean="0">
              <a:ln>
                <a:noFill/>
              </a:ln>
              <a:solidFill>
                <a:schemeClr val="tx1"/>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endParaRPr lang="en-US" altLang="en-US" sz="1400" dirty="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endParaRPr kumimoji="0" lang="en-US" altLang="en-US" sz="1400" b="0" i="0" u="none" strike="noStrike" cap="none" normalizeH="0" baseline="0" dirty="0" smtClean="0">
              <a:ln>
                <a:noFill/>
              </a:ln>
              <a:solidFill>
                <a:schemeClr val="tx1"/>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endParaRPr lang="en-US" altLang="en-US" sz="1400" dirty="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endParaRPr kumimoji="0" lang="en-GB"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endParaRPr lang="en-GB" altLang="en-US" sz="1400" dirty="0"/>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
              <a:tabLst>
                <a:tab pos="652463" algn="l"/>
              </a:tabLst>
            </a:pPr>
            <a:r>
              <a:rPr kumimoji="0" lang="en-US" altLang="en-US" sz="1400" b="0" i="0" u="none" strike="noStrike" cap="none" normalizeH="0" baseline="0" dirty="0" smtClean="0">
                <a:ln>
                  <a:noFill/>
                </a:ln>
                <a:solidFill>
                  <a:schemeClr val="tx1"/>
                </a:solidFill>
                <a:effectLst/>
                <a:ea typeface="Arial" pitchFamily="34" charset="0"/>
              </a:rPr>
              <a:t>‘Multiple narrative strands are the key convention of long form television dramas’.</a:t>
            </a:r>
          </a:p>
          <a:p>
            <a:pPr marL="273050" marR="0" lvl="0" algn="l" defTabSz="914400" rtl="0" eaLnBrk="0" fontAlgn="base" latinLnBrk="0" hangingPunct="0">
              <a:lnSpc>
                <a:spcPct val="100000"/>
              </a:lnSpc>
              <a:spcBef>
                <a:spcPct val="0"/>
              </a:spcBef>
              <a:spcAft>
                <a:spcPct val="0"/>
              </a:spcAft>
              <a:buClrTx/>
              <a:buSzTx/>
              <a:tabLst>
                <a:tab pos="652463" algn="l"/>
              </a:tabLst>
            </a:pP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Discuss how far you agree with this statement in relation to the set episode of the long form television drama you have studied.</a:t>
            </a:r>
            <a:endParaRPr kumimoji="0" lang="en-GB" altLang="en-US" sz="1400" b="0" i="0" u="none" strike="noStrike" cap="none" normalizeH="0" baseline="0" dirty="0" smtClean="0">
              <a:ln>
                <a:noFill/>
              </a:ln>
              <a:solidFill>
                <a:schemeClr val="tx1"/>
              </a:solidFill>
              <a:effectLst/>
            </a:endParaRPr>
          </a:p>
          <a:p>
            <a:pPr marL="273050" marR="0" lvl="0" algn="l" defTabSz="914400" rtl="0" eaLnBrk="0" fontAlgn="base" latinLnBrk="0" hangingPunct="0">
              <a:lnSpc>
                <a:spcPct val="100000"/>
              </a:lnSpc>
              <a:spcBef>
                <a:spcPct val="0"/>
              </a:spcBef>
              <a:spcAft>
                <a:spcPct val="0"/>
              </a:spcAft>
              <a:buClrTx/>
              <a:buSzTx/>
              <a:buFontTx/>
              <a:buNone/>
              <a:tabLst>
                <a:tab pos="652463" algn="l"/>
              </a:tabLst>
            </a:pP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In your answer you must:</a:t>
            </a:r>
            <a:endParaRPr kumimoji="0" lang="en-GB" altLang="en-US" sz="1400" b="0" i="0" u="none" strike="noStrike" cap="none" normalizeH="0" baseline="0" dirty="0" smtClean="0">
              <a:ln>
                <a:noFill/>
              </a:ln>
              <a:solidFill>
                <a:schemeClr val="tx1"/>
              </a:solidFill>
              <a:effectLst/>
            </a:endParaRPr>
          </a:p>
          <a:p>
            <a:pPr marL="628650" marR="0" lvl="1" indent="-171450" algn="l" defTabSz="914400" rtl="0" eaLnBrk="0" fontAlgn="base" latinLnBrk="0" hangingPunct="0">
              <a:lnSpc>
                <a:spcPct val="100000"/>
              </a:lnSpc>
              <a:spcBef>
                <a:spcPct val="0"/>
              </a:spcBef>
              <a:spcAft>
                <a:spcPct val="0"/>
              </a:spcAft>
              <a:buClrTx/>
              <a:buSzPct val="100000"/>
              <a:buFont typeface="Arial" panose="020B0604020202020204" pitchFamily="34" charset="0"/>
              <a:buChar char="•"/>
              <a:tabLst>
                <a:tab pos="652463" algn="l"/>
              </a:tabLst>
            </a:pP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consider the codes and conventions of long form television drama</a:t>
            </a:r>
            <a:endParaRPr kumimoji="0" lang="en-GB" altLang="en-US" sz="1400" b="0" i="0" u="none" strike="noStrike" cap="none" normalizeH="0" baseline="0" dirty="0" smtClean="0">
              <a:ln>
                <a:noFill/>
              </a:ln>
              <a:solidFill>
                <a:schemeClr val="tx1"/>
              </a:solidFill>
              <a:effectLst/>
            </a:endParaRPr>
          </a:p>
          <a:p>
            <a:pPr marL="628650" marR="0" lvl="1" indent="-171450" algn="l" defTabSz="914400" rtl="0" eaLnBrk="0" fontAlgn="base" latinLnBrk="0" hangingPunct="0">
              <a:lnSpc>
                <a:spcPct val="100000"/>
              </a:lnSpc>
              <a:spcBef>
                <a:spcPct val="0"/>
              </a:spcBef>
              <a:spcAft>
                <a:spcPct val="0"/>
              </a:spcAft>
              <a:buClrTx/>
              <a:buSzPct val="100000"/>
              <a:buFont typeface="Arial" panose="020B0604020202020204" pitchFamily="34" charset="0"/>
              <a:buChar char="•"/>
              <a:tabLst>
                <a:tab pos="652463" algn="l"/>
              </a:tabLst>
            </a:pP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analyse how media language is used to establish the key codes and conventions in the set episode of the long form television drama you have studied</a:t>
            </a:r>
            <a:endParaRPr kumimoji="0" lang="en-GB" altLang="en-US" sz="1400" b="0" i="0" u="none" strike="noStrike" cap="none" normalizeH="0" baseline="0" dirty="0" smtClean="0">
              <a:ln>
                <a:noFill/>
              </a:ln>
              <a:solidFill>
                <a:schemeClr val="tx1"/>
              </a:solidFill>
              <a:effectLst/>
            </a:endParaRPr>
          </a:p>
          <a:p>
            <a:pPr marL="628650" marR="0" lvl="1" indent="-171450" algn="l" defTabSz="914400" rtl="0" eaLnBrk="0" fontAlgn="base" latinLnBrk="0" hangingPunct="0">
              <a:lnSpc>
                <a:spcPct val="100000"/>
              </a:lnSpc>
              <a:spcBef>
                <a:spcPct val="0"/>
              </a:spcBef>
              <a:spcAft>
                <a:spcPct val="0"/>
              </a:spcAft>
              <a:buClrTx/>
              <a:buSzPct val="100000"/>
              <a:buFont typeface="Arial" panose="020B0604020202020204" pitchFamily="34" charset="0"/>
              <a:buChar char="•"/>
              <a:tabLst>
                <a:tab pos="652463" algn="l"/>
              </a:tabLst>
            </a:pP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refer to relevant academic ideas and arguments in your analysis</a:t>
            </a:r>
            <a:endParaRPr kumimoji="0" lang="en-GB" altLang="en-US" sz="1400" b="0" i="0" u="none" strike="noStrike" cap="none" normalizeH="0" baseline="0" dirty="0" smtClean="0">
              <a:ln>
                <a:noFill/>
              </a:ln>
              <a:solidFill>
                <a:schemeClr val="tx1"/>
              </a:solidFill>
              <a:effectLst/>
            </a:endParaRPr>
          </a:p>
          <a:p>
            <a:pPr marL="628650" marR="0" lvl="1" indent="-171450" algn="l" defTabSz="914400" rtl="0" eaLnBrk="0" fontAlgn="base" latinLnBrk="0" hangingPunct="0">
              <a:lnSpc>
                <a:spcPct val="100000"/>
              </a:lnSpc>
              <a:spcBef>
                <a:spcPct val="0"/>
              </a:spcBef>
              <a:spcAft>
                <a:spcPct val="0"/>
              </a:spcAft>
              <a:buClrTx/>
              <a:buSzPct val="100000"/>
              <a:buFont typeface="Arial" panose="020B0604020202020204" pitchFamily="34" charset="0"/>
              <a:buChar char="•"/>
              <a:tabLst>
                <a:tab pos="652463" algn="l"/>
                <a:tab pos="8431213" algn="r"/>
              </a:tabLst>
            </a:pPr>
            <a:r>
              <a:rPr kumimoji="0" lang="en-US" altLang="en-US" sz="1400" b="0" i="0" u="none" strike="noStrike" cap="none" normalizeH="0" baseline="0" dirty="0" smtClean="0">
                <a:ln>
                  <a:noFill/>
                </a:ln>
                <a:solidFill>
                  <a:schemeClr val="tx1"/>
                </a:solidFill>
                <a:effectLst/>
                <a:ea typeface="Arial" pitchFamily="34" charset="0"/>
                <a:cs typeface="Times New Roman" pitchFamily="18" charset="0"/>
              </a:rPr>
              <a:t>make judgements and draw conclusions about how far you agree with the statement.	</a:t>
            </a:r>
            <a:r>
              <a:rPr kumimoji="0" lang="en-US" altLang="en-US" sz="1400" b="1" i="0" u="none" strike="noStrike" cap="none" normalizeH="0" baseline="0" dirty="0" smtClean="0">
                <a:ln>
                  <a:noFill/>
                </a:ln>
                <a:solidFill>
                  <a:schemeClr val="tx1"/>
                </a:solidFill>
                <a:effectLst/>
                <a:ea typeface="Arial" pitchFamily="34" charset="0"/>
                <a:cs typeface="Times New Roman" pitchFamily="18" charset="0"/>
              </a:rPr>
              <a:t>[20]</a:t>
            </a:r>
          </a:p>
          <a:p>
            <a:pPr marL="0" marR="0" lvl="0" indent="0" algn="l" defTabSz="914400" rtl="0" eaLnBrk="0" fontAlgn="base" latinLnBrk="0" hangingPunct="0">
              <a:lnSpc>
                <a:spcPct val="100000"/>
              </a:lnSpc>
              <a:spcBef>
                <a:spcPct val="0"/>
              </a:spcBef>
              <a:spcAft>
                <a:spcPct val="0"/>
              </a:spcAft>
              <a:buClrTx/>
              <a:buSzTx/>
              <a:buFontTx/>
              <a:buNone/>
              <a:tabLst>
                <a:tab pos="652463" algn="l"/>
              </a:tabLst>
            </a:pPr>
            <a:r>
              <a:rPr kumimoji="0" lang="en-US" altLang="en-US" sz="1400" b="0" i="0" u="none" strike="noStrike" cap="none" normalizeH="0" baseline="0" dirty="0" smtClean="0">
                <a:ln>
                  <a:noFill/>
                </a:ln>
                <a:solidFill>
                  <a:schemeClr val="tx1"/>
                </a:solidFill>
                <a:effectLst/>
                <a:ea typeface="Calibri" pitchFamily="34" charset="0"/>
                <a:cs typeface="Times New Roman" pitchFamily="18" charset="0"/>
              </a:rPr>
              <a:t/>
            </a:r>
            <a:br>
              <a:rPr kumimoji="0" lang="en-US" altLang="en-US" sz="1400" b="0" i="0" u="none" strike="noStrike" cap="none" normalizeH="0" baseline="0" dirty="0" smtClean="0">
                <a:ln>
                  <a:noFill/>
                </a:ln>
                <a:solidFill>
                  <a:schemeClr val="tx1"/>
                </a:solidFill>
                <a:effectLst/>
                <a:ea typeface="Calibri" pitchFamily="34" charset="0"/>
                <a:cs typeface="Times New Roman" pitchFamily="18" charset="0"/>
              </a:rPr>
            </a:br>
            <a:endParaRPr kumimoji="0" lang="en-US" altLang="en-US" sz="1400" b="0" i="0" u="none" strike="noStrike" cap="none" normalizeH="0" baseline="0" dirty="0" smtClean="0">
              <a:ln>
                <a:noFill/>
              </a:ln>
              <a:solidFill>
                <a:schemeClr val="tx1"/>
              </a:solidFill>
              <a:effectLst/>
            </a:endParaRPr>
          </a:p>
        </p:txBody>
      </p:sp>
      <p:sp>
        <p:nvSpPr>
          <p:cNvPr id="2" name="Title 1"/>
          <p:cNvSpPr>
            <a:spLocks noGrp="1"/>
          </p:cNvSpPr>
          <p:nvPr>
            <p:ph type="title"/>
          </p:nvPr>
        </p:nvSpPr>
        <p:spPr>
          <a:xfrm>
            <a:off x="457200" y="-27384"/>
            <a:ext cx="8229600" cy="864096"/>
          </a:xfrm>
        </p:spPr>
        <p:txBody>
          <a:bodyPr>
            <a:noAutofit/>
          </a:bodyPr>
          <a:lstStyle/>
          <a:p>
            <a:r>
              <a:rPr lang="en-GB" sz="3200" dirty="0" smtClean="0"/>
              <a:t>Section B: Long Form Television Drama</a:t>
            </a:r>
            <a:endParaRPr lang="en-GB" sz="3200" dirty="0"/>
          </a:p>
        </p:txBody>
      </p:sp>
      <p:graphicFrame>
        <p:nvGraphicFramePr>
          <p:cNvPr id="7" name="Table 6" title="Table showing long form television drama list"/>
          <p:cNvGraphicFramePr>
            <a:graphicFrameLocks noGrp="1"/>
          </p:cNvGraphicFramePr>
          <p:nvPr>
            <p:extLst>
              <p:ext uri="{D42A27DB-BD31-4B8C-83A1-F6EECF244321}">
                <p14:modId xmlns:p14="http://schemas.microsoft.com/office/powerpoint/2010/main" val="1399399088"/>
              </p:ext>
            </p:extLst>
          </p:nvPr>
        </p:nvGraphicFramePr>
        <p:xfrm>
          <a:off x="827584" y="2204864"/>
          <a:ext cx="5760640" cy="1471880"/>
        </p:xfrm>
        <a:graphic>
          <a:graphicData uri="http://schemas.openxmlformats.org/drawingml/2006/table">
            <a:tbl>
              <a:tblPr firstRow="1" firstCol="1" lastRow="1" lastCol="1" bandRow="1" bandCol="1"/>
              <a:tblGrid>
                <a:gridCol w="5760640"/>
              </a:tblGrid>
              <a:tr h="294376">
                <a:tc>
                  <a:txBody>
                    <a:bodyPr/>
                    <a:lstStyle/>
                    <a:p>
                      <a:pPr marL="64770" algn="l">
                        <a:spcBef>
                          <a:spcPts val="140"/>
                        </a:spcBef>
                        <a:spcAft>
                          <a:spcPts val="0"/>
                        </a:spcAft>
                      </a:pPr>
                      <a:r>
                        <a:rPr lang="en-US" sz="1400" b="1" spc="-5" dirty="0">
                          <a:effectLst/>
                          <a:latin typeface="Arial"/>
                          <a:ea typeface="Calibri"/>
                          <a:cs typeface="Times New Roman"/>
                        </a:rPr>
                        <a:t>Long</a:t>
                      </a:r>
                      <a:r>
                        <a:rPr lang="en-US" sz="1400" b="1" dirty="0">
                          <a:effectLst/>
                          <a:latin typeface="Arial"/>
                          <a:ea typeface="Calibri"/>
                          <a:cs typeface="Times New Roman"/>
                        </a:rPr>
                        <a:t> </a:t>
                      </a:r>
                      <a:r>
                        <a:rPr lang="en-US" sz="1400" b="1" spc="-5" dirty="0">
                          <a:effectLst/>
                          <a:latin typeface="Arial"/>
                          <a:ea typeface="Calibri"/>
                          <a:cs typeface="Times New Roman"/>
                        </a:rPr>
                        <a:t>Form Television</a:t>
                      </a:r>
                      <a:r>
                        <a:rPr lang="en-US" sz="1400" b="1" spc="-10" dirty="0">
                          <a:effectLst/>
                          <a:latin typeface="Arial"/>
                          <a:ea typeface="Calibri"/>
                          <a:cs typeface="Times New Roman"/>
                        </a:rPr>
                        <a:t> </a:t>
                      </a:r>
                      <a:r>
                        <a:rPr lang="en-US" sz="1400" b="1" spc="-5" dirty="0">
                          <a:effectLst/>
                          <a:latin typeface="Arial"/>
                          <a:ea typeface="Calibri"/>
                          <a:cs typeface="Times New Roman"/>
                        </a:rPr>
                        <a:t>Dramas</a:t>
                      </a:r>
                      <a:endParaRPr lang="en-GB" sz="14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76">
                <a:tc>
                  <a:txBody>
                    <a:bodyPr/>
                    <a:lstStyle/>
                    <a:p>
                      <a:pPr marL="64770">
                        <a:lnSpc>
                          <a:spcPts val="1250"/>
                        </a:lnSpc>
                        <a:spcAft>
                          <a:spcPts val="0"/>
                        </a:spcAft>
                      </a:pPr>
                      <a:r>
                        <a:rPr lang="en-US" sz="1400" i="1" spc="-5" dirty="0">
                          <a:effectLst/>
                          <a:latin typeface="Arial"/>
                          <a:ea typeface="Calibri"/>
                          <a:cs typeface="Times New Roman"/>
                        </a:rPr>
                        <a:t>Mr</a:t>
                      </a:r>
                      <a:r>
                        <a:rPr lang="en-US" sz="1400" i="1" spc="5" dirty="0">
                          <a:effectLst/>
                          <a:latin typeface="Arial"/>
                          <a:ea typeface="Calibri"/>
                          <a:cs typeface="Times New Roman"/>
                        </a:rPr>
                        <a:t> </a:t>
                      </a:r>
                      <a:r>
                        <a:rPr lang="en-US" sz="1400" i="1" spc="-5" dirty="0">
                          <a:effectLst/>
                          <a:latin typeface="Arial"/>
                          <a:ea typeface="Calibri"/>
                          <a:cs typeface="Times New Roman"/>
                        </a:rPr>
                        <a:t>Robot</a:t>
                      </a:r>
                      <a:r>
                        <a:rPr lang="en-US" sz="1400" spc="-5" dirty="0">
                          <a:effectLst/>
                          <a:latin typeface="Arial"/>
                          <a:ea typeface="Calibri"/>
                          <a:cs typeface="Times New Roman"/>
                        </a:rPr>
                        <a:t>:</a:t>
                      </a:r>
                      <a:r>
                        <a:rPr lang="en-US" sz="1400" spc="10" dirty="0">
                          <a:effectLst/>
                          <a:latin typeface="Arial"/>
                          <a:ea typeface="Calibri"/>
                          <a:cs typeface="Times New Roman"/>
                        </a:rPr>
                        <a:t> </a:t>
                      </a:r>
                      <a:r>
                        <a:rPr lang="en-US" sz="1400" spc="-5" dirty="0">
                          <a:effectLst/>
                          <a:latin typeface="Arial"/>
                          <a:ea typeface="Calibri"/>
                          <a:cs typeface="Times New Roman"/>
                        </a:rPr>
                        <a:t>eps1.0_hellofriend.mov (Season</a:t>
                      </a:r>
                      <a:r>
                        <a:rPr lang="en-US" sz="1400" spc="-10" dirty="0">
                          <a:effectLst/>
                          <a:latin typeface="Arial"/>
                          <a:ea typeface="Calibri"/>
                          <a:cs typeface="Times New Roman"/>
                        </a:rPr>
                        <a:t> </a:t>
                      </a:r>
                      <a:r>
                        <a:rPr lang="en-US" sz="1400" dirty="0">
                          <a:effectLst/>
                          <a:latin typeface="Arial"/>
                          <a:ea typeface="Calibri"/>
                          <a:cs typeface="Times New Roman"/>
                        </a:rPr>
                        <a:t>1,</a:t>
                      </a:r>
                      <a:r>
                        <a:rPr lang="en-US" sz="1400" spc="-5" dirty="0">
                          <a:effectLst/>
                          <a:latin typeface="Arial"/>
                          <a:ea typeface="Calibri"/>
                          <a:cs typeface="Times New Roman"/>
                        </a:rPr>
                        <a:t> Episode</a:t>
                      </a:r>
                      <a:r>
                        <a:rPr lang="en-US" sz="1400" dirty="0">
                          <a:effectLst/>
                          <a:latin typeface="Arial"/>
                          <a:ea typeface="Calibri"/>
                          <a:cs typeface="Times New Roman"/>
                        </a:rPr>
                        <a:t> 1</a:t>
                      </a:r>
                      <a:r>
                        <a:rPr lang="en-US" sz="1400" spc="5" dirty="0">
                          <a:effectLst/>
                          <a:latin typeface="Arial"/>
                          <a:ea typeface="Calibri"/>
                          <a:cs typeface="Times New Roman"/>
                        </a:rPr>
                        <a:t> </a:t>
                      </a:r>
                      <a:r>
                        <a:rPr lang="en-US" sz="1400" spc="-5" dirty="0">
                          <a:effectLst/>
                          <a:latin typeface="Arial"/>
                          <a:ea typeface="Calibri"/>
                          <a:cs typeface="Times New Roman"/>
                        </a:rPr>
                        <a:t>June</a:t>
                      </a:r>
                      <a:r>
                        <a:rPr lang="en-US" sz="1400" spc="-10" dirty="0">
                          <a:effectLst/>
                          <a:latin typeface="Arial"/>
                          <a:ea typeface="Calibri"/>
                          <a:cs typeface="Times New Roman"/>
                        </a:rPr>
                        <a:t> </a:t>
                      </a:r>
                      <a:r>
                        <a:rPr lang="en-US" sz="1400" spc="-5" dirty="0">
                          <a:effectLst/>
                          <a:latin typeface="Arial"/>
                          <a:ea typeface="Calibri"/>
                          <a:cs typeface="Times New Roman"/>
                        </a:rPr>
                        <a:t>2015)</a:t>
                      </a:r>
                      <a:endParaRPr lang="en-GB" sz="14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76">
                <a:tc>
                  <a:txBody>
                    <a:bodyPr/>
                    <a:lstStyle/>
                    <a:p>
                      <a:pPr marL="64770">
                        <a:lnSpc>
                          <a:spcPts val="1250"/>
                        </a:lnSpc>
                        <a:spcAft>
                          <a:spcPts val="0"/>
                        </a:spcAft>
                      </a:pPr>
                      <a:r>
                        <a:rPr lang="en-US" sz="1400" i="1" spc="-5" dirty="0">
                          <a:effectLst/>
                          <a:latin typeface="Arial"/>
                          <a:ea typeface="Calibri"/>
                          <a:cs typeface="Times New Roman"/>
                        </a:rPr>
                        <a:t>House</a:t>
                      </a:r>
                      <a:r>
                        <a:rPr lang="en-US" sz="1400" i="1" dirty="0">
                          <a:effectLst/>
                          <a:latin typeface="Arial"/>
                          <a:ea typeface="Calibri"/>
                          <a:cs typeface="Times New Roman"/>
                        </a:rPr>
                        <a:t> of </a:t>
                      </a:r>
                      <a:r>
                        <a:rPr lang="en-US" sz="1400" i="1" spc="-5" dirty="0">
                          <a:effectLst/>
                          <a:latin typeface="Arial"/>
                          <a:ea typeface="Calibri"/>
                          <a:cs typeface="Times New Roman"/>
                        </a:rPr>
                        <a:t>Cards</a:t>
                      </a:r>
                      <a:r>
                        <a:rPr lang="en-US" sz="1400" spc="-5" dirty="0">
                          <a:effectLst/>
                          <a:latin typeface="Arial"/>
                          <a:ea typeface="Calibri"/>
                          <a:cs typeface="Times New Roman"/>
                        </a:rPr>
                        <a:t>: (Chapter</a:t>
                      </a:r>
                      <a:r>
                        <a:rPr lang="en-US" sz="1400" spc="5" dirty="0">
                          <a:effectLst/>
                          <a:latin typeface="Arial"/>
                          <a:ea typeface="Calibri"/>
                          <a:cs typeface="Times New Roman"/>
                        </a:rPr>
                        <a:t> </a:t>
                      </a:r>
                      <a:r>
                        <a:rPr lang="en-US" sz="1400" spc="-10" dirty="0">
                          <a:effectLst/>
                          <a:latin typeface="Arial"/>
                          <a:ea typeface="Calibri"/>
                          <a:cs typeface="Times New Roman"/>
                        </a:rPr>
                        <a:t>1,</a:t>
                      </a:r>
                      <a:r>
                        <a:rPr lang="en-US" sz="1400" spc="10" dirty="0">
                          <a:effectLst/>
                          <a:latin typeface="Arial"/>
                          <a:ea typeface="Calibri"/>
                          <a:cs typeface="Times New Roman"/>
                        </a:rPr>
                        <a:t> </a:t>
                      </a:r>
                      <a:r>
                        <a:rPr lang="en-US" sz="1400" spc="-5" dirty="0">
                          <a:effectLst/>
                          <a:latin typeface="Arial"/>
                          <a:ea typeface="Calibri"/>
                          <a:cs typeface="Times New Roman"/>
                        </a:rPr>
                        <a:t>January</a:t>
                      </a:r>
                      <a:r>
                        <a:rPr lang="en-US" sz="1400" spc="-10" dirty="0">
                          <a:effectLst/>
                          <a:latin typeface="Arial"/>
                          <a:ea typeface="Calibri"/>
                          <a:cs typeface="Times New Roman"/>
                        </a:rPr>
                        <a:t> </a:t>
                      </a:r>
                      <a:r>
                        <a:rPr lang="en-US" sz="1400" spc="-5" dirty="0">
                          <a:effectLst/>
                          <a:latin typeface="Arial"/>
                          <a:ea typeface="Calibri"/>
                          <a:cs typeface="Times New Roman"/>
                        </a:rPr>
                        <a:t>2013)</a:t>
                      </a:r>
                      <a:endParaRPr lang="en-GB" sz="14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76">
                <a:tc>
                  <a:txBody>
                    <a:bodyPr/>
                    <a:lstStyle/>
                    <a:p>
                      <a:pPr marL="64770">
                        <a:lnSpc>
                          <a:spcPts val="1250"/>
                        </a:lnSpc>
                        <a:spcAft>
                          <a:spcPts val="0"/>
                        </a:spcAft>
                      </a:pPr>
                      <a:r>
                        <a:rPr lang="en-US" sz="1400" i="1" spc="-5" dirty="0">
                          <a:effectLst/>
                          <a:latin typeface="Arial"/>
                          <a:ea typeface="Calibri"/>
                          <a:cs typeface="Times New Roman"/>
                        </a:rPr>
                        <a:t>Homeland</a:t>
                      </a:r>
                      <a:r>
                        <a:rPr lang="en-US" sz="1400" spc="-5" dirty="0">
                          <a:effectLst/>
                          <a:latin typeface="Arial"/>
                          <a:ea typeface="Calibri"/>
                          <a:cs typeface="Times New Roman"/>
                        </a:rPr>
                        <a:t>: (Season</a:t>
                      </a:r>
                      <a:r>
                        <a:rPr lang="en-US" sz="1400" dirty="0">
                          <a:effectLst/>
                          <a:latin typeface="Arial"/>
                          <a:ea typeface="Calibri"/>
                          <a:cs typeface="Times New Roman"/>
                        </a:rPr>
                        <a:t> </a:t>
                      </a:r>
                      <a:r>
                        <a:rPr lang="en-US" sz="1400" spc="-10" dirty="0">
                          <a:effectLst/>
                          <a:latin typeface="Arial"/>
                          <a:ea typeface="Calibri"/>
                          <a:cs typeface="Times New Roman"/>
                        </a:rPr>
                        <a:t>1,</a:t>
                      </a:r>
                      <a:r>
                        <a:rPr lang="en-US" sz="1400" spc="10" dirty="0">
                          <a:effectLst/>
                          <a:latin typeface="Arial"/>
                          <a:ea typeface="Calibri"/>
                          <a:cs typeface="Times New Roman"/>
                        </a:rPr>
                        <a:t> </a:t>
                      </a:r>
                      <a:r>
                        <a:rPr lang="en-US" sz="1400" spc="-5" dirty="0">
                          <a:effectLst/>
                          <a:latin typeface="Arial"/>
                          <a:ea typeface="Calibri"/>
                          <a:cs typeface="Times New Roman"/>
                        </a:rPr>
                        <a:t>Episode</a:t>
                      </a:r>
                      <a:r>
                        <a:rPr lang="en-US" sz="1400" dirty="0">
                          <a:effectLst/>
                          <a:latin typeface="Arial"/>
                          <a:ea typeface="Calibri"/>
                          <a:cs typeface="Times New Roman"/>
                        </a:rPr>
                        <a:t> 1, </a:t>
                      </a:r>
                      <a:r>
                        <a:rPr lang="en-US" sz="1400" spc="-5" dirty="0">
                          <a:effectLst/>
                          <a:latin typeface="Arial"/>
                          <a:ea typeface="Calibri"/>
                          <a:cs typeface="Times New Roman"/>
                        </a:rPr>
                        <a:t>October 2011)</a:t>
                      </a:r>
                      <a:endParaRPr lang="en-GB" sz="14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76">
                <a:tc>
                  <a:txBody>
                    <a:bodyPr/>
                    <a:lstStyle/>
                    <a:p>
                      <a:pPr marL="64770">
                        <a:lnSpc>
                          <a:spcPts val="1250"/>
                        </a:lnSpc>
                        <a:spcAft>
                          <a:spcPts val="0"/>
                        </a:spcAft>
                      </a:pPr>
                      <a:r>
                        <a:rPr lang="en-US" sz="1400" i="1" spc="-5" dirty="0">
                          <a:effectLst/>
                          <a:latin typeface="Arial"/>
                          <a:ea typeface="Calibri"/>
                          <a:cs typeface="Times New Roman"/>
                        </a:rPr>
                        <a:t>Stranger Things</a:t>
                      </a:r>
                      <a:r>
                        <a:rPr lang="en-US" sz="1400" spc="-5" dirty="0">
                          <a:effectLst/>
                          <a:latin typeface="Arial"/>
                          <a:ea typeface="Calibri"/>
                          <a:cs typeface="Times New Roman"/>
                        </a:rPr>
                        <a:t>: (Chapter</a:t>
                      </a:r>
                      <a:r>
                        <a:rPr lang="en-US" sz="1400" spc="5" dirty="0">
                          <a:effectLst/>
                          <a:latin typeface="Arial"/>
                          <a:ea typeface="Calibri"/>
                          <a:cs typeface="Times New Roman"/>
                        </a:rPr>
                        <a:t> </a:t>
                      </a:r>
                      <a:r>
                        <a:rPr lang="en-US" sz="1400" spc="-10" dirty="0">
                          <a:effectLst/>
                          <a:latin typeface="Arial"/>
                          <a:ea typeface="Calibri"/>
                          <a:cs typeface="Times New Roman"/>
                        </a:rPr>
                        <a:t>1,</a:t>
                      </a:r>
                      <a:r>
                        <a:rPr lang="en-US" sz="1400" spc="-5" dirty="0">
                          <a:effectLst/>
                          <a:latin typeface="Arial"/>
                          <a:ea typeface="Calibri"/>
                          <a:cs typeface="Times New Roman"/>
                        </a:rPr>
                        <a:t> </a:t>
                      </a:r>
                      <a:r>
                        <a:rPr lang="en-US" sz="1400" dirty="0">
                          <a:effectLst/>
                          <a:latin typeface="Arial"/>
                          <a:ea typeface="Calibri"/>
                          <a:cs typeface="Times New Roman"/>
                        </a:rPr>
                        <a:t>The</a:t>
                      </a:r>
                      <a:r>
                        <a:rPr lang="en-US" sz="1400" spc="-10" dirty="0">
                          <a:effectLst/>
                          <a:latin typeface="Arial"/>
                          <a:ea typeface="Calibri"/>
                          <a:cs typeface="Times New Roman"/>
                        </a:rPr>
                        <a:t> </a:t>
                      </a:r>
                      <a:r>
                        <a:rPr lang="en-US" sz="1400" spc="-5" dirty="0">
                          <a:effectLst/>
                          <a:latin typeface="Arial"/>
                          <a:ea typeface="Calibri"/>
                          <a:cs typeface="Times New Roman"/>
                        </a:rPr>
                        <a:t>Vanishing</a:t>
                      </a:r>
                      <a:r>
                        <a:rPr lang="en-US" sz="1400" dirty="0">
                          <a:effectLst/>
                          <a:latin typeface="Arial"/>
                          <a:ea typeface="Calibri"/>
                          <a:cs typeface="Times New Roman"/>
                        </a:rPr>
                        <a:t> </a:t>
                      </a:r>
                      <a:r>
                        <a:rPr lang="en-US" sz="1400" spc="-10" dirty="0">
                          <a:effectLst/>
                          <a:latin typeface="Arial"/>
                          <a:ea typeface="Calibri"/>
                          <a:cs typeface="Times New Roman"/>
                        </a:rPr>
                        <a:t>of</a:t>
                      </a:r>
                      <a:r>
                        <a:rPr lang="en-US" sz="1400" spc="-15" dirty="0">
                          <a:effectLst/>
                          <a:latin typeface="Arial"/>
                          <a:ea typeface="Calibri"/>
                          <a:cs typeface="Times New Roman"/>
                        </a:rPr>
                        <a:t> </a:t>
                      </a:r>
                      <a:r>
                        <a:rPr lang="en-US" sz="1400" spc="-5" dirty="0">
                          <a:effectLst/>
                          <a:latin typeface="Arial"/>
                          <a:ea typeface="Calibri"/>
                          <a:cs typeface="Times New Roman"/>
                        </a:rPr>
                        <a:t>Will</a:t>
                      </a:r>
                      <a:r>
                        <a:rPr lang="en-US" sz="1400" dirty="0">
                          <a:effectLst/>
                          <a:latin typeface="Arial"/>
                          <a:ea typeface="Calibri"/>
                          <a:cs typeface="Times New Roman"/>
                        </a:rPr>
                        <a:t> </a:t>
                      </a:r>
                      <a:r>
                        <a:rPr lang="en-US" sz="1400" spc="-5" dirty="0">
                          <a:effectLst/>
                          <a:latin typeface="Arial"/>
                          <a:ea typeface="Calibri"/>
                          <a:cs typeface="Times New Roman"/>
                        </a:rPr>
                        <a:t>Byers</a:t>
                      </a:r>
                      <a:r>
                        <a:rPr lang="en-US" sz="1400" spc="5" dirty="0">
                          <a:effectLst/>
                          <a:latin typeface="Arial"/>
                          <a:ea typeface="Calibri"/>
                          <a:cs typeface="Times New Roman"/>
                        </a:rPr>
                        <a:t> </a:t>
                      </a:r>
                      <a:r>
                        <a:rPr lang="en-US" sz="1400" spc="-5" dirty="0">
                          <a:effectLst/>
                          <a:latin typeface="Arial"/>
                          <a:ea typeface="Calibri"/>
                          <a:cs typeface="Times New Roman"/>
                        </a:rPr>
                        <a:t>July</a:t>
                      </a:r>
                      <a:r>
                        <a:rPr lang="en-US" sz="1400" spc="-10" dirty="0">
                          <a:effectLst/>
                          <a:latin typeface="Arial"/>
                          <a:ea typeface="Calibri"/>
                          <a:cs typeface="Times New Roman"/>
                        </a:rPr>
                        <a:t> </a:t>
                      </a:r>
                      <a:r>
                        <a:rPr lang="en-US" sz="1400" spc="-5" dirty="0">
                          <a:effectLst/>
                          <a:latin typeface="Arial"/>
                          <a:ea typeface="Calibri"/>
                          <a:cs typeface="Times New Roman"/>
                        </a:rPr>
                        <a:t>2016)</a:t>
                      </a:r>
                      <a:endParaRPr lang="en-GB" sz="14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5" name="Straight Arrow Connector 4"/>
          <p:cNvCxnSpPr/>
          <p:nvPr/>
        </p:nvCxnSpPr>
        <p:spPr>
          <a:xfrm flipH="1" flipV="1">
            <a:off x="5271128" y="1270111"/>
            <a:ext cx="1821152" cy="142665"/>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6" name="Rounded Rectangle 5"/>
          <p:cNvSpPr/>
          <p:nvPr/>
        </p:nvSpPr>
        <p:spPr>
          <a:xfrm>
            <a:off x="-29135" y="4608887"/>
            <a:ext cx="2016224"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AO1.1 (10%) (Knowledge and Understanding of the framework – media language) </a:t>
            </a:r>
            <a:endParaRPr lang="en-GB" sz="1000" dirty="0">
              <a:latin typeface="Arial" panose="020B0604020202020204" pitchFamily="34" charset="0"/>
              <a:cs typeface="Arial" panose="020B0604020202020204" pitchFamily="34" charset="0"/>
            </a:endParaRPr>
          </a:p>
        </p:txBody>
      </p:sp>
      <p:cxnSp>
        <p:nvCxnSpPr>
          <p:cNvPr id="9" name="Straight Arrow Connector 8"/>
          <p:cNvCxnSpPr>
            <a:stCxn id="6" idx="3"/>
          </p:cNvCxnSpPr>
          <p:nvPr/>
        </p:nvCxnSpPr>
        <p:spPr>
          <a:xfrm>
            <a:off x="1987089" y="4862075"/>
            <a:ext cx="712703" cy="0"/>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75235" y="743963"/>
            <a:ext cx="3851920" cy="186950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50" dirty="0" smtClean="0">
                <a:latin typeface="Arial" panose="020B0604020202020204" pitchFamily="34" charset="0"/>
                <a:cs typeface="Arial" panose="020B0604020202020204" pitchFamily="34" charset="0"/>
              </a:rPr>
              <a:t>This section can test knowledge of theories in </a:t>
            </a:r>
            <a:r>
              <a:rPr lang="en-GB" sz="1050" b="1" dirty="0" smtClean="0">
                <a:latin typeface="Arial" panose="020B0604020202020204" pitchFamily="34" charset="0"/>
                <a:cs typeface="Arial" panose="020B0604020202020204" pitchFamily="34" charset="0"/>
              </a:rPr>
              <a:t>TWO</a:t>
            </a:r>
            <a:r>
              <a:rPr lang="en-GB" sz="1050" dirty="0" smtClean="0">
                <a:latin typeface="Arial" panose="020B0604020202020204" pitchFamily="34" charset="0"/>
                <a:cs typeface="Arial" panose="020B0604020202020204" pitchFamily="34" charset="0"/>
              </a:rPr>
              <a:t> ways:</a:t>
            </a:r>
          </a:p>
          <a:p>
            <a:endParaRPr lang="en-GB" sz="1050" dirty="0" smtClean="0">
              <a:latin typeface="Arial" panose="020B0604020202020204" pitchFamily="34" charset="0"/>
              <a:cs typeface="Arial" panose="020B0604020202020204" pitchFamily="34" charset="0"/>
            </a:endParaRPr>
          </a:p>
          <a:p>
            <a:pPr marL="228600" indent="-228600">
              <a:buFont typeface="+mj-lt"/>
              <a:buAutoNum type="arabicPeriod"/>
            </a:pPr>
            <a:r>
              <a:rPr lang="en-GB" sz="1050" dirty="0" smtClean="0">
                <a:latin typeface="Arial" panose="020B0604020202020204" pitchFamily="34" charset="0"/>
                <a:cs typeface="Arial" panose="020B0604020202020204" pitchFamily="34" charset="0"/>
              </a:rPr>
              <a:t>Knowledge and understanding of theory (AO1.1)</a:t>
            </a:r>
          </a:p>
          <a:p>
            <a:pPr marL="228600" indent="-228600">
              <a:buFont typeface="+mj-lt"/>
              <a:buAutoNum type="arabicPeriod"/>
            </a:pPr>
            <a:r>
              <a:rPr lang="en-GB" sz="1050" dirty="0" smtClean="0">
                <a:latin typeface="Arial" panose="020B0604020202020204" pitchFamily="34" charset="0"/>
                <a:cs typeface="Arial" panose="020B0604020202020204" pitchFamily="34" charset="0"/>
              </a:rPr>
              <a:t>Analysis and/or judgements using theory (AO2.1 and AO2.2)</a:t>
            </a:r>
          </a:p>
          <a:p>
            <a:pPr marL="228600" indent="-228600">
              <a:buFont typeface="+mj-lt"/>
              <a:buAutoNum type="arabicPeriod"/>
            </a:pPr>
            <a:endParaRPr lang="en-GB" sz="1050" dirty="0" smtClean="0">
              <a:latin typeface="Arial" panose="020B0604020202020204" pitchFamily="34" charset="0"/>
              <a:cs typeface="Arial" panose="020B0604020202020204" pitchFamily="34" charset="0"/>
            </a:endParaRPr>
          </a:p>
          <a:p>
            <a:r>
              <a:rPr lang="en-GB" sz="1050" dirty="0" smtClean="0">
                <a:latin typeface="Arial" panose="020B0604020202020204" pitchFamily="34" charset="0"/>
                <a:cs typeface="Arial" panose="020B0604020202020204" pitchFamily="34" charset="0"/>
              </a:rPr>
              <a:t>Where theory is a specific requirement it will be clear in the question e.g. in Q4 candidates are directed to refer to academic ideas and arguments (theory) in their analysis (AO2.1). In this question they have a free choice to select who they think are ‘relevant’ theorists from the set list.</a:t>
            </a:r>
            <a:endParaRPr lang="en-GB" sz="900" dirty="0" smtClean="0">
              <a:latin typeface="Arial" panose="020B0604020202020204" pitchFamily="34" charset="0"/>
              <a:cs typeface="Arial" panose="020B0604020202020204" pitchFamily="34" charset="0"/>
            </a:endParaRPr>
          </a:p>
        </p:txBody>
      </p:sp>
      <p:sp>
        <p:nvSpPr>
          <p:cNvPr id="11" name="Rounded Rectangle 10"/>
          <p:cNvSpPr/>
          <p:nvPr/>
        </p:nvSpPr>
        <p:spPr>
          <a:xfrm>
            <a:off x="7092280" y="764704"/>
            <a:ext cx="2051719" cy="338034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Question 4 will always be the </a:t>
            </a:r>
            <a:r>
              <a:rPr lang="en-GB" sz="1000" b="1" dirty="0" smtClean="0">
                <a:latin typeface="Arial" panose="020B0604020202020204" pitchFamily="34" charset="0"/>
                <a:cs typeface="Arial" panose="020B0604020202020204" pitchFamily="34" charset="0"/>
              </a:rPr>
              <a:t>synoptic</a:t>
            </a:r>
            <a:r>
              <a:rPr lang="en-GB" sz="1000" dirty="0" smtClean="0">
                <a:latin typeface="Arial" panose="020B0604020202020204" pitchFamily="34" charset="0"/>
                <a:cs typeface="Arial" panose="020B0604020202020204" pitchFamily="34" charset="0"/>
              </a:rPr>
              <a:t> question.</a:t>
            </a:r>
          </a:p>
          <a:p>
            <a:endParaRPr lang="en-GB" sz="1000" dirty="0" smtClean="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This form of words will be indicated on synoptic questions.</a:t>
            </a:r>
          </a:p>
          <a:p>
            <a:endParaRPr lang="en-GB" sz="1000" dirty="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Students who are synoptic (e.g. respond on </a:t>
            </a:r>
            <a:r>
              <a:rPr lang="en-GB" sz="1000" b="1" u="sng" dirty="0" smtClean="0">
                <a:latin typeface="Arial" panose="020B0604020202020204" pitchFamily="34" charset="0"/>
                <a:cs typeface="Arial" panose="020B0604020202020204" pitchFamily="34" charset="0"/>
              </a:rPr>
              <a:t>more than </a:t>
            </a:r>
            <a:r>
              <a:rPr lang="en-GB" sz="1000" b="1" dirty="0" smtClean="0">
                <a:latin typeface="Arial" panose="020B0604020202020204" pitchFamily="34" charset="0"/>
                <a:cs typeface="Arial" panose="020B0604020202020204" pitchFamily="34" charset="0"/>
              </a:rPr>
              <a:t>just </a:t>
            </a:r>
            <a:r>
              <a:rPr lang="en-GB" sz="1000" b="1" u="sng" dirty="0" smtClean="0">
                <a:latin typeface="Arial" panose="020B0604020202020204" pitchFamily="34" charset="0"/>
                <a:cs typeface="Arial" panose="020B0604020202020204" pitchFamily="34" charset="0"/>
              </a:rPr>
              <a:t>one</a:t>
            </a:r>
            <a:r>
              <a:rPr lang="en-GB" sz="1000" b="1" dirty="0" smtClean="0">
                <a:latin typeface="Arial" panose="020B0604020202020204" pitchFamily="34" charset="0"/>
                <a:cs typeface="Arial" panose="020B0604020202020204" pitchFamily="34" charset="0"/>
              </a:rPr>
              <a:t> area of study</a:t>
            </a:r>
            <a:r>
              <a:rPr lang="en-GB" sz="1000" dirty="0" smtClean="0">
                <a:latin typeface="Arial" panose="020B0604020202020204" pitchFamily="34" charset="0"/>
                <a:cs typeface="Arial" panose="020B0604020202020204" pitchFamily="34" charset="0"/>
              </a:rPr>
              <a:t> in their answer, e.g. representation, contexts, audiences) can access the full mark scheme.</a:t>
            </a:r>
          </a:p>
          <a:p>
            <a:endParaRPr lang="en-GB" sz="1000" dirty="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A strong answer focussing only on media language in this case would be capped halfway up the top level.</a:t>
            </a:r>
          </a:p>
        </p:txBody>
      </p:sp>
      <p:sp>
        <p:nvSpPr>
          <p:cNvPr id="12" name="Rounded Rectangle 11"/>
          <p:cNvSpPr/>
          <p:nvPr/>
        </p:nvSpPr>
        <p:spPr>
          <a:xfrm>
            <a:off x="6300192" y="4359656"/>
            <a:ext cx="2520280" cy="130159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Bullet points are used to provide clarity to students so they know exactly what detail they need to include in their answers, including for example whether they need to ‘make judgements and draw conclusions’.</a:t>
            </a:r>
            <a:endParaRPr lang="en-GB" sz="1000" dirty="0">
              <a:latin typeface="Arial" panose="020B0604020202020204" pitchFamily="34" charset="0"/>
              <a:cs typeface="Arial" panose="020B0604020202020204" pitchFamily="34" charset="0"/>
            </a:endParaRPr>
          </a:p>
          <a:p>
            <a:endParaRPr lang="en-GB" sz="1000" dirty="0" smtClean="0">
              <a:latin typeface="Arial" panose="020B0604020202020204" pitchFamily="34" charset="0"/>
              <a:cs typeface="Arial" panose="020B0604020202020204" pitchFamily="34" charset="0"/>
            </a:endParaRPr>
          </a:p>
        </p:txBody>
      </p:sp>
      <p:cxnSp>
        <p:nvCxnSpPr>
          <p:cNvPr id="13" name="Straight Arrow Connector 12"/>
          <p:cNvCxnSpPr/>
          <p:nvPr/>
        </p:nvCxnSpPr>
        <p:spPr>
          <a:xfrm flipH="1">
            <a:off x="4849051" y="4934940"/>
            <a:ext cx="1438731" cy="106852"/>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14" name="Rounded Rectangle 13"/>
          <p:cNvSpPr/>
          <p:nvPr/>
        </p:nvSpPr>
        <p:spPr>
          <a:xfrm>
            <a:off x="75235" y="5192406"/>
            <a:ext cx="2016224"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AO2.1 (5%) (Analysis, inc Theory) </a:t>
            </a:r>
            <a:endParaRPr lang="en-GB" sz="1000" dirty="0">
              <a:latin typeface="Arial" panose="020B0604020202020204" pitchFamily="34" charset="0"/>
              <a:cs typeface="Arial" panose="020B0604020202020204" pitchFamily="34" charset="0"/>
            </a:endParaRPr>
          </a:p>
        </p:txBody>
      </p:sp>
      <p:cxnSp>
        <p:nvCxnSpPr>
          <p:cNvPr id="15" name="Straight Arrow Connector 14"/>
          <p:cNvCxnSpPr/>
          <p:nvPr/>
        </p:nvCxnSpPr>
        <p:spPr>
          <a:xfrm flipV="1">
            <a:off x="2276634" y="5303529"/>
            <a:ext cx="579090" cy="94131"/>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1113238" y="5472215"/>
            <a:ext cx="1864572"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AO2.2 (5%) (Judgements and conclusions) </a:t>
            </a:r>
            <a:endParaRPr lang="en-GB" sz="1000" dirty="0">
              <a:latin typeface="Arial" panose="020B0604020202020204" pitchFamily="34" charset="0"/>
              <a:cs typeface="Arial" panose="020B0604020202020204" pitchFamily="34" charset="0"/>
            </a:endParaRPr>
          </a:p>
        </p:txBody>
      </p:sp>
      <p:cxnSp>
        <p:nvCxnSpPr>
          <p:cNvPr id="17" name="Straight Arrow Connector 16"/>
          <p:cNvCxnSpPr/>
          <p:nvPr/>
        </p:nvCxnSpPr>
        <p:spPr>
          <a:xfrm flipV="1">
            <a:off x="3005654" y="5790326"/>
            <a:ext cx="486226" cy="188266"/>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3709586" y="3374085"/>
            <a:ext cx="2520280" cy="130159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This question can draw on any area of the theoretical framework as TV in an in-depth study – though the analysis part of the question is always likely to be based on media language or representation.</a:t>
            </a:r>
          </a:p>
        </p:txBody>
      </p:sp>
      <p:cxnSp>
        <p:nvCxnSpPr>
          <p:cNvPr id="19" name="Straight Arrow Connector 18"/>
          <p:cNvCxnSpPr/>
          <p:nvPr/>
        </p:nvCxnSpPr>
        <p:spPr>
          <a:xfrm flipH="1">
            <a:off x="2258445" y="3949369"/>
            <a:ext cx="1438731" cy="106852"/>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Tree>
    <p:extLst>
      <p:ext uri="{BB962C8B-B14F-4D97-AF65-F5344CB8AC3E}">
        <p14:creationId xmlns:p14="http://schemas.microsoft.com/office/powerpoint/2010/main" val="379202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par>
                                <p:cTn id="21" presetID="10"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par>
                                <p:cTn id="37" presetID="10"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par>
                                <p:cTn id="45" presetID="10" presetClass="entr" presetSubtype="0" fill="hold"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childTnLst>
                                </p:cTn>
                              </p:par>
                              <p:par>
                                <p:cTn id="53" presetID="10" presetClass="entr" presetSubtype="0" fill="hold" nodeType="with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2" grpId="0" animBg="1"/>
      <p:bldP spid="14" grpId="0" animBg="1"/>
      <p:bldP spid="16"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864096"/>
          </a:xfrm>
        </p:spPr>
        <p:txBody>
          <a:bodyPr>
            <a:noAutofit/>
          </a:bodyPr>
          <a:lstStyle/>
          <a:p>
            <a:r>
              <a:rPr lang="en-GB" sz="3200" dirty="0" smtClean="0"/>
              <a:t>Section C: News and Online Media</a:t>
            </a:r>
            <a:endParaRPr lang="en-GB" sz="3200" dirty="0"/>
          </a:p>
        </p:txBody>
      </p:sp>
      <p:cxnSp>
        <p:nvCxnSpPr>
          <p:cNvPr id="12" name="Straight Arrow Connector 11"/>
          <p:cNvCxnSpPr>
            <a:stCxn id="11" idx="1"/>
          </p:cNvCxnSpPr>
          <p:nvPr/>
        </p:nvCxnSpPr>
        <p:spPr>
          <a:xfrm flipH="1">
            <a:off x="3995936" y="2600908"/>
            <a:ext cx="1224136" cy="165342"/>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3" name="Rectangle 2"/>
          <p:cNvSpPr/>
          <p:nvPr/>
        </p:nvSpPr>
        <p:spPr>
          <a:xfrm>
            <a:off x="323528" y="620689"/>
            <a:ext cx="4428492" cy="4247317"/>
          </a:xfrm>
          <a:prstGeom prst="rect">
            <a:avLst/>
          </a:prstGeom>
        </p:spPr>
        <p:txBody>
          <a:bodyPr wrap="square">
            <a:spAutoFit/>
          </a:bodyPr>
          <a:lstStyle/>
          <a:p>
            <a:r>
              <a:rPr lang="en-US" dirty="0"/>
              <a:t>Study the two sources and then answer questions </a:t>
            </a:r>
            <a:r>
              <a:rPr lang="en-US" b="1" dirty="0"/>
              <a:t>5 </a:t>
            </a:r>
            <a:r>
              <a:rPr lang="en-US" dirty="0"/>
              <a:t>and </a:t>
            </a:r>
            <a:r>
              <a:rPr lang="en-US" b="1" dirty="0"/>
              <a:t>6</a:t>
            </a:r>
            <a:r>
              <a:rPr lang="en-US" dirty="0" smtClean="0"/>
              <a:t>.</a:t>
            </a:r>
          </a:p>
          <a:p>
            <a:endParaRPr lang="en-US" dirty="0" smtClean="0"/>
          </a:p>
          <a:p>
            <a:r>
              <a:rPr lang="en-US" b="1" dirty="0" smtClean="0"/>
              <a:t>Source A – front cover of the </a:t>
            </a:r>
            <a:r>
              <a:rPr lang="en-US" b="1" i="1" dirty="0" smtClean="0"/>
              <a:t>Daily Mail </a:t>
            </a:r>
            <a:r>
              <a:rPr lang="en-US" b="1" dirty="0" smtClean="0"/>
              <a:t>newspaper, 4 May 2017</a:t>
            </a:r>
          </a:p>
          <a:p>
            <a:r>
              <a:rPr lang="en-US" dirty="0">
                <a:hlinkClick r:id="rId2"/>
              </a:rPr>
              <a:t>http://</a:t>
            </a:r>
            <a:r>
              <a:rPr lang="en-US" dirty="0" smtClean="0">
                <a:hlinkClick r:id="rId2"/>
              </a:rPr>
              <a:t>www.ocr.org.uk/Images/316678-unit-h009-01-media-today-sample-assessment-material.pdf</a:t>
            </a:r>
            <a:r>
              <a:rPr lang="en-US" dirty="0" smtClean="0"/>
              <a:t> (page 4)</a:t>
            </a:r>
          </a:p>
          <a:p>
            <a:endParaRPr lang="en-US" dirty="0"/>
          </a:p>
          <a:p>
            <a:r>
              <a:rPr lang="en-US" b="1" dirty="0" smtClean="0"/>
              <a:t>Source </a:t>
            </a:r>
            <a:r>
              <a:rPr lang="en-US" b="1" dirty="0"/>
              <a:t>B </a:t>
            </a:r>
            <a:r>
              <a:rPr lang="en-US" dirty="0"/>
              <a:t>– </a:t>
            </a:r>
            <a:r>
              <a:rPr lang="en-US" b="1" dirty="0"/>
              <a:t>front cover </a:t>
            </a:r>
            <a:r>
              <a:rPr lang="en-US" b="1" dirty="0" smtClean="0"/>
              <a:t>of </a:t>
            </a:r>
            <a:r>
              <a:rPr lang="en-US" b="1" i="1" dirty="0" smtClean="0"/>
              <a:t>The </a:t>
            </a:r>
            <a:r>
              <a:rPr lang="en-US" b="1" i="1" dirty="0"/>
              <a:t>Guardian </a:t>
            </a:r>
            <a:r>
              <a:rPr lang="en-US" b="1" dirty="0"/>
              <a:t>newspaper, 4 May 2017</a:t>
            </a:r>
            <a:r>
              <a:rPr lang="en-US" dirty="0" smtClean="0"/>
              <a:t>.</a:t>
            </a:r>
          </a:p>
          <a:p>
            <a:r>
              <a:rPr lang="en-GB" dirty="0">
                <a:hlinkClick r:id="rId2"/>
              </a:rPr>
              <a:t>http://</a:t>
            </a:r>
            <a:r>
              <a:rPr lang="en-GB" dirty="0" smtClean="0">
                <a:hlinkClick r:id="rId2"/>
              </a:rPr>
              <a:t>www.ocr.org.uk/Images/316678-unit-h009-01-media-today-sample-assessment-material.pdf</a:t>
            </a:r>
            <a:r>
              <a:rPr lang="en-GB" dirty="0" smtClean="0"/>
              <a:t> (page 5)</a:t>
            </a:r>
          </a:p>
          <a:p>
            <a:endParaRPr lang="en-GB" dirty="0"/>
          </a:p>
        </p:txBody>
      </p:sp>
      <p:sp>
        <p:nvSpPr>
          <p:cNvPr id="11" name="Rounded Rectangle 10"/>
          <p:cNvSpPr/>
          <p:nvPr/>
        </p:nvSpPr>
        <p:spPr>
          <a:xfrm>
            <a:off x="5220072" y="764704"/>
            <a:ext cx="3779912" cy="36724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000" b="1" dirty="0" smtClean="0"/>
              <a:t>News and Online:</a:t>
            </a:r>
          </a:p>
          <a:p>
            <a:r>
              <a:rPr lang="en-US" sz="1000" b="1" dirty="0" smtClean="0"/>
              <a:t>Assessment </a:t>
            </a:r>
            <a:r>
              <a:rPr lang="en-US" sz="1000" b="1" dirty="0"/>
              <a:t>of students’ knowledge and understanding of media language and representation will take place via </a:t>
            </a:r>
            <a:r>
              <a:rPr lang="en-US" sz="1000" b="1" dirty="0" smtClean="0"/>
              <a:t>UNSEEN ASSESSMENTS, </a:t>
            </a:r>
            <a:r>
              <a:rPr lang="en-US" sz="1000" b="1" dirty="0"/>
              <a:t>which will consist of</a:t>
            </a:r>
            <a:r>
              <a:rPr lang="en-US" sz="1000" b="1" dirty="0" smtClean="0"/>
              <a:t>:</a:t>
            </a:r>
          </a:p>
          <a:p>
            <a:endParaRPr lang="en-US" sz="1000" b="1" dirty="0"/>
          </a:p>
          <a:p>
            <a:pPr lvl="0"/>
            <a:r>
              <a:rPr lang="en-GB" sz="1000" b="1" dirty="0" smtClean="0"/>
              <a:t>TWO</a:t>
            </a:r>
            <a:r>
              <a:rPr lang="en-GB" sz="1000" dirty="0" smtClean="0"/>
              <a:t> </a:t>
            </a:r>
            <a:r>
              <a:rPr lang="en-GB" sz="1000" dirty="0"/>
              <a:t>different but equivalent examples of a ‘broadsheet’ and a tabloid (e.g. </a:t>
            </a:r>
            <a:r>
              <a:rPr lang="en-GB" sz="1000" i="1" dirty="0"/>
              <a:t>The </a:t>
            </a:r>
            <a:r>
              <a:rPr lang="en-GB" sz="1000" i="1" dirty="0" smtClean="0"/>
              <a:t>Mail</a:t>
            </a:r>
            <a:r>
              <a:rPr lang="en-GB" sz="1000" dirty="0" smtClean="0"/>
              <a:t> </a:t>
            </a:r>
            <a:r>
              <a:rPr lang="en-GB" sz="1000" dirty="0"/>
              <a:t>and </a:t>
            </a:r>
            <a:r>
              <a:rPr lang="en-GB" sz="1000" i="1" dirty="0" smtClean="0"/>
              <a:t>Guardian</a:t>
            </a:r>
            <a:r>
              <a:rPr lang="en-GB" sz="1000" dirty="0" smtClean="0"/>
              <a:t> </a:t>
            </a:r>
            <a:r>
              <a:rPr lang="en-GB" sz="1000" dirty="0"/>
              <a:t>as exemplified </a:t>
            </a:r>
            <a:r>
              <a:rPr lang="en-GB" sz="1000" dirty="0" smtClean="0"/>
              <a:t>below) </a:t>
            </a:r>
            <a:r>
              <a:rPr lang="en-GB" sz="1000" dirty="0"/>
              <a:t>either print or online webpage or social and participatory feed; </a:t>
            </a:r>
            <a:endParaRPr lang="en-GB" sz="1000" dirty="0" smtClean="0"/>
          </a:p>
          <a:p>
            <a:pPr lvl="0"/>
            <a:endParaRPr lang="en-GB" sz="1000" dirty="0"/>
          </a:p>
          <a:p>
            <a:pPr lvl="0"/>
            <a:r>
              <a:rPr lang="en-GB" sz="1000" b="1" dirty="0" smtClean="0"/>
              <a:t>…OR…</a:t>
            </a:r>
            <a:endParaRPr lang="en-GB" sz="1000" b="1" dirty="0"/>
          </a:p>
          <a:p>
            <a:pPr lvl="0"/>
            <a:endParaRPr lang="en-GB" sz="1000" dirty="0" smtClean="0"/>
          </a:p>
          <a:p>
            <a:pPr lvl="0"/>
            <a:r>
              <a:rPr lang="en-GB" sz="1000" b="1" dirty="0" smtClean="0"/>
              <a:t>ONE</a:t>
            </a:r>
            <a:r>
              <a:rPr lang="en-GB" sz="1000" dirty="0" smtClean="0"/>
              <a:t> </a:t>
            </a:r>
            <a:r>
              <a:rPr lang="en-GB" sz="1000" dirty="0"/>
              <a:t>example of </a:t>
            </a:r>
            <a:r>
              <a:rPr lang="en-GB" sz="1000" i="1" dirty="0"/>
              <a:t>The </a:t>
            </a:r>
            <a:r>
              <a:rPr lang="en-GB" sz="1000" i="1" dirty="0" smtClean="0"/>
              <a:t>Mirror </a:t>
            </a:r>
            <a:r>
              <a:rPr lang="en-GB" sz="1000" dirty="0" smtClean="0"/>
              <a:t>or </a:t>
            </a:r>
            <a:r>
              <a:rPr lang="en-GB" sz="1000" i="1" dirty="0" smtClean="0"/>
              <a:t>Telegraph</a:t>
            </a:r>
            <a:r>
              <a:rPr lang="en-GB" sz="1000" dirty="0" smtClean="0"/>
              <a:t> </a:t>
            </a:r>
            <a:r>
              <a:rPr lang="en-GB" sz="1000" dirty="0"/>
              <a:t>(print or online website or social and participatory feed) chosen from outside the period studied </a:t>
            </a:r>
            <a:endParaRPr lang="en-GB" sz="1000" dirty="0" smtClean="0"/>
          </a:p>
          <a:p>
            <a:pPr lvl="0"/>
            <a:r>
              <a:rPr lang="en-GB" sz="1000" b="1" dirty="0" smtClean="0"/>
              <a:t>PAIRED</a:t>
            </a:r>
            <a:r>
              <a:rPr lang="en-GB" sz="1000" dirty="0" smtClean="0"/>
              <a:t> </a:t>
            </a:r>
            <a:r>
              <a:rPr lang="en-GB" sz="1000" dirty="0"/>
              <a:t>with another equivalent broadsheet or tabloid (print or online website or social and participatory feed) </a:t>
            </a:r>
            <a:endParaRPr lang="en-GB" sz="1000" dirty="0" smtClean="0"/>
          </a:p>
          <a:p>
            <a:pPr lvl="0"/>
            <a:endParaRPr lang="en-GB" sz="1000" b="1" dirty="0"/>
          </a:p>
          <a:p>
            <a:pPr lvl="0"/>
            <a:r>
              <a:rPr lang="en-GB" sz="1000" dirty="0" smtClean="0"/>
              <a:t>In other words… </a:t>
            </a:r>
            <a:r>
              <a:rPr lang="en-GB" sz="1000" i="1" dirty="0" smtClean="0"/>
              <a:t>The Mirror</a:t>
            </a:r>
            <a:r>
              <a:rPr lang="en-GB" sz="1000" dirty="0" smtClean="0"/>
              <a:t> and </a:t>
            </a:r>
            <a:r>
              <a:rPr lang="en-GB" sz="1000" dirty="0"/>
              <a:t>t</a:t>
            </a:r>
            <a:r>
              <a:rPr lang="en-GB" sz="1000" dirty="0" smtClean="0"/>
              <a:t>he</a:t>
            </a:r>
            <a:r>
              <a:rPr lang="en-GB" sz="1000" i="1" dirty="0" smtClean="0"/>
              <a:t> Telegraph</a:t>
            </a:r>
            <a:r>
              <a:rPr lang="en-GB" sz="1000" dirty="0" smtClean="0"/>
              <a:t> will </a:t>
            </a:r>
            <a:r>
              <a:rPr lang="en-GB" sz="1000" b="1" dirty="0" smtClean="0"/>
              <a:t>never </a:t>
            </a:r>
            <a:r>
              <a:rPr lang="en-GB" sz="1000" dirty="0" smtClean="0"/>
              <a:t>appear together and sources chosen will always be unseen.</a:t>
            </a:r>
          </a:p>
          <a:p>
            <a:pPr lvl="0"/>
            <a:endParaRPr lang="en-US" sz="1000" b="1" dirty="0"/>
          </a:p>
        </p:txBody>
      </p:sp>
    </p:spTree>
    <p:extLst>
      <p:ext uri="{BB962C8B-B14F-4D97-AF65-F5344CB8AC3E}">
        <p14:creationId xmlns:p14="http://schemas.microsoft.com/office/powerpoint/2010/main" val="196302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845" y="30545"/>
            <a:ext cx="8229600" cy="778098"/>
          </a:xfrm>
        </p:spPr>
        <p:txBody>
          <a:bodyPr>
            <a:normAutofit/>
          </a:bodyPr>
          <a:lstStyle/>
          <a:p>
            <a:r>
              <a:rPr lang="en-GB" sz="3200" dirty="0" smtClean="0"/>
              <a:t>Section C: News and Online Media</a:t>
            </a:r>
            <a:endParaRPr lang="en-GB" sz="3200" dirty="0"/>
          </a:p>
        </p:txBody>
      </p:sp>
      <p:sp>
        <p:nvSpPr>
          <p:cNvPr id="4" name="Content Placeholder 3"/>
          <p:cNvSpPr>
            <a:spLocks noGrp="1"/>
          </p:cNvSpPr>
          <p:nvPr>
            <p:ph idx="1"/>
          </p:nvPr>
        </p:nvSpPr>
        <p:spPr>
          <a:xfrm>
            <a:off x="467544" y="1340768"/>
            <a:ext cx="8352928" cy="4392488"/>
          </a:xfrm>
        </p:spPr>
        <p:txBody>
          <a:bodyPr>
            <a:normAutofit fontScale="47500" lnSpcReduction="20000"/>
          </a:bodyPr>
          <a:lstStyle/>
          <a:p>
            <a:pPr marL="355600" indent="-355600">
              <a:buNone/>
              <a:tabLst>
                <a:tab pos="355600" algn="l"/>
                <a:tab pos="7980363" algn="r"/>
              </a:tabLst>
            </a:pPr>
            <a:r>
              <a:rPr lang="en-US" b="1" dirty="0"/>
              <a:t>5</a:t>
            </a:r>
            <a:r>
              <a:rPr lang="en-US" b="1" dirty="0" smtClean="0"/>
              <a:t>*	</a:t>
            </a:r>
            <a:r>
              <a:rPr lang="en-US" dirty="0" smtClean="0"/>
              <a:t>To </a:t>
            </a:r>
            <a:r>
              <a:rPr lang="en-US" dirty="0"/>
              <a:t>what extent do the elements of media language used in Sources </a:t>
            </a:r>
            <a:r>
              <a:rPr lang="en-US" b="1" dirty="0"/>
              <a:t>A</a:t>
            </a:r>
            <a:r>
              <a:rPr lang="en-US" dirty="0"/>
              <a:t> and </a:t>
            </a:r>
            <a:r>
              <a:rPr lang="en-US" b="1" dirty="0"/>
              <a:t>B</a:t>
            </a:r>
            <a:r>
              <a:rPr lang="en-US" dirty="0"/>
              <a:t> convey different values, attitudes and beliefs about the world?</a:t>
            </a:r>
          </a:p>
          <a:p>
            <a:pPr marL="355600" indent="-355600">
              <a:buNone/>
              <a:tabLst>
                <a:tab pos="355600" algn="l"/>
                <a:tab pos="7980363" algn="r"/>
              </a:tabLst>
            </a:pPr>
            <a:r>
              <a:rPr lang="en-US" dirty="0" smtClean="0"/>
              <a:t> </a:t>
            </a:r>
            <a:endParaRPr lang="en-US" dirty="0"/>
          </a:p>
          <a:p>
            <a:pPr marL="355600" indent="-355600">
              <a:buNone/>
              <a:tabLst>
                <a:tab pos="355600" algn="l"/>
                <a:tab pos="7980363" algn="r"/>
              </a:tabLst>
            </a:pPr>
            <a:r>
              <a:rPr lang="en-US" dirty="0"/>
              <a:t>In your answer you must:</a:t>
            </a:r>
          </a:p>
          <a:p>
            <a:pPr>
              <a:tabLst>
                <a:tab pos="355600" algn="l"/>
                <a:tab pos="7980363" algn="r"/>
              </a:tabLst>
            </a:pPr>
            <a:r>
              <a:rPr lang="en-US" dirty="0" smtClean="0"/>
              <a:t>analyse </a:t>
            </a:r>
            <a:r>
              <a:rPr lang="en-US" dirty="0"/>
              <a:t>the ways in which media language has been used in combination in sources </a:t>
            </a:r>
            <a:r>
              <a:rPr lang="en-US" b="1" dirty="0"/>
              <a:t>A</a:t>
            </a:r>
            <a:r>
              <a:rPr lang="en-US" dirty="0"/>
              <a:t> and </a:t>
            </a:r>
            <a:r>
              <a:rPr lang="en-US" b="1" dirty="0"/>
              <a:t>B</a:t>
            </a:r>
            <a:r>
              <a:rPr lang="en-US" dirty="0"/>
              <a:t> to convey values, attitudes and beliefs about the world</a:t>
            </a:r>
          </a:p>
          <a:p>
            <a:pPr>
              <a:tabLst>
                <a:tab pos="355600" algn="l"/>
                <a:tab pos="7980363" algn="r"/>
              </a:tabLst>
            </a:pPr>
            <a:r>
              <a:rPr lang="en-US" dirty="0" smtClean="0"/>
              <a:t>refer </a:t>
            </a:r>
            <a:r>
              <a:rPr lang="en-US" dirty="0"/>
              <a:t>to relevant contexts and academic ideas and arguments in your analysis and draw judgments and conclusions in relation to the question</a:t>
            </a:r>
            <a:r>
              <a:rPr lang="en-US" dirty="0" smtClean="0"/>
              <a:t>.	</a:t>
            </a:r>
            <a:r>
              <a:rPr lang="en-US" b="1" dirty="0" smtClean="0"/>
              <a:t>[</a:t>
            </a:r>
            <a:r>
              <a:rPr lang="en-US" b="1" dirty="0"/>
              <a:t>15]</a:t>
            </a:r>
          </a:p>
          <a:p>
            <a:pPr marL="355600" indent="-355600">
              <a:buNone/>
              <a:tabLst>
                <a:tab pos="355600" algn="l"/>
                <a:tab pos="7980363" algn="r"/>
              </a:tabLst>
            </a:pPr>
            <a:r>
              <a:rPr lang="en-US" b="1" dirty="0"/>
              <a:t> </a:t>
            </a:r>
          </a:p>
          <a:p>
            <a:pPr marL="355600" indent="-355600">
              <a:buNone/>
              <a:tabLst>
                <a:tab pos="355600" algn="l"/>
                <a:tab pos="7980363" algn="r"/>
              </a:tabLst>
            </a:pPr>
            <a:r>
              <a:rPr lang="en-US" b="1" dirty="0"/>
              <a:t>6	</a:t>
            </a:r>
            <a:r>
              <a:rPr lang="en-US" dirty="0"/>
              <a:t>Changing social contexts, caused by technological advances, have created a long term decline in the circulation of national newspapers. Explain how newspapers have responded to these changes. Refer to </a:t>
            </a:r>
            <a:r>
              <a:rPr lang="en-US" i="1" dirty="0"/>
              <a:t>The Telegraph </a:t>
            </a:r>
            <a:r>
              <a:rPr lang="en-US" dirty="0"/>
              <a:t>to support your answer.</a:t>
            </a:r>
          </a:p>
          <a:p>
            <a:endParaRPr lang="en-GB" dirty="0" smtClean="0"/>
          </a:p>
          <a:p>
            <a:pPr marL="0" indent="0">
              <a:buNone/>
            </a:pPr>
            <a:r>
              <a:rPr lang="en-US" dirty="0"/>
              <a:t>In your answer you must:</a:t>
            </a:r>
          </a:p>
          <a:p>
            <a:r>
              <a:rPr lang="en-US" dirty="0" smtClean="0"/>
              <a:t>consider </a:t>
            </a:r>
            <a:r>
              <a:rPr lang="en-US" dirty="0"/>
              <a:t>relevant social contexts that influence newspaper circulation</a:t>
            </a:r>
          </a:p>
          <a:p>
            <a:r>
              <a:rPr lang="en-US" dirty="0" smtClean="0"/>
              <a:t>use </a:t>
            </a:r>
            <a:r>
              <a:rPr lang="en-US" dirty="0"/>
              <a:t>your knowledge and understanding of relevant academic ideas and arguments</a:t>
            </a:r>
          </a:p>
          <a:p>
            <a:r>
              <a:rPr lang="en-US" dirty="0" smtClean="0"/>
              <a:t>explain </a:t>
            </a:r>
            <a:r>
              <a:rPr lang="en-US" dirty="0"/>
              <a:t>the relationship of recent technological change to the production, distribution and </a:t>
            </a:r>
            <a:r>
              <a:rPr lang="en-US" dirty="0" smtClean="0"/>
              <a:t>circulation </a:t>
            </a:r>
            <a:r>
              <a:rPr lang="en-US" dirty="0"/>
              <a:t>of newspapers</a:t>
            </a:r>
          </a:p>
          <a:p>
            <a:pPr>
              <a:tabLst>
                <a:tab pos="7980363" algn="r"/>
              </a:tabLst>
            </a:pPr>
            <a:r>
              <a:rPr lang="en-US" dirty="0" smtClean="0"/>
              <a:t>refer </a:t>
            </a:r>
            <a:r>
              <a:rPr lang="en-US" dirty="0"/>
              <a:t>to </a:t>
            </a:r>
            <a:r>
              <a:rPr lang="en-US" i="1" dirty="0"/>
              <a:t>The Telegraph </a:t>
            </a:r>
            <a:r>
              <a:rPr lang="en-US" dirty="0"/>
              <a:t>as an example of how newspapers have responded</a:t>
            </a:r>
            <a:r>
              <a:rPr lang="en-US" dirty="0" smtClean="0"/>
              <a:t>.	</a:t>
            </a:r>
            <a:r>
              <a:rPr lang="en-US" b="1" dirty="0" smtClean="0"/>
              <a:t>[</a:t>
            </a:r>
            <a:r>
              <a:rPr lang="en-US" b="1" dirty="0"/>
              <a:t>10</a:t>
            </a:r>
            <a:r>
              <a:rPr lang="en-US" b="1" dirty="0" smtClean="0"/>
              <a:t>]</a:t>
            </a:r>
            <a:endParaRPr lang="en-US" b="1" dirty="0"/>
          </a:p>
        </p:txBody>
      </p:sp>
      <p:sp>
        <p:nvSpPr>
          <p:cNvPr id="29" name="Rounded Rectangle 28"/>
          <p:cNvSpPr/>
          <p:nvPr/>
        </p:nvSpPr>
        <p:spPr>
          <a:xfrm>
            <a:off x="6876255" y="196800"/>
            <a:ext cx="2052227" cy="165618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 direct textual analysis question directing students to ANALYSE the ways in which media language has been used in combination in the two sources. </a:t>
            </a:r>
          </a:p>
          <a:p>
            <a:endParaRPr lang="en-GB" sz="1000" dirty="0" smtClean="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Analysis in this section will </a:t>
            </a:r>
            <a:r>
              <a:rPr lang="en-GB" sz="1000" b="1" dirty="0" smtClean="0">
                <a:latin typeface="Arial" panose="020B0604020202020204" pitchFamily="34" charset="0"/>
                <a:cs typeface="Arial" panose="020B0604020202020204" pitchFamily="34" charset="0"/>
              </a:rPr>
              <a:t>always</a:t>
            </a:r>
            <a:r>
              <a:rPr lang="en-GB" sz="1000" dirty="0" smtClean="0">
                <a:latin typeface="Arial" panose="020B0604020202020204" pitchFamily="34" charset="0"/>
                <a:cs typeface="Arial" panose="020B0604020202020204" pitchFamily="34" charset="0"/>
              </a:rPr>
              <a:t> be in relation to unseen sources.</a:t>
            </a:r>
            <a:endParaRPr lang="en-GB" sz="1000" dirty="0">
              <a:latin typeface="Arial" panose="020B0604020202020204" pitchFamily="34" charset="0"/>
              <a:cs typeface="Arial" panose="020B0604020202020204" pitchFamily="34" charset="0"/>
            </a:endParaRPr>
          </a:p>
          <a:p>
            <a:endParaRPr lang="en-GB" sz="1000" dirty="0" smtClean="0">
              <a:latin typeface="Arial" panose="020B0604020202020204" pitchFamily="34" charset="0"/>
              <a:cs typeface="Arial" panose="020B0604020202020204" pitchFamily="34" charset="0"/>
            </a:endParaRPr>
          </a:p>
        </p:txBody>
      </p:sp>
      <p:cxnSp>
        <p:nvCxnSpPr>
          <p:cNvPr id="30" name="Straight Arrow Connector 29"/>
          <p:cNvCxnSpPr/>
          <p:nvPr/>
        </p:nvCxnSpPr>
        <p:spPr>
          <a:xfrm flipH="1">
            <a:off x="5271128" y="1204912"/>
            <a:ext cx="1605127" cy="216024"/>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31" name="Rounded Rectangle 30"/>
          <p:cNvSpPr/>
          <p:nvPr/>
        </p:nvSpPr>
        <p:spPr>
          <a:xfrm>
            <a:off x="899592" y="2570024"/>
            <a:ext cx="1087496"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AO2.1 (10%) </a:t>
            </a:r>
            <a:endParaRPr lang="en-GB" sz="1000" dirty="0">
              <a:latin typeface="Arial" panose="020B0604020202020204" pitchFamily="34" charset="0"/>
              <a:cs typeface="Arial" panose="020B0604020202020204" pitchFamily="34" charset="0"/>
            </a:endParaRPr>
          </a:p>
        </p:txBody>
      </p:sp>
      <p:cxnSp>
        <p:nvCxnSpPr>
          <p:cNvPr id="32" name="Straight Arrow Connector 31"/>
          <p:cNvCxnSpPr/>
          <p:nvPr/>
        </p:nvCxnSpPr>
        <p:spPr>
          <a:xfrm flipV="1">
            <a:off x="2055407" y="2348880"/>
            <a:ext cx="1008112" cy="364644"/>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33" name="Rounded Rectangle 32"/>
          <p:cNvSpPr/>
          <p:nvPr/>
        </p:nvSpPr>
        <p:spPr>
          <a:xfrm>
            <a:off x="4229402" y="1700808"/>
            <a:ext cx="2155595" cy="145961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Bullet points are used to provide clarity to students for longer responses so they know exactly what they need to include in their answers . For example, in this question they are directed to analyse (AO2.1) and draw judgements and conclusions (AO2.2).</a:t>
            </a:r>
            <a:endParaRPr lang="en-GB" sz="1000" dirty="0">
              <a:latin typeface="Arial" panose="020B0604020202020204" pitchFamily="34" charset="0"/>
              <a:cs typeface="Arial" panose="020B0604020202020204" pitchFamily="34" charset="0"/>
            </a:endParaRPr>
          </a:p>
        </p:txBody>
      </p:sp>
      <p:cxnSp>
        <p:nvCxnSpPr>
          <p:cNvPr id="34" name="Straight Arrow Connector 33"/>
          <p:cNvCxnSpPr/>
          <p:nvPr/>
        </p:nvCxnSpPr>
        <p:spPr>
          <a:xfrm flipH="1">
            <a:off x="2915817" y="2630038"/>
            <a:ext cx="1313585" cy="0"/>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37" name="Rounded Rectangle 36"/>
          <p:cNvSpPr/>
          <p:nvPr/>
        </p:nvSpPr>
        <p:spPr>
          <a:xfrm>
            <a:off x="1890424" y="3072900"/>
            <a:ext cx="1314931"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AO2.2 (5%) </a:t>
            </a:r>
            <a:endParaRPr lang="en-GB" sz="1000" dirty="0">
              <a:latin typeface="Arial" panose="020B0604020202020204" pitchFamily="34" charset="0"/>
              <a:cs typeface="Arial" panose="020B0604020202020204" pitchFamily="34" charset="0"/>
            </a:endParaRPr>
          </a:p>
        </p:txBody>
      </p:sp>
      <p:cxnSp>
        <p:nvCxnSpPr>
          <p:cNvPr id="38" name="Straight Arrow Connector 37"/>
          <p:cNvCxnSpPr/>
          <p:nvPr/>
        </p:nvCxnSpPr>
        <p:spPr>
          <a:xfrm flipV="1">
            <a:off x="3208784" y="3073040"/>
            <a:ext cx="579091" cy="188264"/>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4576645" y="3364906"/>
            <a:ext cx="1749072" cy="108012"/>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39" name="Rounded Rectangle 38"/>
          <p:cNvSpPr/>
          <p:nvPr/>
        </p:nvSpPr>
        <p:spPr>
          <a:xfrm>
            <a:off x="6325717" y="1996860"/>
            <a:ext cx="2602766" cy="200820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This question focusses on </a:t>
            </a:r>
            <a:r>
              <a:rPr lang="en-GB" sz="1000" b="1" dirty="0" smtClean="0">
                <a:latin typeface="Arial" panose="020B0604020202020204" pitchFamily="34" charset="0"/>
                <a:cs typeface="Arial" panose="020B0604020202020204" pitchFamily="34" charset="0"/>
              </a:rPr>
              <a:t>knowledge and understanding </a:t>
            </a:r>
            <a:r>
              <a:rPr lang="en-GB" sz="1000" dirty="0" smtClean="0">
                <a:latin typeface="Arial" panose="020B0604020202020204" pitchFamily="34" charset="0"/>
                <a:cs typeface="Arial" panose="020B0604020202020204" pitchFamily="34" charset="0"/>
              </a:rPr>
              <a:t>of newspapers in relation to:</a:t>
            </a:r>
          </a:p>
          <a:p>
            <a:endParaRPr lang="en-GB" sz="1000" b="1"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000" b="1" dirty="0" smtClean="0">
                <a:latin typeface="Arial" panose="020B0604020202020204" pitchFamily="34" charset="0"/>
                <a:cs typeface="Arial" panose="020B0604020202020204" pitchFamily="34" charset="0"/>
              </a:rPr>
              <a:t>Theoretical framework of media  (industry), </a:t>
            </a:r>
            <a:r>
              <a:rPr lang="en-GB" sz="1000" dirty="0" smtClean="0">
                <a:latin typeface="Arial" panose="020B0604020202020204" pitchFamily="34" charset="0"/>
                <a:cs typeface="Arial" panose="020B0604020202020204" pitchFamily="34" charset="0"/>
              </a:rPr>
              <a:t>including theory (AO1.1)</a:t>
            </a:r>
            <a:endParaRPr lang="en-GB" sz="10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000" dirty="0" smtClean="0">
                <a:latin typeface="Arial" panose="020B0604020202020204" pitchFamily="34" charset="0"/>
                <a:cs typeface="Arial" panose="020B0604020202020204" pitchFamily="34" charset="0"/>
              </a:rPr>
              <a:t>Social </a:t>
            </a:r>
            <a:r>
              <a:rPr lang="en-GB" sz="1000" b="1" dirty="0" smtClean="0">
                <a:latin typeface="Arial" panose="020B0604020202020204" pitchFamily="34" charset="0"/>
                <a:cs typeface="Arial" panose="020B0604020202020204" pitchFamily="34" charset="0"/>
              </a:rPr>
              <a:t>contexts </a:t>
            </a:r>
            <a:r>
              <a:rPr lang="en-GB" sz="1000" dirty="0" smtClean="0">
                <a:latin typeface="Arial" panose="020B0604020202020204" pitchFamily="34" charset="0"/>
                <a:cs typeface="Arial" panose="020B0604020202020204" pitchFamily="34" charset="0"/>
              </a:rPr>
              <a:t>of newspaper production (AO1.2). </a:t>
            </a:r>
          </a:p>
          <a:p>
            <a:endParaRPr lang="en-GB" sz="1000" dirty="0" smtClean="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Context questions for news can be on social, cultural, political and economic contexts.</a:t>
            </a:r>
            <a:endParaRPr lang="en-GB" sz="1000" dirty="0">
              <a:latin typeface="Arial" panose="020B0604020202020204" pitchFamily="34" charset="0"/>
              <a:cs typeface="Arial" panose="020B0604020202020204" pitchFamily="34" charset="0"/>
            </a:endParaRPr>
          </a:p>
        </p:txBody>
      </p:sp>
      <p:sp>
        <p:nvSpPr>
          <p:cNvPr id="41" name="Rounded Rectangle 40"/>
          <p:cNvSpPr/>
          <p:nvPr/>
        </p:nvSpPr>
        <p:spPr>
          <a:xfrm>
            <a:off x="6169648" y="4399579"/>
            <a:ext cx="2914904" cy="137338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Bullet points are used to provide clarity to students so they know exactly what they need to include in their answers . Students needn’t answer each bullet point separately and are likely to explore contexts, using their knowledge and understanding ,citing  examples drawn from industry study of the Telegraph. </a:t>
            </a:r>
            <a:endParaRPr lang="en-GB" sz="1000" dirty="0">
              <a:latin typeface="Arial" panose="020B0604020202020204" pitchFamily="34" charset="0"/>
              <a:cs typeface="Arial" panose="020B0604020202020204" pitchFamily="34" charset="0"/>
            </a:endParaRPr>
          </a:p>
        </p:txBody>
      </p:sp>
      <p:cxnSp>
        <p:nvCxnSpPr>
          <p:cNvPr id="42" name="Straight Arrow Connector 41"/>
          <p:cNvCxnSpPr/>
          <p:nvPr/>
        </p:nvCxnSpPr>
        <p:spPr>
          <a:xfrm flipH="1" flipV="1">
            <a:off x="3787875" y="4939530"/>
            <a:ext cx="2381773" cy="125845"/>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43" name="Rounded Rectangle 42"/>
          <p:cNvSpPr/>
          <p:nvPr/>
        </p:nvSpPr>
        <p:spPr>
          <a:xfrm>
            <a:off x="1047295" y="4343677"/>
            <a:ext cx="1216416"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AO1.2 (5%) </a:t>
            </a:r>
            <a:endParaRPr lang="en-GB" sz="1000" dirty="0">
              <a:latin typeface="Arial" panose="020B0604020202020204" pitchFamily="34" charset="0"/>
              <a:cs typeface="Arial" panose="020B0604020202020204" pitchFamily="34" charset="0"/>
            </a:endParaRPr>
          </a:p>
        </p:txBody>
      </p:sp>
      <p:cxnSp>
        <p:nvCxnSpPr>
          <p:cNvPr id="44" name="Straight Arrow Connector 43"/>
          <p:cNvCxnSpPr>
            <a:stCxn id="43" idx="3"/>
          </p:cNvCxnSpPr>
          <p:nvPr/>
        </p:nvCxnSpPr>
        <p:spPr>
          <a:xfrm flipV="1">
            <a:off x="2263711" y="4408601"/>
            <a:ext cx="579090" cy="188264"/>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45" name="Rounded Rectangle 44"/>
          <p:cNvSpPr/>
          <p:nvPr/>
        </p:nvSpPr>
        <p:spPr>
          <a:xfrm>
            <a:off x="1047295" y="5045258"/>
            <a:ext cx="2016224"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smtClean="0">
                <a:latin typeface="Arial" panose="020B0604020202020204" pitchFamily="34" charset="0"/>
                <a:cs typeface="Arial" panose="020B0604020202020204" pitchFamily="34" charset="0"/>
              </a:rPr>
              <a:t>AO1.1 (5%) </a:t>
            </a:r>
            <a:endParaRPr lang="en-GB" sz="1000" dirty="0">
              <a:latin typeface="Arial" panose="020B0604020202020204" pitchFamily="34" charset="0"/>
              <a:cs typeface="Arial" panose="020B0604020202020204" pitchFamily="34" charset="0"/>
            </a:endParaRPr>
          </a:p>
        </p:txBody>
      </p:sp>
      <p:cxnSp>
        <p:nvCxnSpPr>
          <p:cNvPr id="46" name="Straight Arrow Connector 45"/>
          <p:cNvCxnSpPr>
            <a:stCxn id="45" idx="3"/>
          </p:cNvCxnSpPr>
          <p:nvPr/>
        </p:nvCxnSpPr>
        <p:spPr>
          <a:xfrm flipV="1">
            <a:off x="3063519" y="4725145"/>
            <a:ext cx="523695" cy="573301"/>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1" y="895202"/>
            <a:ext cx="3498328" cy="145367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50" dirty="0" smtClean="0">
                <a:latin typeface="Arial" panose="020B0604020202020204" pitchFamily="34" charset="0"/>
                <a:cs typeface="Arial" panose="020B0604020202020204" pitchFamily="34" charset="0"/>
              </a:rPr>
              <a:t>This section can test knowledge of theories in </a:t>
            </a:r>
            <a:r>
              <a:rPr lang="en-GB" sz="1050" b="1" dirty="0" smtClean="0">
                <a:latin typeface="Arial" panose="020B0604020202020204" pitchFamily="34" charset="0"/>
                <a:cs typeface="Arial" panose="020B0604020202020204" pitchFamily="34" charset="0"/>
              </a:rPr>
              <a:t>TWO</a:t>
            </a:r>
            <a:r>
              <a:rPr lang="en-GB" sz="1050" dirty="0" smtClean="0">
                <a:latin typeface="Arial" panose="020B0604020202020204" pitchFamily="34" charset="0"/>
                <a:cs typeface="Arial" panose="020B0604020202020204" pitchFamily="34" charset="0"/>
              </a:rPr>
              <a:t> ways:</a:t>
            </a:r>
          </a:p>
          <a:p>
            <a:r>
              <a:rPr lang="en-GB" sz="1050" dirty="0" smtClean="0">
                <a:latin typeface="Arial" panose="020B0604020202020204" pitchFamily="34" charset="0"/>
                <a:cs typeface="Arial" panose="020B0604020202020204" pitchFamily="34" charset="0"/>
              </a:rPr>
              <a:t>1. Knowledge and understanding of theory (AO1.1)</a:t>
            </a:r>
          </a:p>
          <a:p>
            <a:r>
              <a:rPr lang="en-GB" sz="1050" dirty="0" smtClean="0">
                <a:latin typeface="Arial" panose="020B0604020202020204" pitchFamily="34" charset="0"/>
                <a:cs typeface="Arial" panose="020B0604020202020204" pitchFamily="34" charset="0"/>
              </a:rPr>
              <a:t>2. Analysis and/or judgements using theory (AO2.1 and AO2.2)</a:t>
            </a:r>
          </a:p>
          <a:p>
            <a:r>
              <a:rPr lang="en-GB" sz="1050" dirty="0" smtClean="0">
                <a:latin typeface="Arial" panose="020B0604020202020204" pitchFamily="34" charset="0"/>
                <a:cs typeface="Arial" panose="020B0604020202020204" pitchFamily="34" charset="0"/>
              </a:rPr>
              <a:t>Where theory is a specific requirement it will be clear in the question e.g. in Q6 candidates are directed to use knowledge and understanding of academic ideas and arguments (theory) (AO1.1).</a:t>
            </a:r>
            <a:endParaRPr lang="en-GB" sz="9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288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par>
                                <p:cTn id="13" presetID="10" presetClass="entr" presetSubtype="0"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500"/>
                                        <p:tgtEl>
                                          <p:spTgt spid="33"/>
                                        </p:tgtEl>
                                      </p:cBhvr>
                                    </p:animEffect>
                                  </p:childTnLst>
                                </p:cTn>
                              </p:par>
                              <p:par>
                                <p:cTn id="21" presetID="10"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500"/>
                                        <p:tgtEl>
                                          <p:spTgt spid="3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fade">
                                      <p:cBhvr>
                                        <p:cTn id="28" dur="500"/>
                                        <p:tgtEl>
                                          <p:spTgt spid="39"/>
                                        </p:tgtEl>
                                      </p:cBhvr>
                                    </p:animEffect>
                                  </p:childTnLst>
                                </p:cTn>
                              </p:par>
                              <p:par>
                                <p:cTn id="29" presetID="10" presetClass="entr" presetSubtype="0" fill="hold" nodeType="with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fade">
                                      <p:cBhvr>
                                        <p:cTn id="31" dur="500"/>
                                        <p:tgtEl>
                                          <p:spTgt spid="4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1"/>
                                        </p:tgtEl>
                                        <p:attrNameLst>
                                          <p:attrName>style.visibility</p:attrName>
                                        </p:attrNameLst>
                                      </p:cBhvr>
                                      <p:to>
                                        <p:strVal val="visible"/>
                                      </p:to>
                                    </p:set>
                                    <p:animEffect transition="in" filter="fade">
                                      <p:cBhvr>
                                        <p:cTn id="36" dur="500"/>
                                        <p:tgtEl>
                                          <p:spTgt spid="41"/>
                                        </p:tgtEl>
                                      </p:cBhvr>
                                    </p:animEffect>
                                  </p:childTnLst>
                                </p:cTn>
                              </p:par>
                              <p:par>
                                <p:cTn id="37" presetID="10" presetClass="entr" presetSubtype="0" fill="hold"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500"/>
                                        <p:tgtEl>
                                          <p:spTgt spid="4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par>
                                <p:cTn id="45" presetID="10"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fade">
                                      <p:cBhvr>
                                        <p:cTn id="47" dur="500"/>
                                        <p:tgtEl>
                                          <p:spTgt spid="3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500"/>
                                        <p:tgtEl>
                                          <p:spTgt spid="37"/>
                                        </p:tgtEl>
                                      </p:cBhvr>
                                    </p:animEffect>
                                  </p:childTnLst>
                                </p:cTn>
                              </p:par>
                              <p:par>
                                <p:cTn id="53" presetID="10"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500"/>
                                        <p:tgtEl>
                                          <p:spTgt spid="38"/>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500"/>
                                        <p:tgtEl>
                                          <p:spTgt spid="43"/>
                                        </p:tgtEl>
                                      </p:cBhvr>
                                    </p:animEffect>
                                  </p:childTnLst>
                                </p:cTn>
                              </p:par>
                              <p:par>
                                <p:cTn id="61" presetID="10" presetClass="entr" presetSubtype="0" fill="hold" nodeType="withEffect">
                                  <p:stCondLst>
                                    <p:cond delay="0"/>
                                  </p:stCondLst>
                                  <p:childTnLst>
                                    <p:set>
                                      <p:cBhvr>
                                        <p:cTn id="62" dur="1" fill="hold">
                                          <p:stCondLst>
                                            <p:cond delay="0"/>
                                          </p:stCondLst>
                                        </p:cTn>
                                        <p:tgtEl>
                                          <p:spTgt spid="44"/>
                                        </p:tgtEl>
                                        <p:attrNameLst>
                                          <p:attrName>style.visibility</p:attrName>
                                        </p:attrNameLst>
                                      </p:cBhvr>
                                      <p:to>
                                        <p:strVal val="visible"/>
                                      </p:to>
                                    </p:set>
                                    <p:animEffect transition="in" filter="fade">
                                      <p:cBhvr>
                                        <p:cTn id="63" dur="500"/>
                                        <p:tgtEl>
                                          <p:spTgt spid="44"/>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fade">
                                      <p:cBhvr>
                                        <p:cTn id="68" dur="500"/>
                                        <p:tgtEl>
                                          <p:spTgt spid="45"/>
                                        </p:tgtEl>
                                      </p:cBhvr>
                                    </p:animEffect>
                                  </p:childTnLst>
                                </p:cTn>
                              </p:par>
                              <p:par>
                                <p:cTn id="69" presetID="10" presetClass="entr" presetSubtype="0" fill="hold" nodeType="withEffect">
                                  <p:stCondLst>
                                    <p:cond delay="0"/>
                                  </p:stCondLst>
                                  <p:childTnLst>
                                    <p:set>
                                      <p:cBhvr>
                                        <p:cTn id="70" dur="1" fill="hold">
                                          <p:stCondLst>
                                            <p:cond delay="0"/>
                                          </p:stCondLst>
                                        </p:cTn>
                                        <p:tgtEl>
                                          <p:spTgt spid="46"/>
                                        </p:tgtEl>
                                        <p:attrNameLst>
                                          <p:attrName>style.visibility</p:attrName>
                                        </p:attrNameLst>
                                      </p:cBhvr>
                                      <p:to>
                                        <p:strVal val="visible"/>
                                      </p:to>
                                    </p:set>
                                    <p:animEffect transition="in" filter="fade">
                                      <p:cBhvr>
                                        <p:cTn id="7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1" grpId="0" animBg="1"/>
      <p:bldP spid="33" grpId="0" animBg="1"/>
      <p:bldP spid="37" grpId="0" animBg="1"/>
      <p:bldP spid="39" grpId="0" animBg="1"/>
      <p:bldP spid="41" grpId="0" animBg="1"/>
      <p:bldP spid="43" grpId="0" animBg="1"/>
      <p:bldP spid="45" grpId="0" animBg="1"/>
      <p:bldP spid="47" grpId="0" animBg="1"/>
    </p:bld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1618</TotalTime>
  <Words>1430</Words>
  <Application>Microsoft Office PowerPoint</Application>
  <PresentationFormat>On-screen Show (4:3)</PresentationFormat>
  <Paragraphs>154</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1_Custom Design</vt:lpstr>
      <vt:lpstr>PowerPoint Presentation</vt:lpstr>
      <vt:lpstr>Guidance</vt:lpstr>
      <vt:lpstr>Assessment Objectives (AS Level)</vt:lpstr>
      <vt:lpstr>Section A: Media Theoretical Framework</vt:lpstr>
      <vt:lpstr>Section B: Long Form Television Drama</vt:lpstr>
      <vt:lpstr>Section C: News and Online Media</vt:lpstr>
      <vt:lpstr>Section C: News and Online Media</vt:lpstr>
    </vt:vector>
  </TitlesOfParts>
  <Company>Cambridge Assessment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Level Media Studies H009/01 Media today - annotated specimen assessment material</dc:title>
  <dc:subject>GCSE (9-1) History A (Explaining the Modern World)</dc:subject>
  <dc:creator>OCR</dc:creator>
  <cp:keywords>AS Level, Media Studies, H009/01, Media today, annotated specimen assessment material, annotated SAM</cp:keywords>
  <cp:lastModifiedBy>Nicola Williams</cp:lastModifiedBy>
  <cp:revision>110</cp:revision>
  <cp:lastPrinted>2016-05-10T10:26:50Z</cp:lastPrinted>
  <dcterms:created xsi:type="dcterms:W3CDTF">2015-10-07T12:54:48Z</dcterms:created>
  <dcterms:modified xsi:type="dcterms:W3CDTF">2017-10-10T10:48:36Z</dcterms:modified>
</cp:coreProperties>
</file>