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8"/>
  </p:notesMasterIdLst>
  <p:handoutMasterIdLst>
    <p:handoutMasterId r:id="rId9"/>
  </p:handoutMasterIdLst>
  <p:sldIdLst>
    <p:sldId id="264" r:id="rId2"/>
    <p:sldId id="263" r:id="rId3"/>
    <p:sldId id="265" r:id="rId4"/>
    <p:sldId id="266" r:id="rId5"/>
    <p:sldId id="267" r:id="rId6"/>
    <p:sldId id="268" r:id="rId7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ix Boyes" initials="A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54E"/>
    <a:srgbClr val="22AA97"/>
    <a:srgbClr val="B7AA00"/>
    <a:srgbClr val="7BAF95"/>
    <a:srgbClr val="2A7F49"/>
    <a:srgbClr val="ABCDBC"/>
    <a:srgbClr val="3CB668"/>
    <a:srgbClr val="369D5C"/>
    <a:srgbClr val="9BD19A"/>
    <a:srgbClr val="76D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80" d="100"/>
          <a:sy n="80" d="100"/>
        </p:scale>
        <p:origin x="-864" y="-7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84649-2D12-44A3-A388-0DFC5FDC0DF3}" type="datetimeFigureOut">
              <a:rPr lang="en-GB" smtClean="0"/>
              <a:t>08/12/2017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B8960-068C-498F-9A79-15F57BB0F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958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83B16-6C1A-4F33-8A10-7664C2B7B02E}" type="datetimeFigureOut">
              <a:rPr lang="en-GB" smtClean="0"/>
              <a:t>08/12/2017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40363" cy="4468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3C671-43E9-42DC-998D-FC5C0C4A7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82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3C671-43E9-42DC-998D-FC5C0C4A7C1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11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3C671-43E9-42DC-998D-FC5C0C4A7C1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11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08/12/2017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639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08/12/2017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492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08/12/2017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400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54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895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08/12/2017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221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08/12/2017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715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08/12/2017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087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08/12/2017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16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08/12/2017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70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08/12/2017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1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08/12/2017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27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79512" y="5805264"/>
            <a:ext cx="17281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© OCR 2017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8532440" y="5759098"/>
            <a:ext cx="72008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 smtClean="0">
                <a:solidFill>
                  <a:srgbClr val="0065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H409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" y="6028738"/>
            <a:ext cx="9141220" cy="82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6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654E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cr.org.uk/history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5"/>
            <a:ext cx="9143999" cy="68573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536" y="3533808"/>
            <a:ext cx="61206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H409/02</a:t>
            </a:r>
          </a:p>
          <a:p>
            <a:pPr lvl="0"/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Evolving Media</a:t>
            </a:r>
          </a:p>
          <a:p>
            <a:pPr lvl="0"/>
            <a:r>
              <a:rPr lang="en-GB" sz="16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Annotated </a:t>
            </a:r>
            <a:r>
              <a:rPr lang="en-GB" sz="1600" b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</a:t>
            </a:r>
            <a:r>
              <a:rPr lang="en-GB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materials</a:t>
            </a:r>
          </a:p>
        </p:txBody>
      </p:sp>
      <p:sp>
        <p:nvSpPr>
          <p:cNvPr id="3" name="TextBox 2">
            <a:hlinkClick r:id="rId3"/>
          </p:cNvPr>
          <p:cNvSpPr txBox="1"/>
          <p:nvPr/>
        </p:nvSpPr>
        <p:spPr>
          <a:xfrm>
            <a:off x="395536" y="537321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hlinkClick r:id="rId3"/>
              </a:rPr>
              <a:t>                        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1758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Guidance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400" dirty="0" smtClean="0"/>
              <a:t>This guide is designed to take you though the  A Level Media Studies H409/02</a:t>
            </a:r>
            <a:r>
              <a:rPr lang="en-GB" sz="1400" dirty="0" smtClean="0">
                <a:solidFill>
                  <a:srgbClr val="FF0000"/>
                </a:solidFill>
              </a:rPr>
              <a:t> </a:t>
            </a:r>
            <a:r>
              <a:rPr lang="en-GB" sz="1400" dirty="0" smtClean="0"/>
              <a:t>exam </a:t>
            </a:r>
            <a:r>
              <a:rPr lang="en-GB" sz="1400" dirty="0"/>
              <a:t>paper.  </a:t>
            </a:r>
            <a:r>
              <a:rPr lang="en-GB" sz="1400" dirty="0" smtClean="0"/>
              <a:t>Its aim is to explain how candidates should approach each paper and how marks are awarded to the different questions.  </a:t>
            </a:r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GB" sz="1400" dirty="0" smtClean="0"/>
              <a:t>The orange text boxes offer further explanation on the questions on the exam </a:t>
            </a:r>
          </a:p>
          <a:p>
            <a:pPr marL="0" indent="0">
              <a:buNone/>
            </a:pPr>
            <a:r>
              <a:rPr lang="en-GB" sz="1400" dirty="0" smtClean="0"/>
              <a:t>paper. They offer guidance on the wording of questions and what candidates </a:t>
            </a:r>
          </a:p>
          <a:p>
            <a:pPr marL="0" indent="0">
              <a:buNone/>
            </a:pPr>
            <a:r>
              <a:rPr lang="en-GB" sz="1400" dirty="0" smtClean="0"/>
              <a:t>should do in response to them.</a:t>
            </a:r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GB" sz="1400" dirty="0" smtClean="0"/>
              <a:t>The green text boxes focus on the awarding of marks for each question.  They give </a:t>
            </a:r>
          </a:p>
          <a:p>
            <a:pPr marL="0" indent="0">
              <a:buNone/>
            </a:pPr>
            <a:r>
              <a:rPr lang="en-GB" sz="1400" dirty="0" smtClean="0"/>
              <a:t>further information on </a:t>
            </a:r>
            <a:r>
              <a:rPr lang="en-GB" sz="1400" dirty="0"/>
              <a:t>the percentage of </a:t>
            </a:r>
            <a:r>
              <a:rPr lang="en-GB" sz="1400" dirty="0" smtClean="0"/>
              <a:t>each assessment objective attributed </a:t>
            </a:r>
          </a:p>
          <a:p>
            <a:pPr marL="0" indent="0">
              <a:buNone/>
            </a:pPr>
            <a:r>
              <a:rPr lang="en-GB" sz="1400" dirty="0" smtClean="0"/>
              <a:t>to each question</a:t>
            </a:r>
            <a:r>
              <a:rPr lang="en-GB" sz="1400" dirty="0"/>
              <a:t>. The percentage given is over the whole qualification</a:t>
            </a:r>
            <a:r>
              <a:rPr lang="en-GB" sz="1400" dirty="0" smtClean="0"/>
              <a:t>.</a:t>
            </a:r>
            <a:endParaRPr lang="en-GB" sz="1400" dirty="0"/>
          </a:p>
        </p:txBody>
      </p:sp>
      <p:sp>
        <p:nvSpPr>
          <p:cNvPr id="4" name="Rounded Rectangle 3"/>
          <p:cNvSpPr/>
          <p:nvPr/>
        </p:nvSpPr>
        <p:spPr>
          <a:xfrm>
            <a:off x="6994902" y="2132856"/>
            <a:ext cx="2016224" cy="11172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This will always be a comparison of two primary sources requiring evaluation of the sources in their historical context [this is an example].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6202813" y="2924944"/>
            <a:ext cx="792088" cy="0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7" name="Rounded Rectangle 6"/>
          <p:cNvSpPr/>
          <p:nvPr/>
        </p:nvSpPr>
        <p:spPr>
          <a:xfrm>
            <a:off x="7039058" y="3858728"/>
            <a:ext cx="2016224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AO3 (5%)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202813" y="3985322"/>
            <a:ext cx="844956" cy="126594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13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Assessment Objectives</a:t>
            </a:r>
            <a:endParaRPr lang="en-GB" sz="40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AO1 - </a:t>
            </a:r>
            <a:r>
              <a:rPr lang="en-GB" dirty="0" smtClean="0"/>
              <a:t>knowledge and understanding of:</a:t>
            </a:r>
          </a:p>
          <a:p>
            <a:pPr lvl="1"/>
            <a:r>
              <a:rPr lang="en-GB" dirty="0" smtClean="0"/>
              <a:t> the framework</a:t>
            </a:r>
          </a:p>
          <a:p>
            <a:pPr lvl="1"/>
            <a:r>
              <a:rPr lang="en-GB" dirty="0" smtClean="0"/>
              <a:t> the influence of media contexts.</a:t>
            </a:r>
          </a:p>
          <a:p>
            <a:r>
              <a:rPr lang="en-GB" b="1" dirty="0" smtClean="0"/>
              <a:t>AO2</a:t>
            </a:r>
            <a:r>
              <a:rPr lang="en-GB" dirty="0"/>
              <a:t> </a:t>
            </a:r>
            <a:r>
              <a:rPr lang="en-GB" dirty="0" smtClean="0"/>
              <a:t>- apply the framework to:</a:t>
            </a:r>
          </a:p>
          <a:p>
            <a:pPr lvl="1"/>
            <a:r>
              <a:rPr lang="en-GB" dirty="0" smtClean="0"/>
              <a:t>analyse products</a:t>
            </a:r>
          </a:p>
          <a:p>
            <a:pPr lvl="1"/>
            <a:r>
              <a:rPr lang="en-GB" dirty="0"/>
              <a:t>e</a:t>
            </a:r>
            <a:r>
              <a:rPr lang="en-GB" dirty="0" smtClean="0"/>
              <a:t>valuate theories (not AS)</a:t>
            </a:r>
          </a:p>
          <a:p>
            <a:pPr lvl="1"/>
            <a:r>
              <a:rPr lang="en-GB" dirty="0"/>
              <a:t>m</a:t>
            </a:r>
            <a:r>
              <a:rPr lang="en-GB" dirty="0" smtClean="0"/>
              <a:t>ake judgements and reach conclusions.</a:t>
            </a:r>
          </a:p>
        </p:txBody>
      </p:sp>
    </p:spTree>
    <p:extLst>
      <p:ext uri="{BB962C8B-B14F-4D97-AF65-F5344CB8AC3E}">
        <p14:creationId xmlns:p14="http://schemas.microsoft.com/office/powerpoint/2010/main" val="966119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"/>
          <p:cNvSpPr txBox="1">
            <a:spLocks/>
          </p:cNvSpPr>
          <p:nvPr/>
        </p:nvSpPr>
        <p:spPr>
          <a:xfrm>
            <a:off x="609600" y="1752601"/>
            <a:ext cx="8229600" cy="4277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>
              <a:buFont typeface="+mj-lt"/>
              <a:buAutoNum type="arabicPeriod"/>
            </a:pPr>
            <a:r>
              <a:rPr lang="en-US" sz="2000" dirty="0" smtClean="0"/>
              <a:t>Explain </a:t>
            </a:r>
            <a:r>
              <a:rPr lang="en-US" sz="2000" dirty="0"/>
              <a:t>why popular music radio </a:t>
            </a:r>
            <a:r>
              <a:rPr lang="en-US" sz="2000" dirty="0" err="1"/>
              <a:t>programmes</a:t>
            </a:r>
            <a:r>
              <a:rPr lang="en-US" sz="2000" dirty="0"/>
              <a:t> struggle to gain recognition as Public Service Broadcasting. Refer to </a:t>
            </a:r>
            <a:r>
              <a:rPr lang="en-US" sz="2000" i="1" dirty="0"/>
              <a:t>The BBC Radio 1 Breakfast Show </a:t>
            </a:r>
            <a:r>
              <a:rPr lang="en-US" sz="2000" dirty="0"/>
              <a:t>to support your answer.</a:t>
            </a:r>
            <a:endParaRPr lang="en-GB" sz="2000" dirty="0"/>
          </a:p>
          <a:p>
            <a:pPr marL="0" indent="0">
              <a:buNone/>
            </a:pPr>
            <a:r>
              <a:rPr lang="en-US" sz="2000" dirty="0"/>
              <a:t> </a:t>
            </a:r>
            <a:endParaRPr lang="en-GB" sz="2000" dirty="0"/>
          </a:p>
          <a:p>
            <a:pPr marL="450850" indent="0">
              <a:buNone/>
            </a:pPr>
            <a:r>
              <a:rPr lang="en-US" sz="2000" dirty="0" smtClean="0"/>
              <a:t>In </a:t>
            </a:r>
            <a:r>
              <a:rPr lang="en-US" sz="2000" dirty="0"/>
              <a:t>your answer you must </a:t>
            </a:r>
            <a:r>
              <a:rPr lang="en-US" sz="2000" dirty="0" smtClean="0"/>
              <a:t>also:</a:t>
            </a:r>
            <a:endParaRPr lang="en-GB" sz="2000" dirty="0"/>
          </a:p>
          <a:p>
            <a:pPr marL="793750">
              <a:tabLst>
                <a:tab pos="7980363" algn="r"/>
              </a:tabLst>
            </a:pPr>
            <a:r>
              <a:rPr lang="en-US" sz="2000" dirty="0" smtClean="0"/>
              <a:t>Explain </a:t>
            </a:r>
            <a:r>
              <a:rPr lang="en-US" sz="2000" dirty="0"/>
              <a:t>how political, cultural and economic contexts influence the status of popular music radio </a:t>
            </a:r>
            <a:r>
              <a:rPr lang="en-US" sz="2000" dirty="0" smtClean="0"/>
              <a:t>programming. 	</a:t>
            </a:r>
            <a:r>
              <a:rPr lang="en-US" sz="2000" b="1" dirty="0" smtClean="0"/>
              <a:t>[15]</a:t>
            </a:r>
          </a:p>
          <a:p>
            <a:pPr marL="450850" indent="0">
              <a:buNone/>
            </a:pPr>
            <a:endParaRPr lang="en-GB" sz="2000" b="1" dirty="0" smtClean="0"/>
          </a:p>
          <a:p>
            <a:pPr marL="457200" indent="-457200">
              <a:buFont typeface="+mj-lt"/>
              <a:buAutoNum type="arabicPeriod" startAt="2"/>
              <a:tabLst>
                <a:tab pos="7980363" algn="r"/>
              </a:tabLst>
            </a:pPr>
            <a:r>
              <a:rPr lang="en-US" sz="2000" dirty="0"/>
              <a:t>Explain the impact of digitally convergent media platforms on video game production, distribution and consumption. Refer to Minecraft to support your </a:t>
            </a:r>
            <a:r>
              <a:rPr lang="en-US" sz="2000" dirty="0" smtClean="0"/>
              <a:t>answer.	</a:t>
            </a:r>
            <a:r>
              <a:rPr lang="en-US" sz="2000" b="1" dirty="0" smtClean="0"/>
              <a:t>[15]</a:t>
            </a:r>
            <a:endParaRPr lang="en-GB" sz="2000" b="1" dirty="0"/>
          </a:p>
          <a:p>
            <a:endParaRPr lang="en-GB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91264" cy="100811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Section A: Media Industries and Audiences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  <a:tabLst>
                <a:tab pos="7980363" algn="r"/>
              </a:tabLst>
            </a:pPr>
            <a:endParaRPr lang="en-GB" b="1" dirty="0" smtClean="0"/>
          </a:p>
          <a:p>
            <a:endParaRPr lang="en-GB" dirty="0"/>
          </a:p>
        </p:txBody>
      </p:sp>
      <p:sp>
        <p:nvSpPr>
          <p:cNvPr id="20" name="Rounded Rectangle 19"/>
          <p:cNvSpPr/>
          <p:nvPr/>
        </p:nvSpPr>
        <p:spPr>
          <a:xfrm>
            <a:off x="6595498" y="2067242"/>
            <a:ext cx="1656184" cy="15425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This question asks students to show their K&amp;U of radio in relation to PSB (AO1.1). 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also need to show K&amp;U of contexts INFLUENCING radio programming (AO1.2)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4724400" y="2204864"/>
            <a:ext cx="1871098" cy="408913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24" name="Rounded Rectangle 23"/>
          <p:cNvSpPr/>
          <p:nvPr/>
        </p:nvSpPr>
        <p:spPr>
          <a:xfrm>
            <a:off x="178091" y="476671"/>
            <a:ext cx="2016224" cy="28803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 this section there are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two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questions.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TWO out of the three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media forms in this section will be assessed each series.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specimen paper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Radio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Video Games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are assessed.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Any of the non-theory subject content for media industries and audiences could be targeted in each question (spec pages 27-28).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758119" y="4725148"/>
            <a:ext cx="2520280" cy="130510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As a rough guide: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 mark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equate to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 minutes writing time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 mark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equate to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 minutes writing time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 mark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questions equate to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minutes writing time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595498" y="516033"/>
            <a:ext cx="2260978" cy="141433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in this section are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focussed on AO1 (AO1.1 and AO1.2) – ‘knowledge and understanding’.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This section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GB" sz="1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feature:</a:t>
            </a:r>
            <a:endParaRPr lang="en-GB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analysis questions; or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theory questions.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4139952" y="3120153"/>
            <a:ext cx="2455546" cy="524871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31" name="Rounded Rectangle 30"/>
          <p:cNvSpPr/>
          <p:nvPr/>
        </p:nvSpPr>
        <p:spPr>
          <a:xfrm>
            <a:off x="943627" y="4126430"/>
            <a:ext cx="3306162" cy="18832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This question asks students to show their K&amp;U of video games (AO1.1). 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For example, this question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is specifically targeting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subject content point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on page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27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spec: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“the impact of digitally convergent media platforms on media production, distribution and circulation, including individual producers </a:t>
            </a:r>
            <a:r>
              <a:rPr lang="en-US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endParaRPr lang="en-US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It also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allows responses to potentially touch on a number of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elements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of audience subject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content.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4277763" y="4725147"/>
            <a:ext cx="1454749" cy="864093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39" name="Rounded Rectangle 38"/>
          <p:cNvSpPr/>
          <p:nvPr/>
        </p:nvSpPr>
        <p:spPr>
          <a:xfrm>
            <a:off x="4277762" y="2613777"/>
            <a:ext cx="1518219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AO1.1 (5%)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5758119" y="2924944"/>
            <a:ext cx="2304258" cy="997081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4571999" y="3757940"/>
            <a:ext cx="1441249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AO1.2 (2.5%)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Straight Arrow Connector 41"/>
          <p:cNvCxnSpPr>
            <a:stCxn id="41" idx="3"/>
          </p:cNvCxnSpPr>
          <p:nvPr/>
        </p:nvCxnSpPr>
        <p:spPr>
          <a:xfrm>
            <a:off x="6013248" y="4011128"/>
            <a:ext cx="2164214" cy="32780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6910247" y="4043908"/>
            <a:ext cx="1607605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AO1.1 (7.5%)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8538709" y="4556921"/>
            <a:ext cx="100738" cy="640921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0614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 animBg="1"/>
      <p:bldP spid="25" grpId="0" animBg="1"/>
      <p:bldP spid="26" grpId="0" animBg="1"/>
      <p:bldP spid="31" grpId="0" animBg="1"/>
      <p:bldP spid="39" grpId="0" animBg="1"/>
      <p:bldP spid="41" grpId="0" animBg="1"/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83654" y="1140809"/>
            <a:ext cx="7321905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784225" algn="l"/>
              </a:tabLst>
            </a:pPr>
            <a:r>
              <a:rPr lang="en-US" altLang="en-US" sz="1200" dirty="0">
                <a:solidFill>
                  <a:prstClr val="black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In </a:t>
            </a:r>
            <a:r>
              <a:rPr lang="en-US" altLang="en-US" sz="1200" b="1" dirty="0">
                <a:solidFill>
                  <a:prstClr val="black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question 3</a:t>
            </a:r>
            <a:r>
              <a:rPr lang="en-US" altLang="en-US" sz="1200" dirty="0">
                <a:solidFill>
                  <a:prstClr val="black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, you will be rewarded for drawing together knowledge and understanding from your full course of study, including different areas theoretical framework and media contexts.</a:t>
            </a:r>
            <a:endParaRPr lang="en-GB" altLang="en-US" sz="7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784225" algn="l"/>
              </a:tabLst>
            </a:pPr>
            <a:r>
              <a:rPr lang="en-US" altLang="en-US" sz="12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You should have studied </a:t>
            </a:r>
            <a:r>
              <a:rPr lang="en-US" altLang="en-US" sz="12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two </a:t>
            </a:r>
            <a:r>
              <a:rPr lang="en-US" altLang="en-US" sz="12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long form television dramas: </a:t>
            </a:r>
            <a:r>
              <a:rPr lang="en-US" altLang="en-US" sz="12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one </a:t>
            </a:r>
            <a:r>
              <a:rPr lang="en-US" altLang="en-US" sz="12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from </a:t>
            </a:r>
            <a:r>
              <a:rPr lang="en-US" altLang="en-US" sz="12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List A </a:t>
            </a:r>
            <a:r>
              <a:rPr lang="en-US" altLang="en-US" sz="12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and </a:t>
            </a:r>
            <a:r>
              <a:rPr lang="en-US" altLang="en-US" sz="12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one </a:t>
            </a:r>
            <a:r>
              <a:rPr lang="en-US" altLang="en-US" sz="12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from </a:t>
            </a:r>
            <a:r>
              <a:rPr lang="en-US" altLang="en-US" sz="12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List B</a:t>
            </a:r>
            <a:endParaRPr lang="en-GB" altLang="en-US" sz="7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784225" algn="l"/>
              </a:tabLst>
            </a:pPr>
            <a:r>
              <a:rPr lang="en-US" altLang="en-US" sz="1200" dirty="0">
                <a:solidFill>
                  <a:prstClr val="black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below</a:t>
            </a:r>
            <a:r>
              <a:rPr lang="en-US" altLang="en-US" sz="1200" dirty="0" smtClean="0">
                <a:solidFill>
                  <a:prstClr val="black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784225" algn="l"/>
              </a:tabLst>
            </a:pPr>
            <a:endParaRPr lang="en-GB" altLang="en-US" sz="7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784225" algn="l"/>
              </a:tabLst>
            </a:pPr>
            <a:r>
              <a:rPr lang="en-US" altLang="en-US" sz="1200" dirty="0">
                <a:solidFill>
                  <a:prstClr val="black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Your answer should make reference to </a:t>
            </a:r>
            <a:r>
              <a:rPr lang="en-US" altLang="en-US" sz="1200" b="1" dirty="0">
                <a:solidFill>
                  <a:prstClr val="black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both </a:t>
            </a:r>
            <a:r>
              <a:rPr lang="en-US" altLang="en-US" sz="1200" dirty="0">
                <a:solidFill>
                  <a:prstClr val="black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long form television dramas you have studied: </a:t>
            </a:r>
            <a:r>
              <a:rPr lang="en-US" altLang="en-US" sz="1200" b="1" dirty="0">
                <a:solidFill>
                  <a:prstClr val="black"/>
                </a:solidFill>
                <a:latin typeface="Arial" pitchFamily="34" charset="0"/>
                <a:ea typeface="Arial" pitchFamily="34" charset="0"/>
                <a:cs typeface="Times New Roman" pitchFamily="18" charset="0"/>
              </a:rPr>
              <a:t>one</a:t>
            </a:r>
            <a:endParaRPr lang="en-GB" altLang="en-US" sz="7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784225" algn="l"/>
              </a:tabLst>
            </a:pPr>
            <a:r>
              <a:rPr lang="en-US" altLang="en-US" sz="12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from </a:t>
            </a:r>
            <a:r>
              <a:rPr lang="en-US" altLang="en-US" sz="12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List A </a:t>
            </a:r>
            <a:r>
              <a:rPr lang="en-US" altLang="en-US" sz="12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and </a:t>
            </a:r>
            <a:r>
              <a:rPr lang="en-US" altLang="en-US" sz="12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one </a:t>
            </a:r>
            <a:r>
              <a:rPr lang="en-US" altLang="en-US" sz="12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from </a:t>
            </a:r>
            <a:r>
              <a:rPr lang="en-US" altLang="en-US" sz="12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List B</a:t>
            </a:r>
            <a:r>
              <a:rPr lang="en-US" altLang="en-US" sz="12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lang="en-GB" altLang="en-US" sz="7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>
            <a:spLocks noChangeAspect="1" noChangeArrowheads="1"/>
          </p:cNvSpPr>
          <p:nvPr/>
        </p:nvSpPr>
        <p:spPr bwMode="auto">
          <a:xfrm>
            <a:off x="600379" y="4357044"/>
            <a:ext cx="7866205" cy="1570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720" rIns="90000" bIns="4680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842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842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842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842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842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842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842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842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842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450850" marR="0" lvl="0" indent="-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8038" algn="l"/>
                <a:tab pos="7350125" algn="r"/>
              </a:tabLst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3*	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Why do long form television dramas from different countries offer different representations?</a:t>
            </a:r>
          </a:p>
          <a:p>
            <a:pPr marL="45085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8038" algn="l"/>
                <a:tab pos="7350125" algn="r"/>
              </a:tabLst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In your answer you must:</a:t>
            </a:r>
          </a:p>
          <a:p>
            <a:pPr marL="62230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808038" algn="l"/>
                <a:tab pos="7350125" algn="r"/>
              </a:tabLst>
            </a:pPr>
            <a:r>
              <a:rPr lang="en-US" altLang="en-US" sz="1200" dirty="0">
                <a:ea typeface="Arial" pitchFamily="34" charset="0"/>
                <a:cs typeface="Times New Roman" pitchFamily="18" charset="0"/>
              </a:rPr>
              <a:t>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onsider the contexts in which long form television dramas are produced and consumed</a:t>
            </a: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28650" marR="0" lvl="1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Char char="•"/>
              <a:tabLst>
                <a:tab pos="808038" algn="l"/>
                <a:tab pos="7350125" algn="r"/>
              </a:tabLst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explain how media contexts may have influenced representations in the set episodes of the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two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long form television dramas you have studied</a:t>
            </a: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28650" marR="0" lvl="1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Char char="•"/>
              <a:tabLst>
                <a:tab pos="808038" algn="l"/>
                <a:tab pos="7350125" algn="r"/>
              </a:tabLst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make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judgements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 and reach conclusions about the reasons for the differences in representation between the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two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episodes. 	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" pitchFamily="34" charset="0"/>
                <a:cs typeface="Times New Roman" pitchFamily="18" charset="0"/>
              </a:rPr>
              <a:t>[30]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8038" algn="l"/>
                <a:tab pos="7350125" algn="r"/>
              </a:tabLst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n-GB" sz="3600" dirty="0" smtClean="0"/>
              <a:t>Section B: Long Form Television Drama</a:t>
            </a:r>
            <a:endParaRPr lang="en-GB" sz="3600" dirty="0"/>
          </a:p>
        </p:txBody>
      </p:sp>
      <p:sp>
        <p:nvSpPr>
          <p:cNvPr id="11" name="Rounded Rectangle 10"/>
          <p:cNvSpPr/>
          <p:nvPr/>
        </p:nvSpPr>
        <p:spPr>
          <a:xfrm>
            <a:off x="4787357" y="5142419"/>
            <a:ext cx="2016224" cy="100102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AO1.2 (K&amp;U of contexts) (5%)</a:t>
            </a:r>
          </a:p>
          <a:p>
            <a:endParaRPr lang="en-GB" sz="10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smtClean="0">
                <a:latin typeface="Arial" panose="020B0604020202020204" pitchFamily="34" charset="0"/>
                <a:cs typeface="Arial" panose="020B0604020202020204" pitchFamily="34" charset="0"/>
              </a:rPr>
              <a:t>AO2.1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(analysis) (5%)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AO2.3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(judgements) (5%)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Arrow Connector 11"/>
          <p:cNvCxnSpPr>
            <a:stCxn id="11" idx="3"/>
          </p:cNvCxnSpPr>
          <p:nvPr/>
        </p:nvCxnSpPr>
        <p:spPr>
          <a:xfrm flipV="1">
            <a:off x="6803581" y="5439111"/>
            <a:ext cx="918663" cy="203822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7092280" y="764705"/>
            <a:ext cx="2051719" cy="316835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3 will always be the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synoptic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question on the two papers.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This form of words will be indicated on synoptic questions.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who are synoptic (e.g. respond on </a:t>
            </a:r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just </a:t>
            </a:r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area of study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in their answer, e.g. representation, contexts, audiences) can access the full mark scheme.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 strong answer focussing only on representation would be capped halfway up the top level.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5220072" y="1412777"/>
            <a:ext cx="1872208" cy="576063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35" name="Rounded Rectangle 34"/>
          <p:cNvSpPr/>
          <p:nvPr/>
        </p:nvSpPr>
        <p:spPr>
          <a:xfrm>
            <a:off x="35496" y="3429000"/>
            <a:ext cx="1907704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indicates an extended response question.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Straight Arrow Connector 35"/>
          <p:cNvCxnSpPr>
            <a:stCxn id="35" idx="2"/>
          </p:cNvCxnSpPr>
          <p:nvPr/>
        </p:nvCxnSpPr>
        <p:spPr>
          <a:xfrm flipH="1">
            <a:off x="827584" y="3933056"/>
            <a:ext cx="161764" cy="423988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graphicFrame>
        <p:nvGraphicFramePr>
          <p:cNvPr id="6" name="Table 5" descr="List A and List B show names of long form television dramas to choose from." title="List A and B in Section B Long Form Television Dram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016351"/>
              </p:ext>
            </p:extLst>
          </p:nvPr>
        </p:nvGraphicFramePr>
        <p:xfrm>
          <a:off x="2034493" y="2495216"/>
          <a:ext cx="4763770" cy="15290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492375"/>
                <a:gridCol w="2271395"/>
              </a:tblGrid>
              <a:tr h="190500">
                <a:tc>
                  <a:txBody>
                    <a:bodyPr/>
                    <a:lstStyle/>
                    <a:p>
                      <a:pPr marL="1905" algn="ctr"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List</a:t>
                      </a:r>
                      <a:r>
                        <a:rPr lang="en-US" sz="1100" b="1" spc="1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List</a:t>
                      </a:r>
                      <a:r>
                        <a:rPr lang="en-US" sz="1100" b="1" spc="-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95">
                <a:tc>
                  <a:txBody>
                    <a:bodyPr/>
                    <a:lstStyle/>
                    <a:p>
                      <a:pPr marL="64770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en-US" sz="1100" i="1" spc="-5">
                          <a:effectLst/>
                          <a:latin typeface="Arial"/>
                          <a:ea typeface="Calibri"/>
                          <a:cs typeface="Times New Roman"/>
                        </a:rPr>
                        <a:t>Mr</a:t>
                      </a:r>
                      <a:r>
                        <a:rPr lang="en-US" sz="1100" i="1" spc="5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5">
                          <a:effectLst/>
                          <a:latin typeface="Arial"/>
                          <a:ea typeface="Calibri"/>
                          <a:cs typeface="Times New Roman"/>
                        </a:rPr>
                        <a:t>Robot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1100" i="1" spc="-5">
                          <a:effectLst/>
                          <a:latin typeface="Arial"/>
                          <a:ea typeface="Calibri"/>
                          <a:cs typeface="Times New Roman"/>
                        </a:rPr>
                        <a:t>(Season</a:t>
                      </a:r>
                      <a:r>
                        <a:rPr lang="en-US" sz="1100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10">
                          <a:effectLst/>
                          <a:latin typeface="Arial"/>
                          <a:ea typeface="Calibri"/>
                          <a:cs typeface="Times New Roman"/>
                        </a:rPr>
                        <a:t>1,</a:t>
                      </a:r>
                      <a:r>
                        <a:rPr lang="en-US" sz="1100" i="1" spc="1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5">
                          <a:effectLst/>
                          <a:latin typeface="Arial"/>
                          <a:ea typeface="Calibri"/>
                          <a:cs typeface="Times New Roman"/>
                        </a:rPr>
                        <a:t>Episode</a:t>
                      </a:r>
                      <a:r>
                        <a:rPr lang="en-US" sz="1100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10">
                          <a:effectLst/>
                          <a:latin typeface="Arial"/>
                          <a:ea typeface="Calibri"/>
                          <a:cs typeface="Times New Roman"/>
                        </a:rPr>
                        <a:t>1)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61468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i="1" spc="-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The</a:t>
                      </a:r>
                      <a:r>
                        <a:rPr lang="en-US" sz="1100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1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Killing</a:t>
                      </a:r>
                      <a:r>
                        <a:rPr lang="en-US" sz="1100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/</a:t>
                      </a:r>
                      <a:r>
                        <a:rPr lang="en-US" sz="1100" i="1" spc="1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5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Forbrydelsen</a:t>
                      </a:r>
                      <a:r>
                        <a:rPr lang="en-US" sz="1100" i="1" spc="10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(Season</a:t>
                      </a:r>
                      <a:r>
                        <a:rPr lang="en-US" sz="1100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1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1,</a:t>
                      </a:r>
                      <a:r>
                        <a:rPr lang="en-US" sz="1100" i="1" spc="1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Episode</a:t>
                      </a:r>
                      <a:r>
                        <a:rPr lang="en-US" sz="1100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1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1)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64770" marR="10350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i="1" spc="-5">
                          <a:effectLst/>
                          <a:latin typeface="Arial"/>
                          <a:ea typeface="Calibri"/>
                          <a:cs typeface="Times New Roman"/>
                        </a:rPr>
                        <a:t>House</a:t>
                      </a:r>
                      <a:r>
                        <a:rPr lang="en-US" sz="1100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 of </a:t>
                      </a:r>
                      <a:r>
                        <a:rPr lang="en-US" sz="1100" i="1" spc="-5">
                          <a:effectLst/>
                          <a:latin typeface="Arial"/>
                          <a:ea typeface="Calibri"/>
                          <a:cs typeface="Times New Roman"/>
                        </a:rPr>
                        <a:t>Cards</a:t>
                      </a:r>
                      <a:r>
                        <a:rPr lang="en-US" sz="1100" i="1" spc="125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5">
                          <a:effectLst/>
                          <a:latin typeface="Arial"/>
                          <a:ea typeface="Calibri"/>
                          <a:cs typeface="Times New Roman"/>
                        </a:rPr>
                        <a:t>(Season</a:t>
                      </a:r>
                      <a:r>
                        <a:rPr lang="en-US" sz="1100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10">
                          <a:effectLst/>
                          <a:latin typeface="Arial"/>
                          <a:ea typeface="Calibri"/>
                          <a:cs typeface="Times New Roman"/>
                        </a:rPr>
                        <a:t>1,</a:t>
                      </a:r>
                      <a:r>
                        <a:rPr lang="en-US" sz="1100" i="1" spc="1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5">
                          <a:effectLst/>
                          <a:latin typeface="Arial"/>
                          <a:ea typeface="Calibri"/>
                          <a:cs typeface="Times New Roman"/>
                        </a:rPr>
                        <a:t>Episode</a:t>
                      </a:r>
                      <a:r>
                        <a:rPr lang="en-US" sz="1100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5">
                          <a:effectLst/>
                          <a:latin typeface="Arial"/>
                          <a:ea typeface="Calibri"/>
                          <a:cs typeface="Times New Roman"/>
                        </a:rPr>
                        <a:t>1)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en-US" sz="1100" i="1" spc="-5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Borgen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100" i="1" spc="-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(Season</a:t>
                      </a:r>
                      <a:r>
                        <a:rPr lang="en-US" sz="1100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1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1,</a:t>
                      </a:r>
                      <a:r>
                        <a:rPr lang="en-US" sz="1100" i="1" spc="1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Episode</a:t>
                      </a:r>
                      <a:r>
                        <a:rPr lang="en-US" sz="1100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1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1)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64770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en-US" sz="1100" i="1" spc="-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Homeland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100" i="1" spc="-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(Season</a:t>
                      </a:r>
                      <a:r>
                        <a:rPr lang="en-US" sz="1100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1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1,</a:t>
                      </a:r>
                      <a:r>
                        <a:rPr lang="en-US" sz="1100" i="1" spc="1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Episode</a:t>
                      </a:r>
                      <a:r>
                        <a:rPr lang="en-US" sz="1100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1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1)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en-US" sz="1100" i="1" spc="-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Trapped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100" i="1" spc="-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(Season</a:t>
                      </a:r>
                      <a:r>
                        <a:rPr lang="en-US" sz="1100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1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1,</a:t>
                      </a:r>
                      <a:r>
                        <a:rPr lang="en-US" sz="1100" i="1" spc="1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Episode</a:t>
                      </a:r>
                      <a:r>
                        <a:rPr lang="en-US" sz="1100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1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1)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64770" marR="103568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i="1" spc="-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Stranger Things</a:t>
                      </a:r>
                      <a:r>
                        <a:rPr lang="en-US" sz="1100" i="1" spc="14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(Season</a:t>
                      </a:r>
                      <a:r>
                        <a:rPr lang="en-US" sz="1100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1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1,</a:t>
                      </a:r>
                      <a:r>
                        <a:rPr lang="en-US" sz="1100" i="1" spc="1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Episode</a:t>
                      </a:r>
                      <a:r>
                        <a:rPr lang="en-US" sz="1100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1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1)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en-US" sz="1100" i="1" spc="-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Deutschland</a:t>
                      </a:r>
                      <a:r>
                        <a:rPr lang="en-US" sz="1100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83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100" i="1" spc="-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(Season</a:t>
                      </a:r>
                      <a:r>
                        <a:rPr lang="en-US" sz="1100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1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1,</a:t>
                      </a:r>
                      <a:r>
                        <a:rPr lang="en-US" sz="1100" i="1" spc="1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5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Episode</a:t>
                      </a:r>
                      <a:r>
                        <a:rPr lang="en-US" sz="1100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i="1" spc="-1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1)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8" name="Rounded Rectangle 37"/>
          <p:cNvSpPr/>
          <p:nvPr/>
        </p:nvSpPr>
        <p:spPr>
          <a:xfrm>
            <a:off x="107014" y="1384077"/>
            <a:ext cx="2232738" cy="61005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This question is always comparative and should focus on both long form dramas studied.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1547664" y="1994130"/>
            <a:ext cx="1260385" cy="105998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43" name="Straight Arrow Connector 42"/>
          <p:cNvCxnSpPr/>
          <p:nvPr/>
        </p:nvCxnSpPr>
        <p:spPr>
          <a:xfrm flipH="1" flipV="1">
            <a:off x="2714339" y="4775171"/>
            <a:ext cx="2088231" cy="676119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2627784" y="5222468"/>
            <a:ext cx="2174786" cy="391277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2627783" y="5545279"/>
            <a:ext cx="2177680" cy="335745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2203653" y="2794670"/>
            <a:ext cx="3281409" cy="132944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This question doesn’t specifically ask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for theories (analysis or knowledge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of) . However, as shown in the indicative content in the mark scheme students can bring relevant theory to their answers. This will be credited as long as it is a correct, relevant and logical use in relation to the set question.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Straight Arrow Connector 49"/>
          <p:cNvCxnSpPr>
            <a:stCxn id="49" idx="2"/>
          </p:cNvCxnSpPr>
          <p:nvPr/>
        </p:nvCxnSpPr>
        <p:spPr>
          <a:xfrm flipH="1">
            <a:off x="2893888" y="4124116"/>
            <a:ext cx="950470" cy="364070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53" name="Rounded Rectangle 52"/>
          <p:cNvSpPr/>
          <p:nvPr/>
        </p:nvSpPr>
        <p:spPr>
          <a:xfrm>
            <a:off x="107014" y="5019752"/>
            <a:ext cx="2279700" cy="79019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Bullet points are used to provide clarity to students so they know exactly what detail they need to include in their answers.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 flipH="1" flipV="1">
            <a:off x="1403649" y="4903141"/>
            <a:ext cx="685374" cy="73894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22" name="Rounded Rectangle 21"/>
          <p:cNvSpPr/>
          <p:nvPr/>
        </p:nvSpPr>
        <p:spPr>
          <a:xfrm>
            <a:off x="5155121" y="3858325"/>
            <a:ext cx="2520280" cy="115485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This question can draw on any area of the theoretical framework as TV is an in-depth study – though the analysis part of the question is always likely to be based on media language or representation.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3703980" y="4433608"/>
            <a:ext cx="1438731" cy="106852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272544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7" grpId="0" animBg="1"/>
      <p:bldP spid="35" grpId="0" animBg="1"/>
      <p:bldP spid="38" grpId="0" animBg="1"/>
      <p:bldP spid="49" grpId="0" animBg="1"/>
      <p:bldP spid="53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4"/>
              <a:tabLst>
                <a:tab pos="8051800" algn="r"/>
              </a:tabLst>
            </a:pPr>
            <a:r>
              <a:rPr lang="en-US" sz="2000" dirty="0"/>
              <a:t>Evaluate the relevance of Todorov’s theory of narratology to long form television drama.</a:t>
            </a:r>
            <a:r>
              <a:rPr lang="en-US" sz="2000" dirty="0" smtClean="0"/>
              <a:t>	</a:t>
            </a:r>
            <a:r>
              <a:rPr lang="en-US" sz="2000" b="1" dirty="0" smtClean="0"/>
              <a:t>[10</a:t>
            </a:r>
            <a:r>
              <a:rPr lang="en-US" sz="2000" b="1" dirty="0"/>
              <a:t>]</a:t>
            </a:r>
          </a:p>
          <a:p>
            <a:pPr marL="514350" indent="-514350">
              <a:buAutoNum type="arabicPlain" startAt="3"/>
              <a:tabLst>
                <a:tab pos="8051800" algn="r"/>
              </a:tabLst>
            </a:pPr>
            <a:endParaRPr lang="en-US" sz="2000" dirty="0" smtClean="0"/>
          </a:p>
          <a:p>
            <a:endParaRPr lang="en-GB" sz="2000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7596336" y="2261052"/>
            <a:ext cx="504056" cy="389360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5796136" y="2455732"/>
            <a:ext cx="1800200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AO2.2 (5%)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57200" y="2778608"/>
            <a:ext cx="4114800" cy="21625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This question will always focus on the ‘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evaluation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’ of theory in relation to Long Form Television Drama (AO2.2).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Note, this is not an analysis question. 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should evaluate the relevance of the stated theory in relation to the question using exemplification from  studied Long Form Television Drama where necessary.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Remember 10 marks equates to around 15 minutes writing time.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691680" y="1916832"/>
            <a:ext cx="0" cy="792088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13" name="Title 1"/>
          <p:cNvSpPr txBox="1">
            <a:spLocks/>
          </p:cNvSpPr>
          <p:nvPr/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654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3600" dirty="0" smtClean="0"/>
              <a:t>Section B: Long Form Television Drama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754433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</p:bld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1619</TotalTime>
  <Words>952</Words>
  <Application>Microsoft Office PowerPoint</Application>
  <PresentationFormat>On-screen Show (4:3)</PresentationFormat>
  <Paragraphs>115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1_Custom Design</vt:lpstr>
      <vt:lpstr>PowerPoint Presentation</vt:lpstr>
      <vt:lpstr>Guidance</vt:lpstr>
      <vt:lpstr>Assessment Objectives</vt:lpstr>
      <vt:lpstr>Section A: Media Industries and Audiences</vt:lpstr>
      <vt:lpstr>Section B: Long Form Television Drama</vt:lpstr>
      <vt:lpstr>PowerPoint Presentation</vt:lpstr>
    </vt:vector>
  </TitlesOfParts>
  <Company>Cambridge Assessment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Level Media Studies - H409/02 Evolving Media - Annotated specimen assessment material</dc:title>
  <dc:subject>GCSE (9-1) History A (Explaining the Modern World)</dc:subject>
  <dc:creator>OCR</dc:creator>
  <cp:keywords>A Level Media Studies, H409, Annotated specimen assessment material, Evolving media</cp:keywords>
  <cp:lastModifiedBy>Nicola Williams</cp:lastModifiedBy>
  <cp:revision>110</cp:revision>
  <cp:lastPrinted>2016-05-10T10:26:50Z</cp:lastPrinted>
  <dcterms:created xsi:type="dcterms:W3CDTF">2015-10-07T12:54:48Z</dcterms:created>
  <dcterms:modified xsi:type="dcterms:W3CDTF">2017-12-08T09:51:55Z</dcterms:modified>
</cp:coreProperties>
</file>