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7"/>
  </p:notesMasterIdLst>
  <p:sldIdLst>
    <p:sldId id="256" r:id="rId6"/>
    <p:sldId id="257" r:id="rId7"/>
    <p:sldId id="258" r:id="rId8"/>
    <p:sldId id="259" r:id="rId9"/>
    <p:sldId id="260" r:id="rId10"/>
    <p:sldId id="26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63" r:id="rId25"/>
    <p:sldId id="277"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ley Monk" initials="SM" lastIdx="3" clrIdx="0">
    <p:extLst>
      <p:ext uri="{19B8F6BF-5375-455C-9EA6-DF929625EA0E}">
        <p15:presenceInfo xmlns:p15="http://schemas.microsoft.com/office/powerpoint/2012/main" userId="S::shelley.monk@ocr.org.uk::4ce329b8-6b17-4937-926d-8dc100cea9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7D6B"/>
    <a:srgbClr val="D0DED7"/>
    <a:srgbClr val="9DB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7FFE8-0986-448F-8AB3-48CA57A7644D}" v="11" dt="2020-09-28T09:10:29.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1461" autoAdjust="0"/>
  </p:normalViewPr>
  <p:slideViewPr>
    <p:cSldViewPr snapToGrid="0">
      <p:cViewPr varScale="1">
        <p:scale>
          <a:sx n="133" d="100"/>
          <a:sy n="133" d="100"/>
        </p:scale>
        <p:origin x="654" y="114"/>
      </p:cViewPr>
      <p:guideLst/>
    </p:cSldViewPr>
  </p:slideViewPr>
  <p:outlineViewPr>
    <p:cViewPr>
      <p:scale>
        <a:sx n="33" d="100"/>
        <a:sy n="33" d="100"/>
      </p:scale>
      <p:origin x="0" y="-179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Monk" userId="S::shelley.monk@ocr.org.uk::4ce329b8-6b17-4937-926d-8dc100cea94a" providerId="AD" clId="Web-{969EF263-B0D0-B28A-C570-2FED186D2C10}"/>
    <pc:docChg chg="">
      <pc:chgData name="Shelley Monk" userId="S::shelley.monk@ocr.org.uk::4ce329b8-6b17-4937-926d-8dc100cea94a" providerId="AD" clId="Web-{969EF263-B0D0-B28A-C570-2FED186D2C10}" dt="2020-09-24T16:00:37.283" v="2"/>
      <pc:docMkLst>
        <pc:docMk/>
      </pc:docMkLst>
      <pc:sldChg chg="addCm">
        <pc:chgData name="Shelley Monk" userId="S::shelley.monk@ocr.org.uk::4ce329b8-6b17-4937-926d-8dc100cea94a" providerId="AD" clId="Web-{969EF263-B0D0-B28A-C570-2FED186D2C10}" dt="2020-09-24T15:56:47.950" v="0"/>
        <pc:sldMkLst>
          <pc:docMk/>
          <pc:sldMk cId="3345051604" sldId="270"/>
        </pc:sldMkLst>
      </pc:sldChg>
      <pc:sldChg chg="addCm">
        <pc:chgData name="Shelley Monk" userId="S::shelley.monk@ocr.org.uk::4ce329b8-6b17-4937-926d-8dc100cea94a" providerId="AD" clId="Web-{969EF263-B0D0-B28A-C570-2FED186D2C10}" dt="2020-09-24T15:59:49.298" v="1"/>
        <pc:sldMkLst>
          <pc:docMk/>
          <pc:sldMk cId="3257905078" sldId="274"/>
        </pc:sldMkLst>
      </pc:sldChg>
      <pc:sldChg chg="addCm">
        <pc:chgData name="Shelley Monk" userId="S::shelley.monk@ocr.org.uk::4ce329b8-6b17-4937-926d-8dc100cea94a" providerId="AD" clId="Web-{969EF263-B0D0-B28A-C570-2FED186D2C10}" dt="2020-09-24T16:00:37.283" v="2"/>
        <pc:sldMkLst>
          <pc:docMk/>
          <pc:sldMk cId="1055792896" sldId="276"/>
        </pc:sldMkLst>
      </pc:sldChg>
    </pc:docChg>
  </pc:docChgLst>
  <pc:docChgLst>
    <pc:chgData name="Rachel Davis" userId="5f6ff6e5-4b6c-450d-b2b5-1fe15655c06f" providerId="ADAL" clId="{1587FFE8-0986-448F-8AB3-48CA57A7644D}"/>
    <pc:docChg chg="undo custSel modSld">
      <pc:chgData name="Rachel Davis" userId="5f6ff6e5-4b6c-450d-b2b5-1fe15655c06f" providerId="ADAL" clId="{1587FFE8-0986-448F-8AB3-48CA57A7644D}" dt="2020-09-28T09:10:31.535" v="85" actId="1592"/>
      <pc:docMkLst>
        <pc:docMk/>
      </pc:docMkLst>
      <pc:sldChg chg="modSp mod">
        <pc:chgData name="Rachel Davis" userId="5f6ff6e5-4b6c-450d-b2b5-1fe15655c06f" providerId="ADAL" clId="{1587FFE8-0986-448F-8AB3-48CA57A7644D}" dt="2020-09-23T08:56:48.353" v="20" actId="20577"/>
        <pc:sldMkLst>
          <pc:docMk/>
          <pc:sldMk cId="3294674684" sldId="256"/>
        </pc:sldMkLst>
        <pc:spChg chg="mod">
          <ac:chgData name="Rachel Davis" userId="5f6ff6e5-4b6c-450d-b2b5-1fe15655c06f" providerId="ADAL" clId="{1587FFE8-0986-448F-8AB3-48CA57A7644D}" dt="2020-09-23T08:56:48.353" v="20" actId="20577"/>
          <ac:spMkLst>
            <pc:docMk/>
            <pc:sldMk cId="3294674684" sldId="256"/>
            <ac:spMk id="6" creationId="{EEE44DE3-F7BE-47CC-AE63-7456E1BD7675}"/>
          </ac:spMkLst>
        </pc:spChg>
      </pc:sldChg>
      <pc:sldChg chg="modSp mod">
        <pc:chgData name="Rachel Davis" userId="5f6ff6e5-4b6c-450d-b2b5-1fe15655c06f" providerId="ADAL" clId="{1587FFE8-0986-448F-8AB3-48CA57A7644D}" dt="2020-09-23T08:51:19.024" v="8" actId="14734"/>
        <pc:sldMkLst>
          <pc:docMk/>
          <pc:sldMk cId="3837577019" sldId="260"/>
        </pc:sldMkLst>
        <pc:graphicFrameChg chg="mod modGraphic">
          <ac:chgData name="Rachel Davis" userId="5f6ff6e5-4b6c-450d-b2b5-1fe15655c06f" providerId="ADAL" clId="{1587FFE8-0986-448F-8AB3-48CA57A7644D}" dt="2020-09-23T08:51:19.024" v="8" actId="14734"/>
          <ac:graphicFrameMkLst>
            <pc:docMk/>
            <pc:sldMk cId="3837577019" sldId="260"/>
            <ac:graphicFrameMk id="6" creationId="{632386EE-91C5-4F6A-8EE1-DD378E21ABAE}"/>
          </ac:graphicFrameMkLst>
        </pc:graphicFrameChg>
      </pc:sldChg>
      <pc:sldChg chg="modSp mod">
        <pc:chgData name="Rachel Davis" userId="5f6ff6e5-4b6c-450d-b2b5-1fe15655c06f" providerId="ADAL" clId="{1587FFE8-0986-448F-8AB3-48CA57A7644D}" dt="2020-09-23T08:58:05.763" v="23" actId="20577"/>
        <pc:sldMkLst>
          <pc:docMk/>
          <pc:sldMk cId="2757961541" sldId="261"/>
        </pc:sldMkLst>
        <pc:spChg chg="mod">
          <ac:chgData name="Rachel Davis" userId="5f6ff6e5-4b6c-450d-b2b5-1fe15655c06f" providerId="ADAL" clId="{1587FFE8-0986-448F-8AB3-48CA57A7644D}" dt="2020-09-23T08:58:05.763" v="23" actId="20577"/>
          <ac:spMkLst>
            <pc:docMk/>
            <pc:sldMk cId="2757961541" sldId="261"/>
            <ac:spMk id="6" creationId="{8E815EE4-013B-4E41-98D6-31B2DCE281C5}"/>
          </ac:spMkLst>
        </pc:spChg>
      </pc:sldChg>
      <pc:sldChg chg="modSp mod">
        <pc:chgData name="Rachel Davis" userId="5f6ff6e5-4b6c-450d-b2b5-1fe15655c06f" providerId="ADAL" clId="{1587FFE8-0986-448F-8AB3-48CA57A7644D}" dt="2020-09-23T08:56:27.783" v="18" actId="207"/>
        <pc:sldMkLst>
          <pc:docMk/>
          <pc:sldMk cId="2594627903" sldId="263"/>
        </pc:sldMkLst>
        <pc:spChg chg="mod">
          <ac:chgData name="Rachel Davis" userId="5f6ff6e5-4b6c-450d-b2b5-1fe15655c06f" providerId="ADAL" clId="{1587FFE8-0986-448F-8AB3-48CA57A7644D}" dt="2020-09-23T08:56:27.783" v="18" actId="207"/>
          <ac:spMkLst>
            <pc:docMk/>
            <pc:sldMk cId="2594627903" sldId="263"/>
            <ac:spMk id="8" creationId="{FE19D93C-5407-4A02-AF3E-0341A1479120}"/>
          </ac:spMkLst>
        </pc:spChg>
      </pc:sldChg>
      <pc:sldChg chg="modSp mod">
        <pc:chgData name="Rachel Davis" userId="5f6ff6e5-4b6c-450d-b2b5-1fe15655c06f" providerId="ADAL" clId="{1587FFE8-0986-448F-8AB3-48CA57A7644D}" dt="2020-09-23T08:58:20.052" v="24" actId="20577"/>
        <pc:sldMkLst>
          <pc:docMk/>
          <pc:sldMk cId="370490353" sldId="264"/>
        </pc:sldMkLst>
        <pc:spChg chg="mod">
          <ac:chgData name="Rachel Davis" userId="5f6ff6e5-4b6c-450d-b2b5-1fe15655c06f" providerId="ADAL" clId="{1587FFE8-0986-448F-8AB3-48CA57A7644D}" dt="2020-09-23T08:58:20.052" v="24" actId="20577"/>
          <ac:spMkLst>
            <pc:docMk/>
            <pc:sldMk cId="370490353" sldId="264"/>
            <ac:spMk id="8" creationId="{E09229E1-5C4F-431A-90DC-B688AE8A2A3F}"/>
          </ac:spMkLst>
        </pc:spChg>
      </pc:sldChg>
      <pc:sldChg chg="modSp mod">
        <pc:chgData name="Rachel Davis" userId="5f6ff6e5-4b6c-450d-b2b5-1fe15655c06f" providerId="ADAL" clId="{1587FFE8-0986-448F-8AB3-48CA57A7644D}" dt="2020-09-23T09:30:29.022" v="32" actId="6549"/>
        <pc:sldMkLst>
          <pc:docMk/>
          <pc:sldMk cId="3121756150" sldId="266"/>
        </pc:sldMkLst>
        <pc:spChg chg="mod">
          <ac:chgData name="Rachel Davis" userId="5f6ff6e5-4b6c-450d-b2b5-1fe15655c06f" providerId="ADAL" clId="{1587FFE8-0986-448F-8AB3-48CA57A7644D}" dt="2020-09-23T09:30:29.022" v="32" actId="6549"/>
          <ac:spMkLst>
            <pc:docMk/>
            <pc:sldMk cId="3121756150" sldId="266"/>
            <ac:spMk id="8" creationId="{98A82FCA-67A7-44FB-B19C-BDE3E8AF2C96}"/>
          </ac:spMkLst>
        </pc:spChg>
      </pc:sldChg>
      <pc:sldChg chg="modSp mod">
        <pc:chgData name="Rachel Davis" userId="5f6ff6e5-4b6c-450d-b2b5-1fe15655c06f" providerId="ADAL" clId="{1587FFE8-0986-448F-8AB3-48CA57A7644D}" dt="2020-09-23T08:54:52.803" v="11" actId="20577"/>
        <pc:sldMkLst>
          <pc:docMk/>
          <pc:sldMk cId="2698823876" sldId="268"/>
        </pc:sldMkLst>
        <pc:spChg chg="mod">
          <ac:chgData name="Rachel Davis" userId="5f6ff6e5-4b6c-450d-b2b5-1fe15655c06f" providerId="ADAL" clId="{1587FFE8-0986-448F-8AB3-48CA57A7644D}" dt="2020-09-23T08:54:52.803" v="11" actId="20577"/>
          <ac:spMkLst>
            <pc:docMk/>
            <pc:sldMk cId="2698823876" sldId="268"/>
            <ac:spMk id="6" creationId="{FB124011-92FD-4B63-A147-22E45C942455}"/>
          </ac:spMkLst>
        </pc:spChg>
      </pc:sldChg>
      <pc:sldChg chg="modSp mod delCm">
        <pc:chgData name="Rachel Davis" userId="5f6ff6e5-4b6c-450d-b2b5-1fe15655c06f" providerId="ADAL" clId="{1587FFE8-0986-448F-8AB3-48CA57A7644D}" dt="2020-09-28T09:09:38.789" v="37" actId="1592"/>
        <pc:sldMkLst>
          <pc:docMk/>
          <pc:sldMk cId="3345051604" sldId="270"/>
        </pc:sldMkLst>
        <pc:spChg chg="mod">
          <ac:chgData name="Rachel Davis" userId="5f6ff6e5-4b6c-450d-b2b5-1fe15655c06f" providerId="ADAL" clId="{1587FFE8-0986-448F-8AB3-48CA57A7644D}" dt="2020-09-28T09:09:34.774" v="36" actId="20577"/>
          <ac:spMkLst>
            <pc:docMk/>
            <pc:sldMk cId="3345051604" sldId="270"/>
            <ac:spMk id="8" creationId="{0F792BC7-BA46-4A91-911F-586B06ECDF21}"/>
          </ac:spMkLst>
        </pc:spChg>
      </pc:sldChg>
      <pc:sldChg chg="modSp mod">
        <pc:chgData name="Rachel Davis" userId="5f6ff6e5-4b6c-450d-b2b5-1fe15655c06f" providerId="ADAL" clId="{1587FFE8-0986-448F-8AB3-48CA57A7644D}" dt="2020-09-23T08:58:58.335" v="25" actId="20577"/>
        <pc:sldMkLst>
          <pc:docMk/>
          <pc:sldMk cId="2793977699" sldId="272"/>
        </pc:sldMkLst>
        <pc:spChg chg="mod">
          <ac:chgData name="Rachel Davis" userId="5f6ff6e5-4b6c-450d-b2b5-1fe15655c06f" providerId="ADAL" clId="{1587FFE8-0986-448F-8AB3-48CA57A7644D}" dt="2020-09-23T08:58:58.335" v="25" actId="20577"/>
          <ac:spMkLst>
            <pc:docMk/>
            <pc:sldMk cId="2793977699" sldId="272"/>
            <ac:spMk id="6" creationId="{DB6B280D-612B-4837-BC63-17B253AF563A}"/>
          </ac:spMkLst>
        </pc:spChg>
      </pc:sldChg>
      <pc:sldChg chg="modSp mod delCm">
        <pc:chgData name="Rachel Davis" userId="5f6ff6e5-4b6c-450d-b2b5-1fe15655c06f" providerId="ADAL" clId="{1587FFE8-0986-448F-8AB3-48CA57A7644D}" dt="2020-09-28T09:09:59.967" v="38" actId="1592"/>
        <pc:sldMkLst>
          <pc:docMk/>
          <pc:sldMk cId="3257905078" sldId="274"/>
        </pc:sldMkLst>
        <pc:spChg chg="mod">
          <ac:chgData name="Rachel Davis" userId="5f6ff6e5-4b6c-450d-b2b5-1fe15655c06f" providerId="ADAL" clId="{1587FFE8-0986-448F-8AB3-48CA57A7644D}" dt="2020-09-23T09:31:28.920" v="34" actId="20577"/>
          <ac:spMkLst>
            <pc:docMk/>
            <pc:sldMk cId="3257905078" sldId="274"/>
            <ac:spMk id="9" creationId="{9A0C9022-F795-47CC-AA3B-D1D1EAA9849E}"/>
          </ac:spMkLst>
        </pc:spChg>
      </pc:sldChg>
      <pc:sldChg chg="modSp mod delCm">
        <pc:chgData name="Rachel Davis" userId="5f6ff6e5-4b6c-450d-b2b5-1fe15655c06f" providerId="ADAL" clId="{1587FFE8-0986-448F-8AB3-48CA57A7644D}" dt="2020-09-28T09:10:31.535" v="85" actId="1592"/>
        <pc:sldMkLst>
          <pc:docMk/>
          <pc:sldMk cId="1055792896" sldId="276"/>
        </pc:sldMkLst>
        <pc:spChg chg="mod">
          <ac:chgData name="Rachel Davis" userId="5f6ff6e5-4b6c-450d-b2b5-1fe15655c06f" providerId="ADAL" clId="{1587FFE8-0986-448F-8AB3-48CA57A7644D}" dt="2020-09-28T09:10:20.790" v="84" actId="6549"/>
          <ac:spMkLst>
            <pc:docMk/>
            <pc:sldMk cId="1055792896" sldId="276"/>
            <ac:spMk id="6" creationId="{09137EBD-6603-427B-A606-B76D660CBE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48567-C898-4451-8382-DC5015281223}" type="datetimeFigureOut">
              <a:rPr lang="en-GB" smtClean="0"/>
              <a:t>28/09/2020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36627-50CB-4274-84AE-9A5EB4770480}" type="slidenum">
              <a:rPr lang="en-GB" smtClean="0"/>
              <a:t>‹#›</a:t>
            </a:fld>
            <a:endParaRPr lang="en-GB" dirty="0"/>
          </a:p>
        </p:txBody>
      </p:sp>
    </p:spTree>
    <p:extLst>
      <p:ext uri="{BB962C8B-B14F-4D97-AF65-F5344CB8AC3E}">
        <p14:creationId xmlns:p14="http://schemas.microsoft.com/office/powerpoint/2010/main" val="8731217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6173/Consultation_decisions_-_proposed_changes_to_the_assessment_of_GCSEs__AS_and_A_levels_in_2021.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ography-fieldwork.org/a-level/water-carbon/floodin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nationalfloodforum.org.uk/working-together/communities/impact-on-communiti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cr.org.uk/Images/581083-investigating-urban-change-virtually.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protect-eu.mimecast.com/s/smOhCZVOOsD7XoziEYDdR?domain=geography.org.uk" TargetMode="External"/><Relationship Id="rId3" Type="http://schemas.openxmlformats.org/officeDocument/2006/relationships/hyperlink" Target="https://protect-eu.mimecast.com/s/ESQ_CL866TmklYLTj7ygS?domain=geography.org.uk" TargetMode="External"/><Relationship Id="rId7" Type="http://schemas.openxmlformats.org/officeDocument/2006/relationships/hyperlink" Target="https://protect-eu.mimecast.com/s/m2nxCYvppTNDj65TzPoHJ?domain=geography.org.u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protect-eu.mimecast.com/s/QfR0COyllc0NE23SjQMh0?domain=geography.org.uk" TargetMode="External"/><Relationship Id="rId5" Type="http://schemas.openxmlformats.org/officeDocument/2006/relationships/hyperlink" Target="https://protect-eu.mimecast.com/s/DbzECN9DDHEZwMoszk3Tu?domain=geography.org.uk" TargetMode="External"/><Relationship Id="rId4" Type="http://schemas.openxmlformats.org/officeDocument/2006/relationships/hyperlink" Target="https://protect-eu.mimecast.com/s/riHyCMQDDfR2v6jC1gyRw?domain=geography.org.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https://assets.publishing.service.gov.uk/government/uploads/system/uploads/attachment_data/file/906173/Consultation_decisions_-_proposed_changes_to_the_assessment_of_GCSEs__AS_and_A_levels_in_2021.pdf</a:t>
            </a:r>
            <a:endParaRPr lang="en-GB" dirty="0"/>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2</a:t>
            </a:fld>
            <a:endParaRPr lang="en-GB" dirty="0"/>
          </a:p>
        </p:txBody>
      </p:sp>
    </p:spTree>
    <p:extLst>
      <p:ext uri="{BB962C8B-B14F-4D97-AF65-F5344CB8AC3E}">
        <p14:creationId xmlns:p14="http://schemas.microsoft.com/office/powerpoint/2010/main" val="333249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has changed for 2021:</a:t>
            </a:r>
          </a:p>
          <a:p>
            <a:pPr marL="171450" indent="-171450">
              <a:buFont typeface="Arial" panose="020B0604020202020204" pitchFamily="34" charset="0"/>
              <a:buChar char="•"/>
            </a:pPr>
            <a:r>
              <a:rPr lang="en-GB" b="0" dirty="0"/>
              <a:t>15 marks have been removed for the assessment of own fieldwork</a:t>
            </a:r>
          </a:p>
          <a:p>
            <a:pPr marL="171450" indent="-171450">
              <a:buFont typeface="Arial" panose="020B0604020202020204" pitchFamily="34" charset="0"/>
              <a:buChar char="•"/>
            </a:pPr>
            <a:r>
              <a:rPr lang="en-GB" b="0" dirty="0"/>
              <a:t>Components 01 and 02 are 5 minutes shorter (due to the removal of the own fieldwork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exam paper totals for components 01 and 02 have decreased by 7 or 8 marks (due to the removal of the own fieldwork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weighting of the exam papers have decreased (the</a:t>
            </a:r>
            <a:r>
              <a:rPr lang="en-GB" b="0" baseline="0" dirty="0"/>
              <a:t> weighting of component 03 has increased from 30% to 32%).</a:t>
            </a:r>
            <a:endParaRPr lang="en-GB" b="0" dirty="0"/>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5</a:t>
            </a:fld>
            <a:endParaRPr lang="en-GB" dirty="0"/>
          </a:p>
        </p:txBody>
      </p:sp>
    </p:spTree>
    <p:extLst>
      <p:ext uri="{BB962C8B-B14F-4D97-AF65-F5344CB8AC3E}">
        <p14:creationId xmlns:p14="http://schemas.microsoft.com/office/powerpoint/2010/main" val="194911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 2021,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We will not be asking questions based on students’ own fieldwork experience (15 marks).  There is now a reduction of 10 x AO3 marks and 5 x AO4 marks </a:t>
            </a:r>
            <a:endParaRPr lang="en-GB" sz="1200" dirty="0">
              <a:effectLst/>
              <a:latin typeface="Arial" panose="020B0604020202020204" pitchFamily="34" charset="0"/>
              <a:ea typeface="Calibri" panose="020F0502020204030204" pitchFamily="34" charset="0"/>
              <a:cs typeface="Symbol" panose="05050102010706020507" pitchFamily="18" charset="2"/>
            </a:endParaRPr>
          </a:p>
          <a:p>
            <a:pPr marL="342900" marR="139065" lvl="0" indent="-342900" algn="just">
              <a:lnSpc>
                <a:spcPct val="115000"/>
              </a:lnSpc>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Symbol" panose="05050102010706020507" pitchFamily="18" charset="2"/>
              </a:rPr>
              <a:t>There are 15 marks for the assessment of unfamiliar fieldwork questions, the assessment objectives for these are: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742950" marR="139065" lvl="1" indent="-285750" algn="just">
              <a:lnSpc>
                <a:spcPct val="115000"/>
              </a:lnSpc>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10 marks (5.7%) to the assessment of AO3 in relation to fieldwork contexts, split between Section B of Component 01 (8 marks) and Section B of Component 02 (2 marks)</a:t>
            </a:r>
          </a:p>
          <a:p>
            <a:pPr marL="742950" marR="139065" lvl="1" indent="-285750" algn="just">
              <a:lnSpc>
                <a:spcPct val="115000"/>
              </a:lnSpc>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5 marks (2.8%) to the assessment of AO4 in relation to fieldwork contexts, also in Section B of Component 02.</a:t>
            </a:r>
            <a:endParaRPr lang="en-GB" dirty="0"/>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6</a:t>
            </a:fld>
            <a:endParaRPr lang="en-GB" dirty="0"/>
          </a:p>
        </p:txBody>
      </p:sp>
    </p:spTree>
    <p:extLst>
      <p:ext uri="{BB962C8B-B14F-4D97-AF65-F5344CB8AC3E}">
        <p14:creationId xmlns:p14="http://schemas.microsoft.com/office/powerpoint/2010/main" val="191497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Assessment Objectives</a:t>
            </a:r>
          </a:p>
          <a:p>
            <a:r>
              <a:rPr lang="en-GB" dirty="0"/>
              <a:t>AO3 – Students are required to apply their knowledge and understanding.</a:t>
            </a:r>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7</a:t>
            </a:fld>
            <a:endParaRPr lang="en-GB" dirty="0"/>
          </a:p>
        </p:txBody>
      </p:sp>
    </p:spTree>
    <p:extLst>
      <p:ext uri="{BB962C8B-B14F-4D97-AF65-F5344CB8AC3E}">
        <p14:creationId xmlns:p14="http://schemas.microsoft.com/office/powerpoint/2010/main" val="273060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Assessment Objectives</a:t>
            </a:r>
          </a:p>
          <a:p>
            <a:r>
              <a:rPr lang="en-GB" dirty="0"/>
              <a:t>AO3 – Students are required to apply their knowledge and understanding.</a:t>
            </a:r>
          </a:p>
          <a:p>
            <a:r>
              <a:rPr lang="en-GB" dirty="0"/>
              <a:t>AO4 – geographical skills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Fieldwork skills (specification-p19) &amp; geographical skills (p17-18)</a:t>
            </a:r>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8</a:t>
            </a:fld>
            <a:endParaRPr lang="en-GB" dirty="0"/>
          </a:p>
        </p:txBody>
      </p:sp>
    </p:spTree>
    <p:extLst>
      <p:ext uri="{BB962C8B-B14F-4D97-AF65-F5344CB8AC3E}">
        <p14:creationId xmlns:p14="http://schemas.microsoft.com/office/powerpoint/2010/main" val="28659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Field Studies Council </a:t>
            </a:r>
            <a:r>
              <a:rPr lang="en-GB" dirty="0">
                <a:hlinkClick r:id="rId3"/>
              </a:rPr>
              <a:t>https://www.geography-fieldwork.org/a-level/water-carbon/flooding/</a:t>
            </a:r>
            <a:r>
              <a:rPr lang="en-GB" dirty="0"/>
              <a:t> </a:t>
            </a:r>
          </a:p>
          <a:p>
            <a:endParaRPr lang="en-GB" dirty="0"/>
          </a:p>
          <a:p>
            <a:r>
              <a:rPr lang="en-GB" dirty="0">
                <a:hlinkClick r:id="rId4"/>
              </a:rPr>
              <a:t>https://nationalfloodforum.org.uk/working-together/communities/impact-on-communities/</a:t>
            </a:r>
            <a:r>
              <a:rPr lang="en-GB" dirty="0"/>
              <a:t> </a:t>
            </a:r>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15</a:t>
            </a:fld>
            <a:endParaRPr lang="en-GB" dirty="0"/>
          </a:p>
        </p:txBody>
      </p:sp>
    </p:spTree>
    <p:extLst>
      <p:ext uri="{BB962C8B-B14F-4D97-AF65-F5344CB8AC3E}">
        <p14:creationId xmlns:p14="http://schemas.microsoft.com/office/powerpoint/2010/main" val="104581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an example of </a:t>
            </a:r>
            <a:r>
              <a:rPr lang="en-GB" sz="1200" dirty="0">
                <a:hlinkClick r:id="rId3"/>
              </a:rPr>
              <a:t>Investigating urban change virtually</a:t>
            </a:r>
            <a:endParaRPr lang="en-GB" sz="1200" dirty="0"/>
          </a:p>
          <a:p>
            <a:endParaRPr lang="en-GB" dirty="0"/>
          </a:p>
        </p:txBody>
      </p:sp>
      <p:sp>
        <p:nvSpPr>
          <p:cNvPr id="4" name="Slide Number Placeholder 3"/>
          <p:cNvSpPr>
            <a:spLocks noGrp="1"/>
          </p:cNvSpPr>
          <p:nvPr>
            <p:ph type="sldNum" sz="quarter" idx="5"/>
          </p:nvPr>
        </p:nvSpPr>
        <p:spPr/>
        <p:txBody>
          <a:bodyPr/>
          <a:lstStyle/>
          <a:p>
            <a:fld id="{5B336627-50CB-4274-84AE-9A5EB4770480}" type="slidenum">
              <a:rPr lang="en-GB" smtClean="0"/>
              <a:t>16</a:t>
            </a:fld>
            <a:endParaRPr lang="en-GB" dirty="0"/>
          </a:p>
        </p:txBody>
      </p:sp>
    </p:spTree>
    <p:extLst>
      <p:ext uri="{BB962C8B-B14F-4D97-AF65-F5344CB8AC3E}">
        <p14:creationId xmlns:p14="http://schemas.microsoft.com/office/powerpoint/2010/main" val="238916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Geographical Association (for members, magazine subscription)</a:t>
            </a: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‘It’s virtually a glacier’, Alice Matthews, Spring 2020   (</a:t>
            </a:r>
            <a:r>
              <a:rPr lang="en-GB" sz="1200" u="sng" dirty="0">
                <a:solidFill>
                  <a:srgbClr val="000000"/>
                </a:solidFill>
                <a:effectLst/>
                <a:latin typeface="Calibri" panose="020F0502020204030204" pitchFamily="34" charset="0"/>
                <a:ea typeface="Times New Roman" panose="02020603050405020304" pitchFamily="18" charset="0"/>
                <a:hlinkClick r:id="rId3"/>
              </a:rPr>
              <a:t>https://www.geography.org.uk/Journal-Issue/dacfba66-4914-4e2a-b103-5f7b34f3a912</a:t>
            </a:r>
            <a:r>
              <a:rPr lang="en-GB" sz="1200" dirty="0">
                <a:solidFill>
                  <a:srgbClr val="000000"/>
                </a:solidFill>
                <a:effectLst/>
                <a:latin typeface="Calibri" panose="020F0502020204030204" pitchFamily="34" charset="0"/>
                <a:ea typeface="Times New Roman" panose="02020603050405020304" pitchFamily="18" charset="0"/>
              </a:rPr>
              <a:t>)</a:t>
            </a:r>
            <a:endParaRPr lang="en-GB" sz="1200" dirty="0">
              <a:solidFill>
                <a:srgbClr val="1F497D"/>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‘Virtual field tripping’, Lucy Fryer, Autumn 2017  </a:t>
            </a:r>
            <a:r>
              <a:rPr lang="en-GB" sz="1200" u="sng" dirty="0">
                <a:solidFill>
                  <a:srgbClr val="000000"/>
                </a:solidFill>
                <a:effectLst/>
                <a:latin typeface="Calibri" panose="020F0502020204030204" pitchFamily="34" charset="0"/>
                <a:ea typeface="Times New Roman" panose="02020603050405020304" pitchFamily="18" charset="0"/>
                <a:hlinkClick r:id="rId4"/>
              </a:rPr>
              <a:t>https://www.geography.org.uk/Journal-Issue/2124e048-3d6f-4ad1-a243-2869424ae29b</a:t>
            </a:r>
            <a:endParaRPr lang="en-GB" sz="1200" dirty="0">
              <a:solidFill>
                <a:srgbClr val="1F497D"/>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‘Digimap for schools: what is it and what can you do with it?’ Darren Bailey, Summer 2018 (</a:t>
            </a:r>
            <a:r>
              <a:rPr lang="en-GB" sz="1200" u="sng" dirty="0">
                <a:solidFill>
                  <a:srgbClr val="000000"/>
                </a:solidFill>
                <a:effectLst/>
                <a:latin typeface="Calibri" panose="020F0502020204030204" pitchFamily="34" charset="0"/>
                <a:ea typeface="Times New Roman" panose="02020603050405020304" pitchFamily="18" charset="0"/>
                <a:hlinkClick r:id="rId5"/>
              </a:rPr>
              <a:t>https://www.geography.org.uk/Journal-Issue/a1750706-4982-4162-a32f-58c4e6b12f17</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1F497D"/>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‘GIS has changed! Exploring the potential of Arc-GIS Online’, Harry West and Michael Horswell, Spring 2018 (</a:t>
            </a:r>
            <a:r>
              <a:rPr lang="en-GB" sz="1200" u="sng" dirty="0">
                <a:solidFill>
                  <a:srgbClr val="000000"/>
                </a:solidFill>
                <a:effectLst/>
                <a:latin typeface="Calibri" panose="020F0502020204030204" pitchFamily="34" charset="0"/>
                <a:ea typeface="Times New Roman" panose="02020603050405020304" pitchFamily="18" charset="0"/>
                <a:hlinkClick r:id="rId6"/>
              </a:rPr>
              <a:t>https://www.geography.org.uk/Journal-Issue/00dff576-66ef-491b-8a58-2db4618d0b9f</a:t>
            </a:r>
            <a:r>
              <a:rPr lang="en-GB" sz="1200" dirty="0">
                <a:solidFill>
                  <a:srgbClr val="000000"/>
                </a:solidFill>
                <a:effectLst/>
                <a:latin typeface="Calibri" panose="020F0502020204030204" pitchFamily="34" charset="0"/>
                <a:ea typeface="Times New Roman" panose="02020603050405020304" pitchFamily="18" charset="0"/>
              </a:rPr>
              <a:t>) </a:t>
            </a: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‘Capturing a sense of place through fieldwork’, Sophie Brand, Spring 2020 (</a:t>
            </a:r>
            <a:r>
              <a:rPr lang="en-GB" sz="1200" u="sng" dirty="0">
                <a:solidFill>
                  <a:srgbClr val="000000"/>
                </a:solidFill>
                <a:effectLst/>
                <a:latin typeface="Calibri" panose="020F0502020204030204" pitchFamily="34" charset="0"/>
                <a:ea typeface="Times New Roman" panose="02020603050405020304" pitchFamily="18" charset="0"/>
                <a:hlinkClick r:id="rId7"/>
              </a:rPr>
              <a:t>https://www.geography.org.uk/Journal-Issue/0b02fa2b-f972-4c90-aa6e-fff707996c01</a:t>
            </a:r>
            <a:r>
              <a:rPr lang="en-GB" sz="1200" dirty="0">
                <a:solidFill>
                  <a:srgbClr val="000000"/>
                </a:solidFill>
                <a:effectLst/>
                <a:latin typeface="Calibri" panose="020F0502020204030204" pitchFamily="34" charset="0"/>
                <a:ea typeface="Times New Roman" panose="02020603050405020304" pitchFamily="18" charset="0"/>
              </a:rPr>
              <a:t>)</a:t>
            </a:r>
            <a:endParaRPr lang="en-GB" sz="1200" dirty="0">
              <a:solidFill>
                <a:srgbClr val="201F1E"/>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‘Casting aside our hammers: creative fieldwork approaches and methods’, Janine Maddison, Robyn Landy, Autumn 2018 (</a:t>
            </a:r>
            <a:r>
              <a:rPr lang="en-GB" sz="1200" u="sng" dirty="0">
                <a:solidFill>
                  <a:srgbClr val="000000"/>
                </a:solidFill>
                <a:effectLst/>
                <a:latin typeface="Calibri" panose="020F0502020204030204" pitchFamily="34" charset="0"/>
                <a:ea typeface="Times New Roman" panose="02020603050405020304" pitchFamily="18" charset="0"/>
                <a:hlinkClick r:id="rId8"/>
              </a:rPr>
              <a:t>https://www.geography.org.uk/Journal-Issue/fcf8f117-87b2-4f47-af7e-121dfd1f6207</a:t>
            </a:r>
            <a:r>
              <a:rPr lang="en-GB" sz="1200" dirty="0">
                <a:solidFill>
                  <a:srgbClr val="000000"/>
                </a:solidFill>
                <a:effectLst/>
                <a:latin typeface="Calibri" panose="020F0502020204030204" pitchFamily="34" charset="0"/>
                <a:ea typeface="Times New Roman" panose="02020603050405020304" pitchFamily="18" charset="0"/>
              </a:rPr>
              <a:t>)</a:t>
            </a:r>
            <a:endParaRPr lang="en-GB" sz="1200" dirty="0">
              <a:solidFill>
                <a:srgbClr val="201F1E"/>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B336627-50CB-4274-84AE-9A5EB4770480}" type="slidenum">
              <a:rPr lang="en-GB" smtClean="0"/>
              <a:t>19</a:t>
            </a:fld>
            <a:endParaRPr lang="en-GB" dirty="0"/>
          </a:p>
        </p:txBody>
      </p:sp>
    </p:spTree>
    <p:extLst>
      <p:ext uri="{BB962C8B-B14F-4D97-AF65-F5344CB8AC3E}">
        <p14:creationId xmlns:p14="http://schemas.microsoft.com/office/powerpoint/2010/main" val="362199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221482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212023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254025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157265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241689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19897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397848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299517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215557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358713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34D0C5-2FAB-496C-8F1E-9907990A6FEE}" type="datetimeFigureOut">
              <a:rPr lang="en-GB" smtClean="0"/>
              <a:t>28/09/2020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FAD669-8553-438D-918A-D7ACA04C9F34}" type="slidenum">
              <a:rPr lang="en-GB" smtClean="0"/>
              <a:t>‹#›</a:t>
            </a:fld>
            <a:endParaRPr lang="en-GB" dirty="0"/>
          </a:p>
        </p:txBody>
      </p:sp>
    </p:spTree>
    <p:extLst>
      <p:ext uri="{BB962C8B-B14F-4D97-AF65-F5344CB8AC3E}">
        <p14:creationId xmlns:p14="http://schemas.microsoft.com/office/powerpoint/2010/main" val="264783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34D0C5-2FAB-496C-8F1E-9907990A6FEE}" type="datetimeFigureOut">
              <a:rPr lang="en-GB" smtClean="0"/>
              <a:t>28/09/2020</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FAD669-8553-438D-918A-D7ACA04C9F34}" type="slidenum">
              <a:rPr lang="en-GB" smtClean="0"/>
              <a:t>‹#›</a:t>
            </a:fld>
            <a:endParaRPr lang="en-GB" dirty="0"/>
          </a:p>
        </p:txBody>
      </p:sp>
    </p:spTree>
    <p:extLst>
      <p:ext uri="{BB962C8B-B14F-4D97-AF65-F5344CB8AC3E}">
        <p14:creationId xmlns:p14="http://schemas.microsoft.com/office/powerpoint/2010/main" val="1524699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ocr.org.uk/qualifications/past-paper-finder/exambuild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eography.org.uk/teaching-resources/flooding/investigating-impa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ocr.maps.arcgis.com/apps/MapSeries/index.html?appid=fa44b6cbad7c41ea95675f46669502d8" TargetMode="External"/><Relationship Id="rId3" Type="http://schemas.openxmlformats.org/officeDocument/2006/relationships/hyperlink" Target="https://www.ocr.org.uk/Images/579170-embedding-fieldwork-skills-activities.docx" TargetMode="External"/><Relationship Id="rId7" Type="http://schemas.openxmlformats.org/officeDocument/2006/relationships/hyperlink" Target="https://interchange.ocr.org.uk/AuthenticationComponent/Authenticate.aspx?version=1.0&amp;consumerUrl=https://interchange.ocr.org.uk/SingleSignOn/Authenticate.aspx?t=%7bToken%7d%26a=%7bAuthentication%7d%26ReturnUrl=%252fDownloads%252fGeog_Skills_TopTips_FINAL.pdf" TargetMode="External"/><Relationship Id="rId2" Type="http://schemas.openxmlformats.org/officeDocument/2006/relationships/hyperlink" Target="https://www.ocr.org.uk/Images/578869-gcse-fieldwork-skills-factsheet.docx" TargetMode="External"/><Relationship Id="rId1" Type="http://schemas.openxmlformats.org/officeDocument/2006/relationships/slideLayout" Target="../slideLayouts/slideLayout2.xml"/><Relationship Id="rId6" Type="http://schemas.openxmlformats.org/officeDocument/2006/relationships/hyperlink" Target="https://www.ocr.org.uk/qualifications/gcse/geography-b-geography-for-enquiring-minds-j384-from-2016/planning-and-teaching/" TargetMode="External"/><Relationship Id="rId11" Type="http://schemas.openxmlformats.org/officeDocument/2006/relationships/hyperlink" Target="https://www.ocr.org.uk/qualifications/gcse/geography-a-geographical-themes-j383-from-2016/textbooks/" TargetMode="External"/><Relationship Id="rId5" Type="http://schemas.openxmlformats.org/officeDocument/2006/relationships/hyperlink" Target="https://www.ocr.org.uk/Images/554157-embedding-geographical-skills-activities.docx" TargetMode="External"/><Relationship Id="rId10" Type="http://schemas.openxmlformats.org/officeDocument/2006/relationships/image" Target="../media/image7.png"/><Relationship Id="rId4" Type="http://schemas.openxmlformats.org/officeDocument/2006/relationships/hyperlink" Target="https://www.ocr.org.uk/Images/581083-investigating-urban-change-virtually.pdf" TargetMode="External"/><Relationship Id="rId9" Type="http://schemas.openxmlformats.org/officeDocument/2006/relationships/hyperlink" Target="http://ocr.maps.arcgis.com/apps/MapJournal/index.html?appid=b56d896f39194809b47f233ba89f927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counteredu.com/live-lessons/ks4-how-does-quality-of-life-vary-in-an-urban-centre-220420" TargetMode="External"/><Relationship Id="rId2" Type="http://schemas.openxmlformats.org/officeDocument/2006/relationships/hyperlink" Target="https://www.geography-fieldwork.org/gcse/" TargetMode="External"/><Relationship Id="rId1" Type="http://schemas.openxmlformats.org/officeDocument/2006/relationships/slideLayout" Target="../slideLayouts/slideLayout2.xml"/><Relationship Id="rId5" Type="http://schemas.openxmlformats.org/officeDocument/2006/relationships/hyperlink" Target="https://www.geography-fieldwork.org/media/16634/gis-june-2017.pdf" TargetMode="External"/><Relationship Id="rId4" Type="http://schemas.openxmlformats.org/officeDocument/2006/relationships/hyperlink" Target="https://encounteredu.com/live-lessons/ks4-impact-of-coastal-management-29042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eography.org.uk/Geographical-Investigations-Virtual-fieldwor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rgs.org/in-the-field/fieldwork-in-schools/fieldwork-resources/" TargetMode="External"/><Relationship Id="rId5" Type="http://schemas.openxmlformats.org/officeDocument/2006/relationships/hyperlink" Target="https://protect-eu.mimecast.com/s/oOF9CPZmmuo0J5Qsm3cXU?domain=geography.org.uk" TargetMode="External"/><Relationship Id="rId4" Type="http://schemas.openxmlformats.org/officeDocument/2006/relationships/hyperlink" Target="https://geographyeducationonlin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ocr_geography?lang=en-gb" TargetMode="External"/><Relationship Id="rId2" Type="http://schemas.openxmlformats.org/officeDocument/2006/relationships/hyperlink" Target="mailto:geography@ocr.org.uk"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hyperlink" Target="mailto:resources.feedback@ocr.org.uk?subject=I%20disliked%20the%20resource%20GCSE%20(9-1)%20Geography%20B%20Guidance%20and%20support" TargetMode="External"/><Relationship Id="rId7" Type="http://schemas.openxmlformats.org/officeDocument/2006/relationships/hyperlink" Target="mailto:resources.feedback@ocr.org.uk" TargetMode="External"/><Relationship Id="rId2" Type="http://schemas.openxmlformats.org/officeDocument/2006/relationships/hyperlink" Target="mailto:resources.feedback@ocr.org.uk?subject=I%20Liked%20the%20resource%20-%20GCSE%20(9-1)%20Geography%20B%20Guidance%20and%20support" TargetMode="External"/><Relationship Id="rId1" Type="http://schemas.openxmlformats.org/officeDocument/2006/relationships/slideLayout" Target="../slideLayouts/slideLayout2.xml"/><Relationship Id="rId6" Type="http://schemas.openxmlformats.org/officeDocument/2006/relationships/hyperlink" Target="https://www.ocr.org.uk/qualifications/expression-of-interest/" TargetMode="External"/><Relationship Id="rId5" Type="http://schemas.openxmlformats.org/officeDocument/2006/relationships/hyperlink" Target="mailto:resources.feeback@ocr.org.uk" TargetMode="External"/><Relationship Id="rId4" Type="http://schemas.openxmlformats.org/officeDocument/2006/relationships/hyperlink" Target="http://www.ocr.org.uk/i-want-to/find-re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cr.org.uk/Images/578869-gcse-fieldwork-skills-factsheet.docx"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example of coastal errosion">
            <a:extLst>
              <a:ext uri="{FF2B5EF4-FFF2-40B4-BE49-F238E27FC236}">
                <a16:creationId xmlns:a16="http://schemas.microsoft.com/office/drawing/2014/main" id="{68B1AD91-3C96-4132-81F0-4BA2FEAE8D67}"/>
              </a:ext>
            </a:extLst>
          </p:cNvPr>
          <p:cNvPicPr>
            <a:picLocks noChangeAspect="1"/>
          </p:cNvPicPr>
          <p:nvPr/>
        </p:nvPicPr>
        <p:blipFill rotWithShape="1">
          <a:blip r:embed="rId2">
            <a:extLst>
              <a:ext uri="{28A0092B-C50C-407E-A947-70E740481C1C}">
                <a14:useLocalDpi xmlns:a14="http://schemas.microsoft.com/office/drawing/2010/main" val="0"/>
              </a:ext>
            </a:extLst>
          </a:blip>
          <a:srcRect t="9506" b="22872"/>
          <a:stretch/>
        </p:blipFill>
        <p:spPr>
          <a:xfrm>
            <a:off x="0" y="972000"/>
            <a:ext cx="9144000" cy="4176000"/>
          </a:xfrm>
          <a:prstGeom prst="rect">
            <a:avLst/>
          </a:prstGeom>
        </p:spPr>
      </p:pic>
      <p:sp>
        <p:nvSpPr>
          <p:cNvPr id="5" name="Rectangle 4">
            <a:extLst>
              <a:ext uri="{FF2B5EF4-FFF2-40B4-BE49-F238E27FC236}">
                <a16:creationId xmlns:a16="http://schemas.microsoft.com/office/drawing/2014/main" id="{008FF65D-252B-494E-BADB-56724982DB83}"/>
              </a:ext>
              <a:ext uri="{C183D7F6-B498-43B3-948B-1728B52AA6E4}">
                <adec:decorative xmlns:adec="http://schemas.microsoft.com/office/drawing/2017/decorative" val="1"/>
              </a:ext>
            </a:extLst>
          </p:cNvPr>
          <p:cNvSpPr/>
          <p:nvPr/>
        </p:nvSpPr>
        <p:spPr>
          <a:xfrm>
            <a:off x="0" y="1662545"/>
            <a:ext cx="3755841" cy="1813686"/>
          </a:xfrm>
          <a:prstGeom prst="rect">
            <a:avLst/>
          </a:prstGeom>
          <a:solidFill>
            <a:srgbClr val="587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descr="OCR Oxford Cambridge and RSA">
            <a:extLst>
              <a:ext uri="{FF2B5EF4-FFF2-40B4-BE49-F238E27FC236}">
                <a16:creationId xmlns:a16="http://schemas.microsoft.com/office/drawing/2014/main" id="{D9EF928A-A83B-47A6-B886-2E4AF0065CF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689521" y="237150"/>
            <a:ext cx="1136815" cy="448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7671A658-774E-4A34-8A7C-64B94397DA73}"/>
              </a:ext>
            </a:extLst>
          </p:cNvPr>
          <p:cNvSpPr txBox="1">
            <a:spLocks noGrp="1"/>
          </p:cNvSpPr>
          <p:nvPr>
            <p:ph type="ctrTitle"/>
          </p:nvPr>
        </p:nvSpPr>
        <p:spPr bwMode="auto">
          <a:xfrm>
            <a:off x="360419" y="1381136"/>
            <a:ext cx="5000625" cy="151919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ctr" rtl="0" eaLnBrk="1" fontAlgn="base" hangingPunct="1">
              <a:lnSpc>
                <a:spcPts val="3000"/>
              </a:lnSpc>
              <a:spcBef>
                <a:spcPts val="600"/>
              </a:spcBef>
              <a:spcAft>
                <a:spcPct val="0"/>
              </a:spcAft>
              <a:defRPr sz="2700" b="1" i="0">
                <a:solidFill>
                  <a:schemeClr val="bg1"/>
                </a:solidFill>
                <a:latin typeface="Arial" charset="0"/>
                <a:ea typeface="Arial" charset="0"/>
                <a:cs typeface="Arial" charset="0"/>
              </a:defRPr>
            </a:lvl1pPr>
            <a:lvl2pPr marL="342900" algn="l" rtl="0" eaLnBrk="1" fontAlgn="base" hangingPunct="1">
              <a:spcBef>
                <a:spcPct val="20000"/>
              </a:spcBef>
              <a:spcAft>
                <a:spcPct val="0"/>
              </a:spcAft>
              <a:defRPr b="0" i="0">
                <a:solidFill>
                  <a:schemeClr val="tx1"/>
                </a:solidFill>
                <a:latin typeface="Arial" charset="0"/>
                <a:ea typeface="Arial" charset="0"/>
                <a:cs typeface="Arial" charset="0"/>
              </a:defRPr>
            </a:lvl2pPr>
            <a:lvl3pPr marL="685800" algn="l" rtl="0" eaLnBrk="1" fontAlgn="base" hangingPunct="1">
              <a:spcBef>
                <a:spcPct val="20000"/>
              </a:spcBef>
              <a:spcAft>
                <a:spcPct val="0"/>
              </a:spcAft>
              <a:defRPr b="0" i="0">
                <a:solidFill>
                  <a:schemeClr val="tx1"/>
                </a:solidFill>
                <a:latin typeface="Arial" charset="0"/>
                <a:ea typeface="Arial" charset="0"/>
                <a:cs typeface="Arial" charset="0"/>
              </a:defRPr>
            </a:lvl3pPr>
            <a:lvl4pPr marL="1028700" algn="l" rtl="0" eaLnBrk="1" fontAlgn="base" hangingPunct="1">
              <a:spcBef>
                <a:spcPct val="20000"/>
              </a:spcBef>
              <a:spcAft>
                <a:spcPct val="0"/>
              </a:spcAft>
              <a:defRPr b="0" i="0">
                <a:solidFill>
                  <a:schemeClr val="tx1"/>
                </a:solidFill>
                <a:latin typeface="Arial" charset="0"/>
                <a:ea typeface="Arial" charset="0"/>
                <a:cs typeface="Arial" charset="0"/>
              </a:defRPr>
            </a:lvl4pPr>
            <a:lvl5pPr marL="1371600" algn="l" rtl="0" eaLnBrk="1" fontAlgn="base" hangingPunct="1">
              <a:spcBef>
                <a:spcPct val="20000"/>
              </a:spcBef>
              <a:spcAft>
                <a:spcPct val="0"/>
              </a:spcAft>
              <a:defRPr b="0" i="0">
                <a:solidFill>
                  <a:schemeClr val="tx1"/>
                </a:solidFill>
                <a:latin typeface="Arial" charset="0"/>
                <a:ea typeface="Arial" charset="0"/>
                <a:cs typeface="Arial"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a:lnSpc>
                <a:spcPct val="300000"/>
              </a:lnSpc>
              <a:spcBef>
                <a:spcPts val="450"/>
              </a:spcBef>
              <a:defRPr/>
            </a:pPr>
            <a:r>
              <a:rPr lang="en-US" sz="1800" b="0" kern="0" dirty="0"/>
              <a:t>GCSE (9-1) </a:t>
            </a:r>
          </a:p>
          <a:p>
            <a:pPr algn="l">
              <a:lnSpc>
                <a:spcPts val="2250"/>
              </a:lnSpc>
              <a:spcBef>
                <a:spcPts val="450"/>
              </a:spcBef>
              <a:defRPr/>
            </a:pPr>
            <a:r>
              <a:rPr lang="en-GB" dirty="0"/>
              <a:t>GEOGRAPHY B </a:t>
            </a:r>
          </a:p>
          <a:p>
            <a:pPr algn="l">
              <a:lnSpc>
                <a:spcPts val="2250"/>
              </a:lnSpc>
              <a:spcBef>
                <a:spcPts val="450"/>
              </a:spcBef>
              <a:defRPr/>
            </a:pPr>
            <a:r>
              <a:rPr lang="en-GB" sz="1500" dirty="0"/>
              <a:t>Guidance and support for 2021</a:t>
            </a:r>
            <a:endParaRPr lang="en-US" sz="1500" kern="0" dirty="0"/>
          </a:p>
        </p:txBody>
      </p:sp>
      <p:sp>
        <p:nvSpPr>
          <p:cNvPr id="6" name="Text Placeholder 2">
            <a:extLst>
              <a:ext uri="{FF2B5EF4-FFF2-40B4-BE49-F238E27FC236}">
                <a16:creationId xmlns:a16="http://schemas.microsoft.com/office/drawing/2014/main" id="{EEE44DE3-F7BE-47CC-AE63-7456E1BD7675}"/>
              </a:ext>
            </a:extLst>
          </p:cNvPr>
          <p:cNvSpPr txBox="1">
            <a:spLocks/>
          </p:cNvSpPr>
          <p:nvPr/>
        </p:nvSpPr>
        <p:spPr bwMode="auto">
          <a:xfrm>
            <a:off x="360419" y="3040305"/>
            <a:ext cx="24574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20000"/>
              </a:spcBef>
              <a:spcAft>
                <a:spcPct val="0"/>
              </a:spcAft>
              <a:defRPr sz="975" b="1" i="0" spc="-45" baseline="0">
                <a:solidFill>
                  <a:schemeClr val="bg1"/>
                </a:solidFill>
                <a:latin typeface="Arial" charset="0"/>
                <a:ea typeface="Arial" charset="0"/>
                <a:cs typeface="Arial" charset="0"/>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r>
              <a:rPr lang="en-US" sz="750" kern="0" dirty="0"/>
              <a:t>J384</a:t>
            </a:r>
          </a:p>
          <a:p>
            <a:r>
              <a:rPr lang="en-US" sz="750" b="0" kern="0" dirty="0"/>
              <a:t>For first teaching in 2016</a:t>
            </a:r>
          </a:p>
        </p:txBody>
      </p:sp>
      <p:pic>
        <p:nvPicPr>
          <p:cNvPr id="8" name="Picture 7">
            <a:extLst>
              <a:ext uri="{FF2B5EF4-FFF2-40B4-BE49-F238E27FC236}">
                <a16:creationId xmlns:a16="http://schemas.microsoft.com/office/drawing/2014/main" id="{502C1E05-041A-4C3B-B7BF-424AF450ACE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45839" r="51857" b="47605"/>
          <a:stretch/>
        </p:blipFill>
        <p:spPr>
          <a:xfrm>
            <a:off x="0" y="2395721"/>
            <a:ext cx="3037924" cy="397079"/>
          </a:xfrm>
          <a:prstGeom prst="rect">
            <a:avLst/>
          </a:prstGeom>
        </p:spPr>
      </p:pic>
    </p:spTree>
    <p:extLst>
      <p:ext uri="{BB962C8B-B14F-4D97-AF65-F5344CB8AC3E}">
        <p14:creationId xmlns:p14="http://schemas.microsoft.com/office/powerpoint/2010/main" val="329467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7D198F32-D405-4AA6-9F0D-0E5CD3153AD4}"/>
              </a:ext>
            </a:extLst>
          </p:cNvPr>
          <p:cNvSpPr>
            <a:spLocks noGrp="1"/>
          </p:cNvSpPr>
          <p:nvPr>
            <p:ph type="title"/>
          </p:nvPr>
        </p:nvSpPr>
        <p:spPr>
          <a:xfrm>
            <a:off x="466770" y="235725"/>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GCSE B assessment overview</a:t>
            </a:r>
          </a:p>
        </p:txBody>
      </p:sp>
      <p:sp>
        <p:nvSpPr>
          <p:cNvPr id="6" name="Content Placeholder 5">
            <a:extLst>
              <a:ext uri="{FF2B5EF4-FFF2-40B4-BE49-F238E27FC236}">
                <a16:creationId xmlns:a16="http://schemas.microsoft.com/office/drawing/2014/main" id="{38D53B68-D4C5-4FBB-B8D3-49B70D5973EE}"/>
              </a:ext>
            </a:extLst>
          </p:cNvPr>
          <p:cNvSpPr>
            <a:spLocks noGrp="1"/>
          </p:cNvSpPr>
          <p:nvPr>
            <p:ph idx="1"/>
          </p:nvPr>
        </p:nvSpPr>
        <p:spPr>
          <a:xfrm>
            <a:off x="455076" y="941904"/>
            <a:ext cx="6555600" cy="3873391"/>
          </a:xfrm>
        </p:spPr>
        <p:txBody>
          <a:bodyPr>
            <a:normAutofit fontScale="92500" lnSpcReduction="20000"/>
          </a:bodyPr>
          <a:lstStyle/>
          <a:p>
            <a:pPr marL="0" indent="0">
              <a:buNone/>
            </a:pPr>
            <a:r>
              <a:rPr lang="en-GB" b="1" dirty="0">
                <a:latin typeface="Arial" panose="020B0604020202020204" pitchFamily="34" charset="0"/>
                <a:cs typeface="Arial" panose="020B0604020202020204" pitchFamily="34" charset="0"/>
              </a:rPr>
              <a:t>Current</a:t>
            </a: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sz="900"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2021</a:t>
            </a:r>
          </a:p>
          <a:p>
            <a:pPr marL="0" indent="0">
              <a:buNone/>
            </a:pPr>
            <a:endParaRPr lang="en-GB" b="1"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pPr marL="0" indent="0">
              <a:buNone/>
            </a:pPr>
            <a:endParaRPr lang="en-GB" sz="1050" dirty="0">
              <a:highlight>
                <a:srgbClr val="00FF00"/>
              </a:highlight>
              <a:latin typeface="Arial" panose="020B0604020202020204" pitchFamily="34" charset="0"/>
              <a:cs typeface="Arial" panose="020B0604020202020204" pitchFamily="34" charset="0"/>
            </a:endParaRPr>
          </a:p>
          <a:p>
            <a:pPr marL="0" indent="0">
              <a:buNone/>
            </a:pPr>
            <a:r>
              <a:rPr lang="en-GB" sz="1500" dirty="0">
                <a:highlight>
                  <a:srgbClr val="00FF00"/>
                </a:highlight>
                <a:latin typeface="Arial" panose="020B0604020202020204" pitchFamily="34" charset="0"/>
                <a:cs typeface="Arial" panose="020B0604020202020204" pitchFamily="34" charset="0"/>
              </a:rPr>
              <a:t>Green highlighting </a:t>
            </a:r>
            <a:r>
              <a:rPr lang="en-GB" sz="1500" dirty="0">
                <a:latin typeface="Arial" panose="020B0604020202020204" pitchFamily="34" charset="0"/>
                <a:cs typeface="Arial" panose="020B0604020202020204" pitchFamily="34" charset="0"/>
              </a:rPr>
              <a:t>indicates a change for 2021.</a:t>
            </a:r>
          </a:p>
          <a:p>
            <a:pPr marL="0" indent="0">
              <a:buNone/>
            </a:pPr>
            <a:endParaRPr lang="en-GB" sz="900" dirty="0"/>
          </a:p>
          <a:p>
            <a:pPr marL="0" indent="0">
              <a:buNone/>
            </a:pPr>
            <a:endParaRPr lang="en-GB" dirty="0"/>
          </a:p>
          <a:p>
            <a:pPr marL="0" indent="0">
              <a:buNone/>
            </a:pPr>
            <a:endParaRPr lang="en-GB" dirty="0"/>
          </a:p>
          <a:p>
            <a:pPr marL="0" indent="0">
              <a:buNone/>
            </a:pPr>
            <a:endParaRPr lang="en-GB" dirty="0"/>
          </a:p>
          <a:p>
            <a:pPr marL="0" indent="0">
              <a:buNone/>
            </a:pPr>
            <a:endParaRPr lang="en-GB" sz="1500" dirty="0"/>
          </a:p>
          <a:p>
            <a:pPr marL="0" indent="0">
              <a:buNone/>
            </a:pPr>
            <a:endParaRPr lang="en-GB" dirty="0"/>
          </a:p>
        </p:txBody>
      </p:sp>
      <p:graphicFrame>
        <p:nvGraphicFramePr>
          <p:cNvPr id="8" name="Table 7">
            <a:extLst>
              <a:ext uri="{FF2B5EF4-FFF2-40B4-BE49-F238E27FC236}">
                <a16:creationId xmlns:a16="http://schemas.microsoft.com/office/drawing/2014/main" id="{2C34DAB1-D0E1-4989-BDF2-A9AE0007B22F}"/>
              </a:ext>
            </a:extLst>
          </p:cNvPr>
          <p:cNvGraphicFramePr>
            <a:graphicFrameLocks noGrp="1"/>
          </p:cNvGraphicFramePr>
          <p:nvPr>
            <p:extLst>
              <p:ext uri="{D42A27DB-BD31-4B8C-83A1-F6EECF244321}">
                <p14:modId xmlns:p14="http://schemas.microsoft.com/office/powerpoint/2010/main" val="972085775"/>
              </p:ext>
            </p:extLst>
          </p:nvPr>
        </p:nvGraphicFramePr>
        <p:xfrm>
          <a:off x="536682" y="1193125"/>
          <a:ext cx="5843492" cy="1278348"/>
        </p:xfrm>
        <a:graphic>
          <a:graphicData uri="http://schemas.openxmlformats.org/drawingml/2006/table">
            <a:tbl>
              <a:tblPr firstRow="1" firstCol="1" bandRow="1">
                <a:tableStyleId>{5C22544A-7EE6-4342-B048-85BDC9FD1C3A}</a:tableStyleId>
              </a:tblPr>
              <a:tblGrid>
                <a:gridCol w="1616669">
                  <a:extLst>
                    <a:ext uri="{9D8B030D-6E8A-4147-A177-3AD203B41FA5}">
                      <a16:colId xmlns:a16="http://schemas.microsoft.com/office/drawing/2014/main" val="2847548325"/>
                    </a:ext>
                  </a:extLst>
                </a:gridCol>
                <a:gridCol w="1367395">
                  <a:extLst>
                    <a:ext uri="{9D8B030D-6E8A-4147-A177-3AD203B41FA5}">
                      <a16:colId xmlns:a16="http://schemas.microsoft.com/office/drawing/2014/main" val="3000009666"/>
                    </a:ext>
                  </a:extLst>
                </a:gridCol>
                <a:gridCol w="1492634">
                  <a:extLst>
                    <a:ext uri="{9D8B030D-6E8A-4147-A177-3AD203B41FA5}">
                      <a16:colId xmlns:a16="http://schemas.microsoft.com/office/drawing/2014/main" val="118602655"/>
                    </a:ext>
                  </a:extLst>
                </a:gridCol>
                <a:gridCol w="1366794">
                  <a:extLst>
                    <a:ext uri="{9D8B030D-6E8A-4147-A177-3AD203B41FA5}">
                      <a16:colId xmlns:a16="http://schemas.microsoft.com/office/drawing/2014/main" val="3925829739"/>
                    </a:ext>
                  </a:extLst>
                </a:gridCol>
              </a:tblGrid>
              <a:tr h="221214">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J384</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01</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02</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03</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extLst>
                  <a:ext uri="{0D108BD9-81ED-4DB2-BD59-A6C34878D82A}">
                    <a16:rowId xmlns:a16="http://schemas.microsoft.com/office/drawing/2014/main" val="3491347503"/>
                  </a:ext>
                </a:extLst>
              </a:tr>
              <a:tr h="352378">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Exam duration</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1 hour 15 minutes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1 hour 15 minutes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1 hour 30 minutes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extLst>
                  <a:ext uri="{0D108BD9-81ED-4DB2-BD59-A6C34878D82A}">
                    <a16:rowId xmlns:a16="http://schemas.microsoft.com/office/drawing/2014/main" val="4172271649"/>
                  </a:ext>
                </a:extLst>
              </a:tr>
              <a:tr h="352378">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Total number of marks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70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70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60</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extLst>
                  <a:ext uri="{0D108BD9-81ED-4DB2-BD59-A6C34878D82A}">
                    <a16:rowId xmlns:a16="http://schemas.microsoft.com/office/drawing/2014/main" val="1165112285"/>
                  </a:ext>
                </a:extLst>
              </a:tr>
              <a:tr h="352378">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Weighting of papers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35%</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35%</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30% </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extLst>
                  <a:ext uri="{0D108BD9-81ED-4DB2-BD59-A6C34878D82A}">
                    <a16:rowId xmlns:a16="http://schemas.microsoft.com/office/drawing/2014/main" val="4028864458"/>
                  </a:ext>
                </a:extLst>
              </a:tr>
            </a:tbl>
          </a:graphicData>
        </a:graphic>
      </p:graphicFrame>
      <p:graphicFrame>
        <p:nvGraphicFramePr>
          <p:cNvPr id="9" name="Table 8">
            <a:extLst>
              <a:ext uri="{FF2B5EF4-FFF2-40B4-BE49-F238E27FC236}">
                <a16:creationId xmlns:a16="http://schemas.microsoft.com/office/drawing/2014/main" id="{C273BB53-1505-4703-8515-4048FF22A6AA}"/>
              </a:ext>
            </a:extLst>
          </p:cNvPr>
          <p:cNvGraphicFramePr>
            <a:graphicFrameLocks noGrp="1"/>
          </p:cNvGraphicFramePr>
          <p:nvPr>
            <p:extLst>
              <p:ext uri="{D42A27DB-BD31-4B8C-83A1-F6EECF244321}">
                <p14:modId xmlns:p14="http://schemas.microsoft.com/office/powerpoint/2010/main" val="2215700754"/>
              </p:ext>
            </p:extLst>
          </p:nvPr>
        </p:nvGraphicFramePr>
        <p:xfrm>
          <a:off x="536681" y="2906726"/>
          <a:ext cx="5843492" cy="1361445"/>
        </p:xfrm>
        <a:graphic>
          <a:graphicData uri="http://schemas.openxmlformats.org/drawingml/2006/table">
            <a:tbl>
              <a:tblPr firstRow="1" firstCol="1" bandRow="1">
                <a:tableStyleId>{5C22544A-7EE6-4342-B048-85BDC9FD1C3A}</a:tableStyleId>
              </a:tblPr>
              <a:tblGrid>
                <a:gridCol w="1616669">
                  <a:extLst>
                    <a:ext uri="{9D8B030D-6E8A-4147-A177-3AD203B41FA5}">
                      <a16:colId xmlns:a16="http://schemas.microsoft.com/office/drawing/2014/main" val="3869783758"/>
                    </a:ext>
                  </a:extLst>
                </a:gridCol>
                <a:gridCol w="1367395">
                  <a:extLst>
                    <a:ext uri="{9D8B030D-6E8A-4147-A177-3AD203B41FA5}">
                      <a16:colId xmlns:a16="http://schemas.microsoft.com/office/drawing/2014/main" val="1821815989"/>
                    </a:ext>
                  </a:extLst>
                </a:gridCol>
                <a:gridCol w="1492634">
                  <a:extLst>
                    <a:ext uri="{9D8B030D-6E8A-4147-A177-3AD203B41FA5}">
                      <a16:colId xmlns:a16="http://schemas.microsoft.com/office/drawing/2014/main" val="3391281936"/>
                    </a:ext>
                  </a:extLst>
                </a:gridCol>
                <a:gridCol w="1366794">
                  <a:extLst>
                    <a:ext uri="{9D8B030D-6E8A-4147-A177-3AD203B41FA5}">
                      <a16:colId xmlns:a16="http://schemas.microsoft.com/office/drawing/2014/main" val="2852235331"/>
                    </a:ext>
                  </a:extLst>
                </a:gridCol>
              </a:tblGrid>
              <a:tr h="241141">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J384</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01</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02</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Component 03</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extLst>
                  <a:ext uri="{0D108BD9-81ED-4DB2-BD59-A6C34878D82A}">
                    <a16:rowId xmlns:a16="http://schemas.microsoft.com/office/drawing/2014/main" val="3243580143"/>
                  </a:ext>
                </a:extLst>
              </a:tr>
              <a:tr h="352378">
                <a:tc>
                  <a:txBody>
                    <a:bodyPr/>
                    <a:lstStyle/>
                    <a:p>
                      <a:pPr>
                        <a:lnSpc>
                          <a:spcPct val="115000"/>
                        </a:lnSpc>
                        <a:spcAft>
                          <a:spcPts val="0"/>
                        </a:spcAft>
                      </a:pPr>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Exam duration </a:t>
                      </a: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1 hour 10 minutes</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1 hour 10 minutes</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cs typeface="Arial" panose="020B0604020202020204" pitchFamily="34" charset="0"/>
                        </a:rPr>
                        <a:t>1 hour 30 minutes</a:t>
                      </a: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extLst>
                  <a:ext uri="{0D108BD9-81ED-4DB2-BD59-A6C34878D82A}">
                    <a16:rowId xmlns:a16="http://schemas.microsoft.com/office/drawing/2014/main" val="2723541067"/>
                  </a:ext>
                </a:extLst>
              </a:tr>
              <a:tr h="383963">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Total number of marks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63</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62</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D0DED7"/>
                    </a:solidFill>
                  </a:tcPr>
                </a:tc>
                <a:tc>
                  <a:txBody>
                    <a:bodyPr/>
                    <a:lstStyle/>
                    <a:p>
                      <a:pPr algn="ctr">
                        <a:lnSpc>
                          <a:spcPct val="115000"/>
                        </a:lnSpc>
                        <a:spcAft>
                          <a:spcPts val="0"/>
                        </a:spcAft>
                      </a:pPr>
                      <a:r>
                        <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60</a:t>
                      </a:r>
                    </a:p>
                  </a:txBody>
                  <a:tcPr marL="51435" marR="51435" marT="0" marB="0">
                    <a:solidFill>
                      <a:srgbClr val="D0DED7"/>
                    </a:solidFill>
                  </a:tcPr>
                </a:tc>
                <a:extLst>
                  <a:ext uri="{0D108BD9-81ED-4DB2-BD59-A6C34878D82A}">
                    <a16:rowId xmlns:a16="http://schemas.microsoft.com/office/drawing/2014/main" val="1951107160"/>
                  </a:ext>
                </a:extLst>
              </a:tr>
              <a:tr h="383963">
                <a:tc>
                  <a:txBody>
                    <a:bodyPr/>
                    <a:lstStyle/>
                    <a:p>
                      <a:pPr>
                        <a:lnSpc>
                          <a:spcPct val="115000"/>
                        </a:lnSpc>
                        <a:spcAft>
                          <a:spcPts val="0"/>
                        </a:spcAft>
                      </a:pPr>
                      <a:r>
                        <a:rPr lang="en-GB" sz="1100" dirty="0">
                          <a:solidFill>
                            <a:schemeClr val="bg1"/>
                          </a:solidFill>
                          <a:effectLst/>
                          <a:latin typeface="Arial" panose="020B0604020202020204" pitchFamily="34" charset="0"/>
                          <a:cs typeface="Arial" panose="020B0604020202020204" pitchFamily="34" charset="0"/>
                        </a:rPr>
                        <a:t>Weighting of papers</a:t>
                      </a: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587D6B"/>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34%</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34%</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tc>
                  <a:txBody>
                    <a:bodyPr/>
                    <a:lstStyle/>
                    <a:p>
                      <a:pPr algn="ctr">
                        <a:lnSpc>
                          <a:spcPct val="115000"/>
                        </a:lnSpc>
                        <a:spcAft>
                          <a:spcPts val="0"/>
                        </a:spcAft>
                      </a:pPr>
                      <a:r>
                        <a:rPr lang="en-GB" sz="1100" b="1" dirty="0">
                          <a:solidFill>
                            <a:schemeClr val="tx1"/>
                          </a:solidFill>
                          <a:effectLst/>
                          <a:highlight>
                            <a:srgbClr val="00FF00"/>
                          </a:highlight>
                          <a:latin typeface="Arial" panose="020B0604020202020204" pitchFamily="34" charset="0"/>
                          <a:cs typeface="Arial" panose="020B0604020202020204" pitchFamily="34" charset="0"/>
                        </a:rPr>
                        <a:t>32% </a:t>
                      </a:r>
                      <a:endParaRPr lang="en-GB" sz="1100" b="1" dirty="0">
                        <a:solidFill>
                          <a:schemeClr val="tx1"/>
                        </a:solidFill>
                        <a:effectLst/>
                        <a:highlight>
                          <a:srgbClr val="00FF00"/>
                        </a:highligh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rgbClr val="9DB9AC"/>
                    </a:solidFill>
                  </a:tcPr>
                </a:tc>
                <a:extLst>
                  <a:ext uri="{0D108BD9-81ED-4DB2-BD59-A6C34878D82A}">
                    <a16:rowId xmlns:a16="http://schemas.microsoft.com/office/drawing/2014/main" val="3300333841"/>
                  </a:ext>
                </a:extLst>
              </a:tr>
            </a:tbl>
          </a:graphicData>
        </a:graphic>
      </p:graphicFrame>
      <p:sp>
        <p:nvSpPr>
          <p:cNvPr id="10" name="TextBox 9">
            <a:extLst>
              <a:ext uri="{FF2B5EF4-FFF2-40B4-BE49-F238E27FC236}">
                <a16:creationId xmlns:a16="http://schemas.microsoft.com/office/drawing/2014/main" id="{9264031F-73C9-4A77-8F9D-DD4AF797247B}"/>
              </a:ext>
            </a:extLst>
          </p:cNvPr>
          <p:cNvSpPr txBox="1"/>
          <p:nvPr/>
        </p:nvSpPr>
        <p:spPr>
          <a:xfrm>
            <a:off x="6468495" y="1641613"/>
            <a:ext cx="1714865" cy="404085"/>
          </a:xfrm>
          <a:prstGeom prst="rect">
            <a:avLst/>
          </a:prstGeom>
          <a:ln>
            <a:solidFill>
              <a:srgbClr val="587D6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13" dirty="0">
                <a:latin typeface="Arial" panose="020B0604020202020204" pitchFamily="34" charset="0"/>
                <a:cs typeface="Arial" panose="020B0604020202020204" pitchFamily="34" charset="0"/>
              </a:rPr>
              <a:t>Qualification total </a:t>
            </a:r>
          </a:p>
          <a:p>
            <a:r>
              <a:rPr lang="en-GB" sz="1013" dirty="0">
                <a:latin typeface="Arial" panose="020B0604020202020204" pitchFamily="34" charset="0"/>
                <a:cs typeface="Arial" panose="020B0604020202020204" pitchFamily="34" charset="0"/>
              </a:rPr>
              <a:t>200 marks</a:t>
            </a:r>
          </a:p>
        </p:txBody>
      </p:sp>
      <p:sp>
        <p:nvSpPr>
          <p:cNvPr id="11" name="TextBox 10">
            <a:extLst>
              <a:ext uri="{FF2B5EF4-FFF2-40B4-BE49-F238E27FC236}">
                <a16:creationId xmlns:a16="http://schemas.microsoft.com/office/drawing/2014/main" id="{1560F565-8218-4F0C-B52C-506A4AF3CD9B}"/>
              </a:ext>
            </a:extLst>
          </p:cNvPr>
          <p:cNvSpPr txBox="1"/>
          <p:nvPr/>
        </p:nvSpPr>
        <p:spPr>
          <a:xfrm>
            <a:off x="6468495" y="3215361"/>
            <a:ext cx="1714865" cy="404085"/>
          </a:xfrm>
          <a:prstGeom prst="rect">
            <a:avLst/>
          </a:prstGeom>
          <a:ln>
            <a:solidFill>
              <a:srgbClr val="587D6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13" dirty="0">
                <a:latin typeface="Arial" panose="020B0604020202020204" pitchFamily="34" charset="0"/>
                <a:cs typeface="Arial" panose="020B0604020202020204" pitchFamily="34" charset="0"/>
              </a:rPr>
              <a:t>Qualification total </a:t>
            </a:r>
          </a:p>
          <a:p>
            <a:r>
              <a:rPr lang="en-GB" sz="1013" dirty="0">
                <a:highlight>
                  <a:srgbClr val="00FF00"/>
                </a:highlight>
                <a:latin typeface="Arial" panose="020B0604020202020204" pitchFamily="34" charset="0"/>
                <a:cs typeface="Arial" panose="020B0604020202020204" pitchFamily="34" charset="0"/>
              </a:rPr>
              <a:t>185</a:t>
            </a:r>
            <a:r>
              <a:rPr lang="en-GB" sz="1013" dirty="0">
                <a:latin typeface="Arial" panose="020B0604020202020204" pitchFamily="34" charset="0"/>
                <a:cs typeface="Arial" panose="020B0604020202020204" pitchFamily="34" charset="0"/>
              </a:rPr>
              <a:t> marks</a:t>
            </a:r>
          </a:p>
        </p:txBody>
      </p:sp>
      <p:sp>
        <p:nvSpPr>
          <p:cNvPr id="12" name="Rectangle 11">
            <a:extLst>
              <a:ext uri="{FF2B5EF4-FFF2-40B4-BE49-F238E27FC236}">
                <a16:creationId xmlns:a16="http://schemas.microsoft.com/office/drawing/2014/main" id="{8411BF69-F22F-4F53-9048-8FC372EB6AE6}"/>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13" name="object 4">
            <a:extLst>
              <a:ext uri="{FF2B5EF4-FFF2-40B4-BE49-F238E27FC236}">
                <a16:creationId xmlns:a16="http://schemas.microsoft.com/office/drawing/2014/main" id="{053C8456-4504-4587-8279-FAEA913A3050}"/>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15070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9C73A6B-B4C8-4367-805D-70D5D6D10FBD}"/>
              </a:ext>
            </a:extLst>
          </p:cNvPr>
          <p:cNvSpPr>
            <a:spLocks noGrp="1"/>
          </p:cNvSpPr>
          <p:nvPr>
            <p:ph type="title"/>
          </p:nvPr>
        </p:nvSpPr>
        <p:spPr>
          <a:xfrm>
            <a:off x="467102" y="221270"/>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Further examples of questions</a:t>
            </a:r>
          </a:p>
        </p:txBody>
      </p:sp>
      <p:sp>
        <p:nvSpPr>
          <p:cNvPr id="6" name="Content Placeholder 1">
            <a:extLst>
              <a:ext uri="{FF2B5EF4-FFF2-40B4-BE49-F238E27FC236}">
                <a16:creationId xmlns:a16="http://schemas.microsoft.com/office/drawing/2014/main" id="{FB124011-92FD-4B63-A147-22E45C942455}"/>
              </a:ext>
            </a:extLst>
          </p:cNvPr>
          <p:cNvSpPr>
            <a:spLocks noGrp="1"/>
          </p:cNvSpPr>
          <p:nvPr>
            <p:ph idx="1"/>
          </p:nvPr>
        </p:nvSpPr>
        <p:spPr>
          <a:xfrm>
            <a:off x="484632" y="966010"/>
            <a:ext cx="8020779" cy="3427805"/>
          </a:xfrm>
        </p:spPr>
        <p:txBody>
          <a:bodyPr>
            <a:normAutofit/>
          </a:bodyPr>
          <a:lstStyle/>
          <a:p>
            <a:pPr marL="0" indent="0">
              <a:buNone/>
            </a:pPr>
            <a:r>
              <a:rPr lang="en-GB" sz="1400" dirty="0">
                <a:latin typeface="Arial" panose="020B0604020202020204" pitchFamily="34" charset="0"/>
                <a:cs typeface="Arial" panose="020B0604020202020204" pitchFamily="34" charset="0"/>
              </a:rPr>
              <a:t>Did you know you could use </a:t>
            </a:r>
            <a:r>
              <a:rPr lang="en-GB" sz="1400" dirty="0">
                <a:latin typeface="Arial" panose="020B0604020202020204" pitchFamily="34" charset="0"/>
                <a:cs typeface="Arial" panose="020B0604020202020204" pitchFamily="34" charset="0"/>
                <a:hlinkClick r:id="rId2"/>
              </a:rPr>
              <a:t>ExamBuilder</a:t>
            </a:r>
            <a:r>
              <a:rPr lang="en-GB" sz="1400" dirty="0">
                <a:latin typeface="Arial" panose="020B0604020202020204" pitchFamily="34" charset="0"/>
                <a:cs typeface="Arial" panose="020B0604020202020204" pitchFamily="34" charset="0"/>
              </a:rPr>
              <a:t> to design your own question papers? </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You could show your students further examples of how components 01 and 02 will look in 2021. Build your own question paper with our tool.</a:t>
            </a:r>
          </a:p>
          <a:p>
            <a:pPr marL="0" indent="0">
              <a:buNone/>
            </a:pPr>
            <a:endParaRPr lang="en-GB"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09D84CB-0CD3-4880-AF73-4AEDFF7194E4}"/>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86BC0D7E-4F2C-4CE7-95D6-B7CA162E033D}"/>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69882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16B8348-5C04-4B5F-9029-D5856F09A185}"/>
              </a:ext>
            </a:extLst>
          </p:cNvPr>
          <p:cNvSpPr>
            <a:spLocks noGrp="1"/>
          </p:cNvSpPr>
          <p:nvPr>
            <p:ph type="title"/>
          </p:nvPr>
        </p:nvSpPr>
        <p:spPr>
          <a:xfrm>
            <a:off x="452773" y="229325"/>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Preparing students</a:t>
            </a:r>
          </a:p>
        </p:txBody>
      </p:sp>
      <p:sp>
        <p:nvSpPr>
          <p:cNvPr id="6" name="Content Placeholder 1">
            <a:extLst>
              <a:ext uri="{FF2B5EF4-FFF2-40B4-BE49-F238E27FC236}">
                <a16:creationId xmlns:a16="http://schemas.microsoft.com/office/drawing/2014/main" id="{910ABAB4-0244-47BC-B8A2-3897D6162241}"/>
              </a:ext>
            </a:extLst>
          </p:cNvPr>
          <p:cNvSpPr>
            <a:spLocks noGrp="1"/>
          </p:cNvSpPr>
          <p:nvPr>
            <p:ph idx="1"/>
          </p:nvPr>
        </p:nvSpPr>
        <p:spPr>
          <a:xfrm>
            <a:off x="444639" y="888538"/>
            <a:ext cx="8388763" cy="3736800"/>
          </a:xfrm>
        </p:spPr>
        <p:txBody>
          <a:bodyPr>
            <a:normAutofit/>
          </a:bodyPr>
          <a:lstStyle/>
          <a:p>
            <a:pPr marL="0" indent="0">
              <a:buNone/>
            </a:pPr>
            <a:r>
              <a:rPr lang="en-US" sz="1400" dirty="0">
                <a:effectLst/>
                <a:latin typeface="Arial" panose="020B0604020202020204" pitchFamily="34" charset="0"/>
                <a:ea typeface="MS Mincho" panose="020B0400000000000000" pitchFamily="49" charset="-128"/>
                <a:cs typeface="Arial" panose="020B0604020202020204" pitchFamily="34" charset="0"/>
              </a:rPr>
              <a:t>To prepare students for the unfamiliar fieldwork questions, teachers should provide students with the opportunity to: </a:t>
            </a:r>
          </a:p>
          <a:p>
            <a:pPr marL="214313" indent="-214313"/>
            <a:r>
              <a:rPr lang="en-US" sz="1400" dirty="0">
                <a:effectLst/>
                <a:latin typeface="Arial" panose="020B0604020202020204" pitchFamily="34" charset="0"/>
                <a:ea typeface="MS Mincho" panose="020B0400000000000000" pitchFamily="49" charset="-128"/>
                <a:cs typeface="Arial" panose="020B0604020202020204" pitchFamily="34" charset="0"/>
              </a:rPr>
              <a:t>engage in the enquiry process (see slide 9)</a:t>
            </a:r>
          </a:p>
          <a:p>
            <a:pPr marL="0" indent="0">
              <a:buNone/>
            </a:pPr>
            <a:r>
              <a:rPr lang="en-US" sz="1400" i="1" dirty="0">
                <a:effectLst/>
                <a:latin typeface="Arial" panose="020B0604020202020204" pitchFamily="34" charset="0"/>
                <a:ea typeface="MS Mincho" panose="020B0400000000000000" pitchFamily="49" charset="-128"/>
                <a:cs typeface="Arial" panose="020B0604020202020204" pitchFamily="34" charset="0"/>
              </a:rPr>
              <a:t>and</a:t>
            </a:r>
            <a:r>
              <a:rPr lang="en-US" sz="1400" dirty="0">
                <a:effectLst/>
                <a:latin typeface="Arial" panose="020B0604020202020204" pitchFamily="34" charset="0"/>
                <a:ea typeface="MS Mincho" panose="020B0400000000000000" pitchFamily="49" charset="-128"/>
                <a:cs typeface="Arial" panose="020B0604020202020204" pitchFamily="34" charset="0"/>
              </a:rPr>
              <a:t> </a:t>
            </a:r>
          </a:p>
          <a:p>
            <a:pPr marL="214313" indent="-214313"/>
            <a:r>
              <a:rPr lang="en-US" sz="1400" dirty="0">
                <a:effectLst/>
                <a:latin typeface="Arial" panose="020B0604020202020204" pitchFamily="34" charset="0"/>
                <a:ea typeface="MS Mincho" panose="020B0400000000000000" pitchFamily="49" charset="-128"/>
                <a:cs typeface="Arial" panose="020B0604020202020204" pitchFamily="34" charset="0"/>
              </a:rPr>
              <a:t>engage in fieldwork </a:t>
            </a:r>
            <a:r>
              <a:rPr lang="en-US" sz="1400" u="sng" dirty="0">
                <a:effectLst/>
                <a:latin typeface="Arial" panose="020B0604020202020204" pitchFamily="34" charset="0"/>
                <a:ea typeface="MS Mincho" panose="020B0400000000000000" pitchFamily="49" charset="-128"/>
                <a:cs typeface="Arial" panose="020B0604020202020204" pitchFamily="34" charset="0"/>
              </a:rPr>
              <a:t>where possible</a:t>
            </a:r>
            <a:r>
              <a:rPr lang="en-US" sz="1400" dirty="0">
                <a:effectLst/>
                <a:latin typeface="Arial" panose="020B0604020202020204" pitchFamily="34" charset="0"/>
                <a:ea typeface="MS Mincho" panose="020B0400000000000000" pitchFamily="49" charset="-128"/>
                <a:cs typeface="Arial" panose="020B0604020202020204" pitchFamily="34" charset="0"/>
              </a:rPr>
              <a:t>, whether that is;</a:t>
            </a:r>
          </a:p>
          <a:p>
            <a:pPr marL="557213" lvl="1" indent="-214313"/>
            <a:r>
              <a:rPr lang="en-US" sz="1400" dirty="0">
                <a:latin typeface="Arial" panose="020B0604020202020204" pitchFamily="34" charset="0"/>
                <a:ea typeface="MS Mincho" panose="020B0400000000000000" pitchFamily="49" charset="-128"/>
                <a:cs typeface="Arial" panose="020B0604020202020204" pitchFamily="34" charset="0"/>
              </a:rPr>
              <a:t>‘in the field’ e.g. school grounds and local area (to the school or student’s home)</a:t>
            </a:r>
          </a:p>
          <a:p>
            <a:pPr marL="557213" lvl="1" indent="-214313"/>
            <a:r>
              <a:rPr lang="en-US" sz="1400" dirty="0">
                <a:latin typeface="Arial" panose="020B0604020202020204" pitchFamily="34" charset="0"/>
                <a:ea typeface="MS Mincho" panose="020B0400000000000000" pitchFamily="49" charset="-128"/>
                <a:cs typeface="Arial" panose="020B0604020202020204" pitchFamily="34" charset="0"/>
              </a:rPr>
              <a:t>through virtual fieldwork (classroom based) </a:t>
            </a:r>
          </a:p>
        </p:txBody>
      </p:sp>
      <p:sp>
        <p:nvSpPr>
          <p:cNvPr id="8" name="Rectangle 7">
            <a:extLst>
              <a:ext uri="{FF2B5EF4-FFF2-40B4-BE49-F238E27FC236}">
                <a16:creationId xmlns:a16="http://schemas.microsoft.com/office/drawing/2014/main" id="{ADD2B4AE-B832-42F7-805A-D4343F936AE8}"/>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39ABE972-2479-43D7-9343-BCB01E8086DB}"/>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73654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7B86362-6DDF-41B4-9C35-4CD1F881A5B1}"/>
              </a:ext>
            </a:extLst>
          </p:cNvPr>
          <p:cNvSpPr>
            <a:spLocks noGrp="1"/>
          </p:cNvSpPr>
          <p:nvPr>
            <p:ph type="title"/>
          </p:nvPr>
        </p:nvSpPr>
        <p:spPr>
          <a:xfrm>
            <a:off x="452773" y="221870"/>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Fieldwork ideas</a:t>
            </a:r>
          </a:p>
        </p:txBody>
      </p:sp>
      <p:sp>
        <p:nvSpPr>
          <p:cNvPr id="8" name="Content Placeholder 1">
            <a:extLst>
              <a:ext uri="{FF2B5EF4-FFF2-40B4-BE49-F238E27FC236}">
                <a16:creationId xmlns:a16="http://schemas.microsoft.com/office/drawing/2014/main" id="{0F792BC7-BA46-4A91-911F-586B06ECDF21}"/>
              </a:ext>
            </a:extLst>
          </p:cNvPr>
          <p:cNvSpPr>
            <a:spLocks noGrp="1"/>
          </p:cNvSpPr>
          <p:nvPr>
            <p:ph idx="1"/>
          </p:nvPr>
        </p:nvSpPr>
        <p:spPr>
          <a:xfrm>
            <a:off x="484632" y="935960"/>
            <a:ext cx="8304044" cy="3736800"/>
          </a:xfrm>
        </p:spPr>
        <p:txBody>
          <a:bodyPr>
            <a:normAutofit lnSpcReduction="10000"/>
          </a:bodyPr>
          <a:lstStyle/>
          <a:p>
            <a:pPr marL="0" indent="0">
              <a:buNone/>
            </a:pPr>
            <a:r>
              <a:rPr lang="en-GB" sz="1500" b="1" dirty="0">
                <a:latin typeface="Arial" panose="020B0604020202020204" pitchFamily="34" charset="0"/>
                <a:cs typeface="Arial" panose="020B0604020202020204" pitchFamily="34" charset="0"/>
              </a:rPr>
              <a:t>School grounds </a:t>
            </a:r>
          </a:p>
          <a:p>
            <a:pPr marL="257175" indent="-257175"/>
            <a:r>
              <a:rPr lang="en-GB" sz="1500" dirty="0">
                <a:latin typeface="Arial" panose="020B0604020202020204" pitchFamily="34" charset="0"/>
                <a:cs typeface="Arial" panose="020B0604020202020204" pitchFamily="34" charset="0"/>
              </a:rPr>
              <a:t>Modelling geomorphic processes on the playing field</a:t>
            </a:r>
          </a:p>
          <a:p>
            <a:pPr marL="257175" indent="-257175"/>
            <a:r>
              <a:rPr lang="en-GB" sz="1500" dirty="0">
                <a:latin typeface="Arial" panose="020B0604020202020204" pitchFamily="34" charset="0"/>
                <a:cs typeface="Arial" panose="020B0604020202020204" pitchFamily="34" charset="0"/>
              </a:rPr>
              <a:t>Conducting a questionnaire e.g. ways of life (leisure and consumption)</a:t>
            </a:r>
          </a:p>
          <a:p>
            <a:pPr marL="257175" indent="-257175"/>
            <a:r>
              <a:rPr lang="en-GB" sz="1500" dirty="0">
                <a:latin typeface="Arial" panose="020B0604020202020204" pitchFamily="34" charset="0"/>
                <a:cs typeface="Arial" panose="020B0604020202020204" pitchFamily="34" charset="0"/>
              </a:rPr>
              <a:t>Measuring footfall, data processing and analysis</a:t>
            </a:r>
          </a:p>
          <a:p>
            <a:pPr marL="257175" indent="-257175"/>
            <a:r>
              <a:rPr lang="en-GB" sz="1500" dirty="0">
                <a:latin typeface="Arial" panose="020B0604020202020204" pitchFamily="34" charset="0"/>
                <a:cs typeface="Arial" panose="020B0604020202020204" pitchFamily="34" charset="0"/>
              </a:rPr>
              <a:t>Measuring and monitoring sustainability e.g. recycling (data collection) and student/staff survey (qualitative information)</a:t>
            </a:r>
          </a:p>
          <a:p>
            <a:pPr marL="257175" indent="-257175"/>
            <a:r>
              <a:rPr lang="en-GB" sz="1500" dirty="0">
                <a:latin typeface="Arial" panose="020B0604020202020204" pitchFamily="34" charset="0"/>
                <a:cs typeface="Arial" panose="020B0604020202020204" pitchFamily="34" charset="0"/>
              </a:rPr>
              <a:t>Microclimate study</a:t>
            </a:r>
          </a:p>
          <a:p>
            <a:pPr marL="0" indent="0">
              <a:buNone/>
            </a:pPr>
            <a:endParaRPr lang="en-GB" sz="1500" dirty="0">
              <a:latin typeface="Arial" panose="020B0604020202020204" pitchFamily="34" charset="0"/>
              <a:cs typeface="Arial" panose="020B0604020202020204" pitchFamily="34" charset="0"/>
            </a:endParaRPr>
          </a:p>
          <a:p>
            <a:pPr marL="0" indent="0">
              <a:buNone/>
            </a:pPr>
            <a:r>
              <a:rPr lang="en-GB" sz="1500" b="1" dirty="0">
                <a:latin typeface="Arial" panose="020B0604020202020204" pitchFamily="34" charset="0"/>
                <a:cs typeface="Arial" panose="020B0604020202020204" pitchFamily="34" charset="0"/>
              </a:rPr>
              <a:t>Local area (to the school or student’s home)</a:t>
            </a:r>
          </a:p>
          <a:p>
            <a:pPr marL="257175" indent="-257175"/>
            <a:r>
              <a:rPr lang="en-GB" sz="1500" dirty="0">
                <a:latin typeface="Arial" panose="020B0604020202020204" pitchFamily="34" charset="0"/>
                <a:cs typeface="Arial" panose="020B0604020202020204" pitchFamily="34" charset="0"/>
              </a:rPr>
              <a:t>Traffic management (Traffic and pedestrian survey)</a:t>
            </a:r>
          </a:p>
          <a:p>
            <a:pPr marL="257175" indent="-257175"/>
            <a:r>
              <a:rPr lang="en-GB" sz="1500" dirty="0">
                <a:latin typeface="Arial" panose="020B0604020202020204" pitchFamily="34" charset="0"/>
                <a:cs typeface="Arial" panose="020B0604020202020204" pitchFamily="34" charset="0"/>
              </a:rPr>
              <a:t>Neighbourhood survey (Ways of life – housing, leisure and consumption)</a:t>
            </a:r>
          </a:p>
          <a:p>
            <a:pPr marL="257175" indent="-257175"/>
            <a:r>
              <a:rPr lang="en-GB" sz="1500" dirty="0">
                <a:latin typeface="Arial" panose="020B0604020202020204" pitchFamily="34" charset="0"/>
                <a:cs typeface="Arial" panose="020B0604020202020204" pitchFamily="34" charset="0"/>
              </a:rPr>
              <a:t>Infiltration rates (man-made surfaces versus natural)</a:t>
            </a:r>
          </a:p>
          <a:p>
            <a:pPr marL="257175" indent="-257175"/>
            <a:r>
              <a:rPr lang="en-GB" sz="1500" dirty="0">
                <a:latin typeface="Arial" panose="020B0604020202020204" pitchFamily="34" charset="0"/>
                <a:cs typeface="Arial" panose="020B0604020202020204" pitchFamily="34" charset="0"/>
              </a:rPr>
              <a:t>Ecosystems – plant and insect quadrat survey</a:t>
            </a:r>
          </a:p>
          <a:p>
            <a:pPr marL="257175" indent="-257175"/>
            <a:endParaRPr lang="en-GB" sz="1350" dirty="0"/>
          </a:p>
          <a:p>
            <a:pPr marL="257175" indent="-257175"/>
            <a:endParaRPr lang="en-GB" dirty="0"/>
          </a:p>
          <a:p>
            <a:pPr marL="257175" indent="-257175"/>
            <a:endParaRPr lang="en-GB" dirty="0"/>
          </a:p>
          <a:p>
            <a:pPr marL="0" indent="0">
              <a:buNone/>
            </a:pPr>
            <a:endParaRPr lang="en-GB" b="1" dirty="0"/>
          </a:p>
          <a:p>
            <a:pPr marL="0" indent="0">
              <a:buNone/>
            </a:pPr>
            <a:endParaRPr lang="en-GB" b="1" dirty="0"/>
          </a:p>
        </p:txBody>
      </p:sp>
      <p:sp>
        <p:nvSpPr>
          <p:cNvPr id="6" name="Rectangle 5">
            <a:extLst>
              <a:ext uri="{FF2B5EF4-FFF2-40B4-BE49-F238E27FC236}">
                <a16:creationId xmlns:a16="http://schemas.microsoft.com/office/drawing/2014/main" id="{8AD6E6B2-3D71-4E90-BBBD-BE7A3A7DF5D0}"/>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5A5AF1BF-9C50-4738-A7D9-B1ECBC42CE6A}"/>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34505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F9D4DCA-E806-452E-B09E-CBA31B9E4046}"/>
              </a:ext>
            </a:extLst>
          </p:cNvPr>
          <p:cNvSpPr>
            <a:spLocks noGrp="1"/>
          </p:cNvSpPr>
          <p:nvPr>
            <p:ph type="title"/>
          </p:nvPr>
        </p:nvSpPr>
        <p:spPr>
          <a:xfrm>
            <a:off x="495182" y="191319"/>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Virtual fieldwork</a:t>
            </a:r>
          </a:p>
        </p:txBody>
      </p:sp>
      <p:sp>
        <p:nvSpPr>
          <p:cNvPr id="6" name="Content Placeholder 1">
            <a:extLst>
              <a:ext uri="{FF2B5EF4-FFF2-40B4-BE49-F238E27FC236}">
                <a16:creationId xmlns:a16="http://schemas.microsoft.com/office/drawing/2014/main" id="{5EA69502-CB9E-47AE-8F5B-8C18B89AC47F}"/>
              </a:ext>
            </a:extLst>
          </p:cNvPr>
          <p:cNvSpPr>
            <a:spLocks noGrp="1"/>
          </p:cNvSpPr>
          <p:nvPr>
            <p:ph idx="1"/>
          </p:nvPr>
        </p:nvSpPr>
        <p:spPr>
          <a:xfrm>
            <a:off x="487986" y="887482"/>
            <a:ext cx="8168025" cy="3736800"/>
          </a:xfrm>
        </p:spPr>
        <p:txBody>
          <a:bodyPr>
            <a:normAutofit/>
          </a:bodyPr>
          <a:lstStyle/>
          <a:p>
            <a:pPr marL="0" indent="0">
              <a:buNone/>
            </a:pPr>
            <a:r>
              <a:rPr lang="en-GB" sz="1400" dirty="0">
                <a:latin typeface="Arial" panose="020B0604020202020204" pitchFamily="34" charset="0"/>
                <a:cs typeface="Arial" panose="020B0604020202020204" pitchFamily="34" charset="0"/>
              </a:rPr>
              <a:t>What do we mean by virtual fieldwork?</a:t>
            </a:r>
          </a:p>
          <a:p>
            <a:pPr marL="0" indent="0">
              <a:buNone/>
            </a:pPr>
            <a:r>
              <a:rPr lang="en-GB" sz="1400" i="1" dirty="0">
                <a:effectLst/>
                <a:latin typeface="Arial" panose="020B0604020202020204" pitchFamily="34" charset="0"/>
                <a:ea typeface="Times New Roman" panose="02020603050405020304" pitchFamily="18" charset="0"/>
                <a:cs typeface="Arial" panose="020B0604020202020204" pitchFamily="34" charset="0"/>
              </a:rPr>
              <a:t>‘Opportunity to develop a sense of place remotely using maps, images, data and information without directly visiting that particular place. Geographical enquiry and fieldwork skills can be integrated into the delivery of virtual fieldwork’. </a:t>
            </a:r>
            <a:endParaRPr lang="en-GB" sz="1400" dirty="0">
              <a:latin typeface="Arial" panose="020B0604020202020204" pitchFamily="34" charset="0"/>
              <a:cs typeface="Arial" panose="020B0604020202020204" pitchFamily="34" charset="0"/>
            </a:endParaRPr>
          </a:p>
          <a:p>
            <a:pPr marL="0" indent="0">
              <a:buNone/>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400" dirty="0">
                <a:effectLst/>
                <a:latin typeface="Arial" panose="020B0604020202020204" pitchFamily="34" charset="0"/>
                <a:ea typeface="Calibri" panose="020F0502020204030204" pitchFamily="34" charset="0"/>
                <a:cs typeface="Arial" panose="020B0604020202020204" pitchFamily="34" charset="0"/>
              </a:rPr>
              <a:t>The enquiry process can be followed, which could  include the collection of data, images and the development of a sense of place. For example, this can take place through the use of media, photographs, interviews and recordings and through online platforms such as google maps, street view and OS maps.</a:t>
            </a:r>
            <a:endParaRPr lang="en-GB"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EBE79BA-CDCC-4182-B320-3EDEA45DB947}"/>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FC363C90-657E-4060-AAE7-62444D047821}"/>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143557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9612C93-487E-4630-A437-AF77B973AF0A}"/>
              </a:ext>
            </a:extLst>
          </p:cNvPr>
          <p:cNvSpPr>
            <a:spLocks noGrp="1"/>
          </p:cNvSpPr>
          <p:nvPr>
            <p:ph type="title"/>
          </p:nvPr>
        </p:nvSpPr>
        <p:spPr>
          <a:xfrm>
            <a:off x="468260" y="191319"/>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Virtual fieldwork – Example </a:t>
            </a:r>
          </a:p>
        </p:txBody>
      </p:sp>
      <p:sp>
        <p:nvSpPr>
          <p:cNvPr id="6" name="Content Placeholder 1">
            <a:extLst>
              <a:ext uri="{FF2B5EF4-FFF2-40B4-BE49-F238E27FC236}">
                <a16:creationId xmlns:a16="http://schemas.microsoft.com/office/drawing/2014/main" id="{DB6B280D-612B-4837-BC63-17B253AF563A}"/>
              </a:ext>
            </a:extLst>
          </p:cNvPr>
          <p:cNvSpPr>
            <a:spLocks noGrp="1"/>
          </p:cNvSpPr>
          <p:nvPr>
            <p:ph idx="1"/>
          </p:nvPr>
        </p:nvSpPr>
        <p:spPr>
          <a:xfrm>
            <a:off x="484632" y="905436"/>
            <a:ext cx="8072960" cy="3736800"/>
          </a:xfrm>
        </p:spPr>
        <p:txBody>
          <a:bodyPr/>
          <a:lstStyle/>
          <a:p>
            <a:pPr marL="0" indent="0">
              <a:buNone/>
            </a:pPr>
            <a:r>
              <a:rPr lang="en-GB" sz="1400" dirty="0">
                <a:latin typeface="Arial" panose="020B0604020202020204" pitchFamily="34" charset="0"/>
                <a:cs typeface="Arial" panose="020B0604020202020204" pitchFamily="34" charset="0"/>
              </a:rPr>
              <a:t>Are there opportunities to combine topic teaching and virtual fieldwork delivery? </a:t>
            </a:r>
          </a:p>
          <a:p>
            <a:pPr marL="0" indent="0">
              <a:buNone/>
            </a:pPr>
            <a:r>
              <a:rPr lang="en-GB" sz="1400" b="1" dirty="0">
                <a:latin typeface="Arial" panose="020B0604020202020204" pitchFamily="34" charset="0"/>
                <a:cs typeface="Arial" panose="020B0604020202020204" pitchFamily="34" charset="0"/>
              </a:rPr>
              <a:t>Topic 1 Global Hazards – 1.1b Case study of a flash flood</a:t>
            </a:r>
          </a:p>
          <a:p>
            <a:pPr marL="257175" indent="-257175"/>
            <a:r>
              <a:rPr lang="en-GB" sz="1400" dirty="0">
                <a:latin typeface="Arial" panose="020B0604020202020204" pitchFamily="34" charset="0"/>
                <a:cs typeface="Arial" panose="020B0604020202020204" pitchFamily="34" charset="0"/>
              </a:rPr>
              <a:t>Enquiry question: ‘How badly affected were the people of X by the flash flood?’</a:t>
            </a:r>
          </a:p>
          <a:p>
            <a:pPr marL="257175" indent="-257175"/>
            <a:r>
              <a:rPr lang="en-GB" sz="1400" dirty="0">
                <a:latin typeface="Arial" panose="020B0604020202020204" pitchFamily="34" charset="0"/>
                <a:cs typeface="Arial" panose="020B0604020202020204" pitchFamily="34" charset="0"/>
              </a:rPr>
              <a:t>Student research: What sources of information can we find to show the impact of flooding on X?</a:t>
            </a:r>
          </a:p>
          <a:p>
            <a:pPr marL="257175" indent="-257175"/>
            <a:r>
              <a:rPr lang="en-GB" sz="1400" dirty="0">
                <a:latin typeface="Arial" panose="020B0604020202020204" pitchFamily="34" charset="0"/>
                <a:cs typeface="Arial" panose="020B0604020202020204" pitchFamily="34" charset="0"/>
              </a:rPr>
              <a:t>Map and images to show the impact of flooding on people's homes, businesses and transport links. Students categorise severity of the impact.</a:t>
            </a:r>
          </a:p>
          <a:p>
            <a:pPr marL="257175" indent="-257175"/>
            <a:r>
              <a:rPr lang="en-GB" sz="1400" dirty="0">
                <a:latin typeface="Arial" panose="020B0604020202020204" pitchFamily="34" charset="0"/>
                <a:cs typeface="Arial" panose="020B0604020202020204" pitchFamily="34" charset="0"/>
              </a:rPr>
              <a:t>Newspaper articles – extract positive and negative impacts.</a:t>
            </a:r>
          </a:p>
          <a:p>
            <a:pPr marL="257175" indent="-257175"/>
            <a:r>
              <a:rPr lang="en-GB" sz="1400" dirty="0">
                <a:latin typeface="Arial" panose="020B0604020202020204" pitchFamily="34" charset="0"/>
                <a:cs typeface="Arial" panose="020B0604020202020204" pitchFamily="34" charset="0"/>
              </a:rPr>
              <a:t>Flood impact data e.g. death toll, cost of damage, loss of business/ tourist revenue, transport links.  </a:t>
            </a:r>
          </a:p>
          <a:p>
            <a:pPr marL="257175" indent="-257175"/>
            <a:r>
              <a:rPr lang="en-GB" sz="1400" dirty="0">
                <a:latin typeface="Arial" panose="020B0604020202020204" pitchFamily="34" charset="0"/>
                <a:cs typeface="Arial" panose="020B0604020202020204" pitchFamily="34" charset="0"/>
              </a:rPr>
              <a:t>What does all the evidence tell students about ‘how badly affected people were’? This statement requires a ‘value judgement’ – how will students produce an answer?</a:t>
            </a:r>
          </a:p>
          <a:p>
            <a:pPr marL="0" indent="0">
              <a:buNone/>
            </a:pPr>
            <a:r>
              <a:rPr lang="en-GB" sz="1400" dirty="0">
                <a:latin typeface="Arial" panose="020B0604020202020204" pitchFamily="34" charset="0"/>
                <a:cs typeface="Arial" panose="020B0604020202020204" pitchFamily="34" charset="0"/>
              </a:rPr>
              <a:t>The Geographical Association has some great resources to </a:t>
            </a:r>
            <a:r>
              <a:rPr lang="en-GB" sz="1400" dirty="0">
                <a:latin typeface="Arial" panose="020B0604020202020204" pitchFamily="34" charset="0"/>
                <a:cs typeface="Arial" panose="020B0604020202020204" pitchFamily="34" charset="0"/>
                <a:hlinkClick r:id="rId3"/>
              </a:rPr>
              <a:t>investigate the impact of flooding</a:t>
            </a:r>
            <a:r>
              <a:rPr lang="en-GB" sz="1400" dirty="0">
                <a:latin typeface="Arial" panose="020B0604020202020204" pitchFamily="34" charset="0"/>
                <a:cs typeface="Arial" panose="020B0604020202020204" pitchFamily="34" charset="0"/>
              </a:rPr>
              <a:t>.</a:t>
            </a:r>
          </a:p>
          <a:p>
            <a:pPr marL="0" indent="0">
              <a:buNone/>
            </a:pPr>
            <a:endParaRPr lang="en-GB" dirty="0"/>
          </a:p>
          <a:p>
            <a:pPr marL="0" indent="0">
              <a:buNone/>
            </a:pPr>
            <a:endParaRPr lang="en-GB" dirty="0"/>
          </a:p>
        </p:txBody>
      </p:sp>
      <p:sp>
        <p:nvSpPr>
          <p:cNvPr id="8" name="Rectangle 7">
            <a:extLst>
              <a:ext uri="{FF2B5EF4-FFF2-40B4-BE49-F238E27FC236}">
                <a16:creationId xmlns:a16="http://schemas.microsoft.com/office/drawing/2014/main" id="{3CF1A82B-0CE2-405D-80A6-8D4CFFA3F33F}"/>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F1662B17-2AB1-45A7-B3C5-7183D925C7DB}"/>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79397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4BCF624-7E5D-42FA-A95B-3E8F878D6A5A}"/>
              </a:ext>
            </a:extLst>
          </p:cNvPr>
          <p:cNvSpPr>
            <a:spLocks noGrp="1"/>
          </p:cNvSpPr>
          <p:nvPr>
            <p:ph type="title"/>
          </p:nvPr>
        </p:nvSpPr>
        <p:spPr>
          <a:xfrm>
            <a:off x="495185" y="191319"/>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Virtual fieldwork – Example </a:t>
            </a:r>
          </a:p>
        </p:txBody>
      </p:sp>
      <p:sp>
        <p:nvSpPr>
          <p:cNvPr id="6" name="Content Placeholder 1">
            <a:extLst>
              <a:ext uri="{FF2B5EF4-FFF2-40B4-BE49-F238E27FC236}">
                <a16:creationId xmlns:a16="http://schemas.microsoft.com/office/drawing/2014/main" id="{DA0687EF-D46D-4DCF-8EDB-48B50548E709}"/>
              </a:ext>
            </a:extLst>
          </p:cNvPr>
          <p:cNvSpPr>
            <a:spLocks noGrp="1"/>
          </p:cNvSpPr>
          <p:nvPr>
            <p:ph idx="1"/>
          </p:nvPr>
        </p:nvSpPr>
        <p:spPr>
          <a:xfrm>
            <a:off x="452094" y="881343"/>
            <a:ext cx="8381308" cy="3736800"/>
          </a:xfrm>
        </p:spPr>
        <p:txBody>
          <a:bodyPr>
            <a:normAutofit/>
          </a:bodyPr>
          <a:lstStyle/>
          <a:p>
            <a:pPr marL="0" indent="0">
              <a:buNone/>
            </a:pPr>
            <a:r>
              <a:rPr lang="en-GB" sz="1400" dirty="0">
                <a:latin typeface="Arial" panose="020B0604020202020204" pitchFamily="34" charset="0"/>
                <a:cs typeface="Arial" panose="020B0604020202020204" pitchFamily="34" charset="0"/>
              </a:rPr>
              <a:t>Are there opportunities to combine topic teaching and virtual fieldwork delivery? </a:t>
            </a:r>
          </a:p>
          <a:p>
            <a:pPr marL="0" indent="0">
              <a:buNone/>
            </a:pPr>
            <a:r>
              <a:rPr lang="en-GB" sz="1400" b="1" i="1" dirty="0">
                <a:latin typeface="Arial" panose="020B0604020202020204" pitchFamily="34" charset="0"/>
                <a:cs typeface="Arial" panose="020B0604020202020204" pitchFamily="34" charset="0"/>
              </a:rPr>
              <a:t>Topic 5 Urban Futures – 5.2 Case study of one city</a:t>
            </a:r>
          </a:p>
          <a:p>
            <a:pPr marL="214313" indent="-214313"/>
            <a:r>
              <a:rPr lang="en-GB" sz="1400" dirty="0">
                <a:latin typeface="Arial" panose="020B0604020202020204" pitchFamily="34" charset="0"/>
                <a:cs typeface="Arial" panose="020B0604020202020204" pitchFamily="34" charset="0"/>
              </a:rPr>
              <a:t>Enquiry question: ‘What evidence is there that X has been influenced by migration’? </a:t>
            </a:r>
          </a:p>
          <a:p>
            <a:pPr marL="0" indent="0">
              <a:buNone/>
            </a:pPr>
            <a:r>
              <a:rPr lang="en-GB" sz="1400" dirty="0">
                <a:latin typeface="Arial" panose="020B0604020202020204" pitchFamily="34" charset="0"/>
                <a:cs typeface="Arial" panose="020B0604020202020204" pitchFamily="34" charset="0"/>
              </a:rPr>
              <a:t>This question is asking students to investigate migration, how many people have arrived in X, over what time period? You / the students may want to define a time period. Linking to the specification, students could find the influence of migration from the changing character of X. </a:t>
            </a:r>
          </a:p>
          <a:p>
            <a:pPr marL="214313" indent="-214313"/>
            <a:r>
              <a:rPr lang="en-GB" sz="1400" dirty="0">
                <a:latin typeface="Arial" panose="020B0604020202020204" pitchFamily="34" charset="0"/>
                <a:cs typeface="Arial" panose="020B0604020202020204" pitchFamily="34" charset="0"/>
              </a:rPr>
              <a:t>Collection of street images over time - Ask students to ‘spot the difference’ and compile a list. What does it show has changed?</a:t>
            </a:r>
          </a:p>
          <a:p>
            <a:pPr marL="214313" indent="-214313"/>
            <a:r>
              <a:rPr lang="en-GB" sz="1400" dirty="0">
                <a:latin typeface="Arial" panose="020B0604020202020204" pitchFamily="34" charset="0"/>
                <a:cs typeface="Arial" panose="020B0604020202020204" pitchFamily="34" charset="0"/>
              </a:rPr>
              <a:t>Migration data – graph and map it.  How many migrants and where do they live? </a:t>
            </a:r>
          </a:p>
          <a:p>
            <a:pPr marL="214313" indent="-214313"/>
            <a:r>
              <a:rPr lang="en-GB" sz="1400" dirty="0">
                <a:latin typeface="Arial" panose="020B0604020202020204" pitchFamily="34" charset="0"/>
                <a:cs typeface="Arial" panose="020B0604020202020204" pitchFamily="34" charset="0"/>
              </a:rPr>
              <a:t>Living map activity – Google maps, street view and census / local authority data (wards) – what can students find out about those areas where migrants are living? E.g. languages, ethnic origin, shops, leisure facilities, places worship etc. Annotate their map with text and images.</a:t>
            </a:r>
          </a:p>
          <a:p>
            <a:pPr marL="214313" indent="-214313"/>
            <a:r>
              <a:rPr lang="en-GB" sz="1400" dirty="0">
                <a:latin typeface="Arial" panose="020B0604020202020204" pitchFamily="34" charset="0"/>
                <a:cs typeface="Arial" panose="020B0604020202020204" pitchFamily="34" charset="0"/>
              </a:rPr>
              <a:t>Media / social media migrant stories, what’s the link to place X (positive / negative language?).</a:t>
            </a:r>
          </a:p>
          <a:p>
            <a:pPr marL="214313" indent="-214313"/>
            <a:endParaRPr lang="en-GB" sz="1350" dirty="0"/>
          </a:p>
          <a:p>
            <a:pPr marL="214313" indent="-214313"/>
            <a:endParaRPr lang="en-GB" sz="1350" dirty="0"/>
          </a:p>
          <a:p>
            <a:pPr marL="214313" indent="-214313"/>
            <a:endParaRPr lang="en-GB" sz="1350" dirty="0"/>
          </a:p>
          <a:p>
            <a:pPr marL="214313" indent="-214313"/>
            <a:endParaRPr lang="en-GB" sz="1350" dirty="0"/>
          </a:p>
          <a:p>
            <a:pPr marL="0" indent="0">
              <a:buNone/>
            </a:pPr>
            <a:endParaRPr lang="en-GB" sz="1350" dirty="0"/>
          </a:p>
          <a:p>
            <a:pPr marL="0" indent="0">
              <a:buNone/>
            </a:pPr>
            <a:endParaRPr lang="en-GB" sz="1350" dirty="0"/>
          </a:p>
          <a:p>
            <a:pPr marL="0" indent="0">
              <a:buNone/>
            </a:pPr>
            <a:endParaRPr lang="en-GB" dirty="0"/>
          </a:p>
        </p:txBody>
      </p:sp>
      <p:sp>
        <p:nvSpPr>
          <p:cNvPr id="8" name="Rectangle 7">
            <a:extLst>
              <a:ext uri="{FF2B5EF4-FFF2-40B4-BE49-F238E27FC236}">
                <a16:creationId xmlns:a16="http://schemas.microsoft.com/office/drawing/2014/main" id="{9C19DE81-187B-4D14-AE01-ADDEABD63EDB}"/>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2E8AE149-59C3-43F1-AA6B-A53F9C21C2A1}"/>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111445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F42EB74-94A1-4D63-8C73-A6E83837F3CE}"/>
              </a:ext>
            </a:extLst>
          </p:cNvPr>
          <p:cNvSpPr>
            <a:spLocks noGrp="1"/>
          </p:cNvSpPr>
          <p:nvPr>
            <p:ph type="title"/>
          </p:nvPr>
        </p:nvSpPr>
        <p:spPr>
          <a:xfrm>
            <a:off x="464874" y="205979"/>
            <a:ext cx="6555600" cy="405000"/>
          </a:xfrm>
        </p:spPr>
        <p:txBody>
          <a:bodyPr>
            <a:normAutofit fontScale="90000"/>
          </a:bodyPr>
          <a:lstStyle/>
          <a:p>
            <a:pPr>
              <a:lnSpc>
                <a:spcPct val="90000"/>
              </a:lnSpc>
            </a:pPr>
            <a:r>
              <a:rPr lang="en-GB" sz="2400" b="1" dirty="0">
                <a:solidFill>
                  <a:srgbClr val="587D6B"/>
                </a:solidFill>
                <a:latin typeface="Arial" panose="020B0604020202020204" pitchFamily="34" charset="0"/>
                <a:cs typeface="Arial" panose="020B0604020202020204" pitchFamily="34" charset="0"/>
              </a:rPr>
              <a:t>Supporting teachers </a:t>
            </a:r>
          </a:p>
        </p:txBody>
      </p:sp>
      <p:sp>
        <p:nvSpPr>
          <p:cNvPr id="9" name="Content Placeholder 1">
            <a:extLst>
              <a:ext uri="{FF2B5EF4-FFF2-40B4-BE49-F238E27FC236}">
                <a16:creationId xmlns:a16="http://schemas.microsoft.com/office/drawing/2014/main" id="{9A0C9022-F795-47CC-AA3B-D1D1EAA9849E}"/>
              </a:ext>
            </a:extLst>
          </p:cNvPr>
          <p:cNvSpPr>
            <a:spLocks noGrp="1"/>
          </p:cNvSpPr>
          <p:nvPr>
            <p:ph idx="1"/>
          </p:nvPr>
        </p:nvSpPr>
        <p:spPr>
          <a:xfrm>
            <a:off x="423624" y="866683"/>
            <a:ext cx="4801874" cy="4078922"/>
          </a:xfrm>
        </p:spPr>
        <p:txBody>
          <a:bodyPr>
            <a:normAutofit/>
          </a:bodyPr>
          <a:lstStyle/>
          <a:p>
            <a:pPr marL="0" indent="0">
              <a:buNone/>
            </a:pPr>
            <a:r>
              <a:rPr lang="en-GB" sz="1400" dirty="0">
                <a:latin typeface="Arial" panose="020B0604020202020204" pitchFamily="34" charset="0"/>
                <a:cs typeface="Arial" panose="020B0604020202020204" pitchFamily="34" charset="0"/>
              </a:rPr>
              <a:t>Current OCR materials available to support you:</a:t>
            </a:r>
          </a:p>
          <a:p>
            <a:pPr marL="257175" indent="-257175"/>
            <a:r>
              <a:rPr lang="en-GB" sz="1400" dirty="0">
                <a:latin typeface="Arial" panose="020B0604020202020204" pitchFamily="34" charset="0"/>
                <a:cs typeface="Arial" panose="020B0604020202020204" pitchFamily="34" charset="0"/>
                <a:hlinkClick r:id="rId2"/>
              </a:rPr>
              <a:t>GCSE Fieldwork skills factsheet</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3"/>
              </a:rPr>
              <a:t>Embedding fieldwork skills activities</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4"/>
              </a:rPr>
              <a:t>Investigating urban change virtually</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5"/>
              </a:rPr>
              <a:t>Embedding geographical skills activities </a:t>
            </a: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All materials can be found within </a:t>
            </a:r>
            <a:r>
              <a:rPr lang="en-GB" sz="1400" dirty="0">
                <a:latin typeface="Arial" panose="020B0604020202020204" pitchFamily="34" charset="0"/>
                <a:cs typeface="Arial" panose="020B0604020202020204" pitchFamily="34" charset="0"/>
                <a:hlinkClick r:id="rId6"/>
              </a:rPr>
              <a:t>planning and teaching</a:t>
            </a:r>
            <a:r>
              <a:rPr lang="en-GB" sz="1400" dirty="0">
                <a:latin typeface="Arial" panose="020B0604020202020204" pitchFamily="34" charset="0"/>
                <a:cs typeface="Arial" panose="020B0604020202020204" pitchFamily="34" charset="0"/>
              </a:rPr>
              <a:t>.</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u="sng" dirty="0">
                <a:latin typeface="Arial" panose="020B0604020202020204" pitchFamily="34" charset="0"/>
                <a:cs typeface="Arial" panose="020B0604020202020204" pitchFamily="34" charset="0"/>
              </a:rPr>
              <a:t>Geographical skills</a:t>
            </a:r>
          </a:p>
          <a:p>
            <a:pPr marL="257175" indent="-257175"/>
            <a:r>
              <a:rPr lang="en-GB" sz="1400" dirty="0">
                <a:latin typeface="Arial" panose="020B0604020202020204" pitchFamily="34" charset="0"/>
                <a:cs typeface="Arial" panose="020B0604020202020204" pitchFamily="34" charset="0"/>
                <a:hlinkClick r:id="rId7"/>
              </a:rPr>
              <a:t>Supporting the delivery of geographical skills for OCR Geography A and B</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8"/>
              </a:rPr>
              <a:t>Geographical skills graphs and charts</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9"/>
              </a:rPr>
              <a:t>Geographical skills – maps to be studied</a:t>
            </a:r>
            <a:endParaRPr lang="en-GB" sz="1400" dirty="0">
              <a:latin typeface="Arial" panose="020B0604020202020204" pitchFamily="34" charset="0"/>
              <a:cs typeface="Arial" panose="020B0604020202020204" pitchFamily="34" charset="0"/>
            </a:endParaRPr>
          </a:p>
          <a:p>
            <a:pPr marL="257175" indent="-257175"/>
            <a:endParaRPr lang="en-GB" sz="1275" dirty="0"/>
          </a:p>
        </p:txBody>
      </p:sp>
      <p:pic>
        <p:nvPicPr>
          <p:cNvPr id="10" name="Picture 9" descr="Endorsed fieldwork textbook&#10;">
            <a:extLst>
              <a:ext uri="{FF2B5EF4-FFF2-40B4-BE49-F238E27FC236}">
                <a16:creationId xmlns:a16="http://schemas.microsoft.com/office/drawing/2014/main" id="{4420A1EF-CEB1-44AD-9398-F0F369A38E26}"/>
              </a:ext>
            </a:extLst>
          </p:cNvPr>
          <p:cNvPicPr>
            <a:picLocks noChangeAspect="1"/>
          </p:cNvPicPr>
          <p:nvPr/>
        </p:nvPicPr>
        <p:blipFill>
          <a:blip r:embed="rId10"/>
          <a:stretch>
            <a:fillRect/>
          </a:stretch>
        </p:blipFill>
        <p:spPr>
          <a:xfrm>
            <a:off x="5404609" y="1728102"/>
            <a:ext cx="3149231" cy="1991245"/>
          </a:xfrm>
          <a:prstGeom prst="rect">
            <a:avLst/>
          </a:prstGeom>
          <a:noFill/>
        </p:spPr>
      </p:pic>
      <p:sp>
        <p:nvSpPr>
          <p:cNvPr id="11" name="TextBox 10">
            <a:extLst>
              <a:ext uri="{FF2B5EF4-FFF2-40B4-BE49-F238E27FC236}">
                <a16:creationId xmlns:a16="http://schemas.microsoft.com/office/drawing/2014/main" id="{071960E3-CFC5-4BE2-AE6B-0B4B3496550B}"/>
              </a:ext>
            </a:extLst>
          </p:cNvPr>
          <p:cNvSpPr txBox="1"/>
          <p:nvPr/>
        </p:nvSpPr>
        <p:spPr>
          <a:xfrm>
            <a:off x="5711279" y="3886851"/>
            <a:ext cx="2535888" cy="258527"/>
          </a:xfrm>
          <a:prstGeom prst="rect">
            <a:avLst/>
          </a:prstGeom>
        </p:spPr>
        <p:style>
          <a:lnRef idx="2">
            <a:schemeClr val="dk1"/>
          </a:lnRef>
          <a:fillRef idx="1">
            <a:schemeClr val="lt1"/>
          </a:fillRef>
          <a:effectRef idx="0">
            <a:schemeClr val="dk1"/>
          </a:effectRef>
          <a:fontRef idx="minor">
            <a:schemeClr val="dk1"/>
          </a:fontRef>
        </p:style>
        <p:txBody>
          <a:bodyPr wrap="square" rtlCol="0">
            <a:normAutofit/>
          </a:bodyPr>
          <a:lstStyle/>
          <a:p>
            <a:r>
              <a:rPr lang="en-GB" sz="1013" dirty="0">
                <a:solidFill>
                  <a:schemeClr val="tx1"/>
                </a:solidFill>
                <a:latin typeface="Myriad Pro"/>
              </a:rPr>
              <a:t>Fieldwork book for GCSE A and B.</a:t>
            </a:r>
          </a:p>
        </p:txBody>
      </p:sp>
      <p:sp>
        <p:nvSpPr>
          <p:cNvPr id="12" name="TextBox 11">
            <a:extLst>
              <a:ext uri="{FF2B5EF4-FFF2-40B4-BE49-F238E27FC236}">
                <a16:creationId xmlns:a16="http://schemas.microsoft.com/office/drawing/2014/main" id="{091AF096-DB97-4878-9ABD-4BAEF84D472B}"/>
              </a:ext>
            </a:extLst>
          </p:cNvPr>
          <p:cNvSpPr txBox="1"/>
          <p:nvPr/>
        </p:nvSpPr>
        <p:spPr>
          <a:xfrm>
            <a:off x="5645241" y="1283599"/>
            <a:ext cx="2484276" cy="2482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13" dirty="0">
                <a:latin typeface="Arial" panose="020B0604020202020204" pitchFamily="34" charset="0"/>
                <a:cs typeface="Arial" panose="020B0604020202020204" pitchFamily="34" charset="0"/>
                <a:hlinkClick r:id="rId11"/>
              </a:rPr>
              <a:t>Endorsed fieldwork textbook</a:t>
            </a:r>
            <a:endParaRPr lang="en-GB" sz="1013"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48555E14-B347-4B10-8F1F-C68311942658}"/>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14" name="object 4">
            <a:extLst>
              <a:ext uri="{FF2B5EF4-FFF2-40B4-BE49-F238E27FC236}">
                <a16:creationId xmlns:a16="http://schemas.microsoft.com/office/drawing/2014/main" id="{4C35424B-98A1-4981-9CF7-B1B04A6C0959}"/>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25790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D70884E-B579-4B01-B131-71BEFD5AA2F4}"/>
              </a:ext>
            </a:extLst>
          </p:cNvPr>
          <p:cNvSpPr>
            <a:spLocks noGrp="1"/>
          </p:cNvSpPr>
          <p:nvPr>
            <p:ph type="title"/>
          </p:nvPr>
        </p:nvSpPr>
        <p:spPr>
          <a:xfrm>
            <a:off x="473978" y="191319"/>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Field Studies Council (FSC)</a:t>
            </a:r>
          </a:p>
        </p:txBody>
      </p:sp>
      <p:sp>
        <p:nvSpPr>
          <p:cNvPr id="6" name="Content Placeholder 1">
            <a:extLst>
              <a:ext uri="{FF2B5EF4-FFF2-40B4-BE49-F238E27FC236}">
                <a16:creationId xmlns:a16="http://schemas.microsoft.com/office/drawing/2014/main" id="{42102E05-8067-45EE-B61C-A677D36833E0}"/>
              </a:ext>
            </a:extLst>
          </p:cNvPr>
          <p:cNvSpPr>
            <a:spLocks noGrp="1"/>
          </p:cNvSpPr>
          <p:nvPr>
            <p:ph idx="1"/>
          </p:nvPr>
        </p:nvSpPr>
        <p:spPr>
          <a:xfrm>
            <a:off x="448367" y="881343"/>
            <a:ext cx="8198676" cy="3736800"/>
          </a:xfrm>
        </p:spPr>
        <p:txBody>
          <a:bodyPr/>
          <a:lstStyle/>
          <a:p>
            <a:pPr marL="0" indent="0">
              <a:buNone/>
            </a:pPr>
            <a:r>
              <a:rPr lang="en-GB" sz="1400" dirty="0">
                <a:latin typeface="Arial" panose="020B0604020202020204" pitchFamily="34" charset="0"/>
                <a:cs typeface="Arial" panose="020B0604020202020204" pitchFamily="34" charset="0"/>
                <a:hlinkClick r:id="rId2"/>
              </a:rPr>
              <a:t>https://www.geography-fieldwork.org/gcse/</a:t>
            </a:r>
            <a:r>
              <a:rPr lang="en-GB" sz="1400" dirty="0">
                <a:latin typeface="Arial" panose="020B0604020202020204" pitchFamily="34" charset="0"/>
                <a:cs typeface="Arial" panose="020B0604020202020204" pitchFamily="34" charset="0"/>
              </a:rPr>
              <a:t> </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#fieldworklive</a:t>
            </a:r>
          </a:p>
          <a:p>
            <a:pPr marL="0" indent="0">
              <a:buNone/>
            </a:pPr>
            <a:r>
              <a:rPr lang="en-US" sz="1400" dirty="0">
                <a:latin typeface="Arial" panose="020B0604020202020204" pitchFamily="34" charset="0"/>
                <a:cs typeface="Arial" panose="020B0604020202020204" pitchFamily="34" charset="0"/>
              </a:rPr>
              <a:t>Teacher Guidance, Pre-lesson preparation, Student sheet, Fieldwork video </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3"/>
              </a:rPr>
              <a:t>How does quality of life vary in an urban centre?</a:t>
            </a:r>
            <a:endParaRPr lang="en-GB" sz="1400" dirty="0">
              <a:latin typeface="Arial" panose="020B0604020202020204" pitchFamily="34" charset="0"/>
              <a:cs typeface="Arial" panose="020B0604020202020204" pitchFamily="34" charset="0"/>
            </a:endParaRPr>
          </a:p>
          <a:p>
            <a:pPr marL="257175" indent="-257175"/>
            <a:r>
              <a:rPr lang="en-GB" sz="1400" dirty="0">
                <a:latin typeface="Arial" panose="020B0604020202020204" pitchFamily="34" charset="0"/>
                <a:cs typeface="Arial" panose="020B0604020202020204" pitchFamily="34" charset="0"/>
                <a:hlinkClick r:id="rId4"/>
              </a:rPr>
              <a:t>Impact of coastal management</a:t>
            </a: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hlinkClick r:id="rId5"/>
              </a:rPr>
              <a:t>Using GIS in geographical enquiry</a:t>
            </a:r>
            <a:endParaRPr lang="en-GB" sz="1400" dirty="0">
              <a:latin typeface="Arial" panose="020B0604020202020204" pitchFamily="34" charset="0"/>
              <a:cs typeface="Arial" panose="020B0604020202020204" pitchFamily="34" charset="0"/>
            </a:endParaRPr>
          </a:p>
          <a:p>
            <a:pPr marL="0" indent="0">
              <a:buNone/>
            </a:pPr>
            <a:endParaRPr lang="en-GB" dirty="0"/>
          </a:p>
        </p:txBody>
      </p:sp>
      <p:sp>
        <p:nvSpPr>
          <p:cNvPr id="8" name="Rectangle 7">
            <a:extLst>
              <a:ext uri="{FF2B5EF4-FFF2-40B4-BE49-F238E27FC236}">
                <a16:creationId xmlns:a16="http://schemas.microsoft.com/office/drawing/2014/main" id="{49960659-507E-4EBC-8605-FE349E593DE0}"/>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B05624D6-D383-429A-9C0D-25E701AB79C3}"/>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88226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11EA1FC-0816-4D64-89DD-8454252E7224}"/>
              </a:ext>
            </a:extLst>
          </p:cNvPr>
          <p:cNvSpPr>
            <a:spLocks noGrp="1"/>
          </p:cNvSpPr>
          <p:nvPr>
            <p:ph type="title"/>
          </p:nvPr>
        </p:nvSpPr>
        <p:spPr>
          <a:xfrm>
            <a:off x="481431" y="191319"/>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Subject Associations </a:t>
            </a:r>
          </a:p>
        </p:txBody>
      </p:sp>
      <p:sp>
        <p:nvSpPr>
          <p:cNvPr id="6" name="Content Placeholder 1">
            <a:extLst>
              <a:ext uri="{FF2B5EF4-FFF2-40B4-BE49-F238E27FC236}">
                <a16:creationId xmlns:a16="http://schemas.microsoft.com/office/drawing/2014/main" id="{09137EBD-6603-427B-A606-B76D660CBEC3}"/>
              </a:ext>
            </a:extLst>
          </p:cNvPr>
          <p:cNvSpPr>
            <a:spLocks noGrp="1"/>
          </p:cNvSpPr>
          <p:nvPr>
            <p:ph idx="1"/>
          </p:nvPr>
        </p:nvSpPr>
        <p:spPr>
          <a:xfrm>
            <a:off x="481431" y="887482"/>
            <a:ext cx="8570387" cy="3736800"/>
          </a:xfrm>
        </p:spPr>
        <p:txBody>
          <a:bodyPr>
            <a:normAutofit/>
          </a:bodyPr>
          <a:lstStyle/>
          <a:p>
            <a:pPr marL="0" indent="0">
              <a:buNone/>
            </a:pPr>
            <a:r>
              <a:rPr lang="en-GB" sz="1400" b="1" dirty="0">
                <a:latin typeface="Arial" panose="020B0604020202020204" pitchFamily="34" charset="0"/>
                <a:cs typeface="Arial" panose="020B0604020202020204" pitchFamily="34" charset="0"/>
              </a:rPr>
              <a:t>Geographical Association </a:t>
            </a:r>
          </a:p>
          <a:p>
            <a:pPr marL="214313" indent="-214313"/>
            <a:r>
              <a:rPr lang="en-GB" sz="1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https://www.geography.org.uk/Geographical-Investigations-Virtual-fieldwork</a:t>
            </a:r>
            <a:endPar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endParaRPr>
          </a:p>
          <a:p>
            <a:pPr marL="214313" indent="-214313"/>
            <a:r>
              <a:rPr lang="en-GB" sz="1400" dirty="0">
                <a:latin typeface="Arial" panose="020B0604020202020204" pitchFamily="34" charset="0"/>
                <a:cs typeface="Arial" panose="020B0604020202020204" pitchFamily="34" charset="0"/>
                <a:hlinkClick r:id="rId4"/>
              </a:rPr>
              <a:t>Geography Education Online (GEO)</a:t>
            </a:r>
            <a:endParaRPr lang="en-GB" sz="1400" dirty="0">
              <a:latin typeface="Arial" panose="020B0604020202020204" pitchFamily="34" charset="0"/>
              <a:cs typeface="Arial" panose="020B0604020202020204" pitchFamily="34" charset="0"/>
            </a:endParaRPr>
          </a:p>
          <a:p>
            <a:pPr marL="214313" indent="-214313"/>
            <a:r>
              <a:rPr lang="en-GB" sz="1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https://www.geography.org.uk/Geographical-enquiry-in-the-classroom</a:t>
            </a:r>
            <a:endParaRPr lang="en-GB" sz="1400" dirty="0">
              <a:solidFill>
                <a:srgbClr val="201F1E"/>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400" b="1" dirty="0">
              <a:latin typeface="Arial" panose="020B0604020202020204" pitchFamily="34" charset="0"/>
              <a:cs typeface="Arial" panose="020B0604020202020204" pitchFamily="34" charset="0"/>
            </a:endParaRPr>
          </a:p>
          <a:p>
            <a:pPr marL="0" indent="0">
              <a:buNone/>
            </a:pPr>
            <a:r>
              <a:rPr lang="en-GB" sz="1400" b="1" dirty="0">
                <a:latin typeface="Arial" panose="020B0604020202020204" pitchFamily="34" charset="0"/>
                <a:cs typeface="Arial" panose="020B0604020202020204" pitchFamily="34" charset="0"/>
              </a:rPr>
              <a:t>Royal Geographical Society (with IBG)</a:t>
            </a:r>
          </a:p>
          <a:p>
            <a:pPr marL="0" indent="0">
              <a:buNone/>
            </a:pPr>
            <a:r>
              <a:rPr lang="en-GB" sz="1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6"/>
              </a:rPr>
              <a:t>https://www.rgs.org/in-the-field/fieldwork-in-schools/fieldwork-resources/</a:t>
            </a:r>
            <a:r>
              <a:rPr lang="en-GB" sz="1400" dirty="0">
                <a:solidFill>
                  <a:srgbClr val="1F497D"/>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31DE48A-BA96-41E4-A0D8-DA36C4B54449}"/>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5" name="object 4">
            <a:extLst>
              <a:ext uri="{FF2B5EF4-FFF2-40B4-BE49-F238E27FC236}">
                <a16:creationId xmlns:a16="http://schemas.microsoft.com/office/drawing/2014/main" id="{0181E062-F7FB-4399-94B0-5F3E3F6EB9B1}"/>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105579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7D2F04E-6E53-4E36-ADFA-AC17240D26A4}"/>
              </a:ext>
            </a:extLst>
          </p:cNvPr>
          <p:cNvSpPr>
            <a:spLocks noGrp="1"/>
          </p:cNvSpPr>
          <p:nvPr>
            <p:ph type="title"/>
          </p:nvPr>
        </p:nvSpPr>
        <p:spPr>
          <a:xfrm>
            <a:off x="546507" y="228115"/>
            <a:ext cx="7212882" cy="405000"/>
          </a:xfrm>
        </p:spPr>
        <p:txBody>
          <a:bodyPr vert="horz" lIns="0" tIns="45720" rIns="91440" bIns="0" rtlCol="0" anchor="ctr">
            <a:noAutofit/>
          </a:bodyPr>
          <a:lstStyle/>
          <a:p>
            <a:r>
              <a:rPr lang="en-GB" sz="2200" b="1" dirty="0">
                <a:solidFill>
                  <a:srgbClr val="587D6B"/>
                </a:solidFill>
                <a:latin typeface="Arial" panose="020B0604020202020204" pitchFamily="34" charset="0"/>
                <a:cs typeface="Arial" panose="020B0604020202020204" pitchFamily="34" charset="0"/>
              </a:rPr>
              <a:t>Ofqual consultation decisions – August 2020</a:t>
            </a:r>
          </a:p>
        </p:txBody>
      </p:sp>
      <p:sp>
        <p:nvSpPr>
          <p:cNvPr id="4" name="Content Placeholder 1">
            <a:extLst>
              <a:ext uri="{FF2B5EF4-FFF2-40B4-BE49-F238E27FC236}">
                <a16:creationId xmlns:a16="http://schemas.microsoft.com/office/drawing/2014/main" id="{112DCD7D-6F30-4BD2-8ED1-B1A3569C9B7A}"/>
              </a:ext>
            </a:extLst>
          </p:cNvPr>
          <p:cNvSpPr>
            <a:spLocks noGrp="1"/>
          </p:cNvSpPr>
          <p:nvPr>
            <p:ph idx="1"/>
          </p:nvPr>
        </p:nvSpPr>
        <p:spPr>
          <a:xfrm>
            <a:off x="546507" y="911899"/>
            <a:ext cx="8041074" cy="3736800"/>
          </a:xfrm>
        </p:spPr>
        <p:txBody>
          <a:bodyPr>
            <a:normAutofit/>
          </a:bodyPr>
          <a:lstStyle/>
          <a:p>
            <a:pPr marL="0" indent="0">
              <a:buNone/>
            </a:pPr>
            <a:r>
              <a:rPr lang="en-GB" sz="1600" dirty="0">
                <a:latin typeface="Arial" panose="020B0604020202020204" pitchFamily="34" charset="0"/>
                <a:cs typeface="Arial" panose="020B0604020202020204" pitchFamily="34" charset="0"/>
              </a:rPr>
              <a:t>The following information applies to current Year 11 students for the academic year 2020-2021.</a:t>
            </a:r>
          </a:p>
          <a:p>
            <a:r>
              <a:rPr lang="en-GB" sz="1600" dirty="0">
                <a:latin typeface="Arial" panose="020B0604020202020204" pitchFamily="34" charset="0"/>
                <a:cs typeface="Arial" panose="020B0604020202020204" pitchFamily="34" charset="0"/>
              </a:rPr>
              <a:t>Students will not be assessed on their own fieldwork experience in the exam. </a:t>
            </a:r>
          </a:p>
          <a:p>
            <a:r>
              <a:rPr lang="en-GB" sz="1600" dirty="0">
                <a:latin typeface="Arial" panose="020B0604020202020204" pitchFamily="34" charset="0"/>
                <a:cs typeface="Arial" panose="020B0604020202020204" pitchFamily="34" charset="0"/>
              </a:rPr>
              <a:t>Centres do not need to sign a Fieldwork Statement confirming that fieldwork has taken place on at least two occasions (as per the specification).</a:t>
            </a:r>
          </a:p>
          <a:p>
            <a:r>
              <a:rPr lang="en-GB" sz="1600" dirty="0">
                <a:latin typeface="Arial" panose="020B0604020202020204" pitchFamily="34" charset="0"/>
                <a:cs typeface="Arial" panose="020B0604020202020204" pitchFamily="34" charset="0"/>
              </a:rPr>
              <a:t>Fieldwork can be undertaken ‘in the field’ or through virtual fieldwork.</a:t>
            </a:r>
          </a:p>
        </p:txBody>
      </p:sp>
      <p:sp>
        <p:nvSpPr>
          <p:cNvPr id="8" name="Rectangle 7">
            <a:extLst>
              <a:ext uri="{FF2B5EF4-FFF2-40B4-BE49-F238E27FC236}">
                <a16:creationId xmlns:a16="http://schemas.microsoft.com/office/drawing/2014/main" id="{40009616-049F-4CAD-90FA-9D24A47E608C}"/>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9" name="object 4">
            <a:extLst>
              <a:ext uri="{FF2B5EF4-FFF2-40B4-BE49-F238E27FC236}">
                <a16:creationId xmlns:a16="http://schemas.microsoft.com/office/drawing/2014/main" id="{389E1D6F-C48B-40F1-B5C1-4C795D7276D9}"/>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67479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573316-DA3D-4846-88D7-2D4CE9152AA3}"/>
              </a:ext>
            </a:extLst>
          </p:cNvPr>
          <p:cNvSpPr>
            <a:spLocks noGrp="1"/>
          </p:cNvSpPr>
          <p:nvPr>
            <p:ph type="title"/>
          </p:nvPr>
        </p:nvSpPr>
        <p:spPr>
          <a:xfrm>
            <a:off x="452773" y="229891"/>
            <a:ext cx="6555600" cy="405000"/>
          </a:xfrm>
        </p:spPr>
        <p:txBody>
          <a:bodyPr>
            <a:normAutofit fontScale="90000"/>
          </a:bodyPr>
          <a:lstStyle/>
          <a:p>
            <a:pPr>
              <a:lnSpc>
                <a:spcPct val="90000"/>
              </a:lnSpc>
            </a:pPr>
            <a:r>
              <a:rPr lang="en-GB" sz="2400" b="1" dirty="0">
                <a:solidFill>
                  <a:srgbClr val="587D6B"/>
                </a:solidFill>
                <a:latin typeface="Arial" panose="020B0604020202020204" pitchFamily="34" charset="0"/>
                <a:cs typeface="Arial" panose="020B0604020202020204" pitchFamily="34" charset="0"/>
              </a:rPr>
              <a:t>Do get in touch . . .</a:t>
            </a:r>
          </a:p>
        </p:txBody>
      </p:sp>
      <p:sp>
        <p:nvSpPr>
          <p:cNvPr id="8" name="Rectangle 7">
            <a:extLst>
              <a:ext uri="{FF2B5EF4-FFF2-40B4-BE49-F238E27FC236}">
                <a16:creationId xmlns:a16="http://schemas.microsoft.com/office/drawing/2014/main" id="{FE19D93C-5407-4A02-AF3E-0341A1479120}"/>
              </a:ext>
            </a:extLst>
          </p:cNvPr>
          <p:cNvSpPr/>
          <p:nvPr/>
        </p:nvSpPr>
        <p:spPr>
          <a:xfrm>
            <a:off x="3758346" y="899745"/>
            <a:ext cx="4306662" cy="3736800"/>
          </a:xfrm>
          <a:prstGeom prst="rect">
            <a:avLst/>
          </a:prstGeom>
        </p:spPr>
        <p:txBody>
          <a:bodyPr>
            <a:normAutofit/>
          </a:bodyPr>
          <a:lstStyle/>
          <a:p>
            <a:pPr>
              <a:spcBef>
                <a:spcPct val="20000"/>
              </a:spcBef>
              <a:buFont typeface="Arial" panose="020B0604020202020204" pitchFamily="34" charset="0"/>
            </a:pPr>
            <a:r>
              <a:rPr lang="en-GB" sz="1400" dirty="0">
                <a:latin typeface="Arial" panose="020B0604020202020204" pitchFamily="34" charset="0"/>
                <a:cs typeface="Arial" panose="020B0604020202020204" pitchFamily="34" charset="0"/>
              </a:rPr>
              <a:t>Geography Subject Advisor – Shelley Monk</a:t>
            </a:r>
          </a:p>
          <a:p>
            <a:pPr>
              <a:spcBef>
                <a:spcPct val="20000"/>
              </a:spcBef>
              <a:buFont typeface="Arial" panose="020B0604020202020204" pitchFamily="34" charset="0"/>
            </a:pPr>
            <a:endParaRPr lang="en-GB" sz="1400" dirty="0">
              <a:latin typeface="Arial" panose="020B0604020202020204" pitchFamily="34" charset="0"/>
              <a:cs typeface="Arial" panose="020B0604020202020204" pitchFamily="34" charset="0"/>
            </a:endParaRPr>
          </a:p>
          <a:p>
            <a:pPr>
              <a:spcBef>
                <a:spcPct val="20000"/>
              </a:spcBef>
              <a:buFont typeface="Arial" panose="020B0604020202020204" pitchFamily="34" charset="0"/>
            </a:pPr>
            <a:r>
              <a:rPr lang="en-GB" sz="1400" dirty="0">
                <a:latin typeface="Arial" panose="020B0604020202020204" pitchFamily="34" charset="0"/>
                <a:cs typeface="Arial" panose="020B0604020202020204" pitchFamily="34" charset="0"/>
              </a:rPr>
              <a:t>Email</a:t>
            </a:r>
            <a:r>
              <a:rPr lang="en-GB" sz="1400" dirty="0">
                <a:solidFill>
                  <a:srgbClr val="414141"/>
                </a:solidFill>
                <a:latin typeface="Arial" panose="020B0604020202020204" pitchFamily="34" charset="0"/>
                <a:cs typeface="Arial" panose="020B0604020202020204" pitchFamily="34" charset="0"/>
              </a:rPr>
              <a:t> </a:t>
            </a:r>
            <a:r>
              <a:rPr lang="en-GB" sz="1400" dirty="0">
                <a:solidFill>
                  <a:srgbClr val="414141"/>
                </a:solidFill>
                <a:latin typeface="Arial" panose="020B0604020202020204" pitchFamily="34" charset="0"/>
                <a:cs typeface="Arial" panose="020B0604020202020204" pitchFamily="34" charset="0"/>
                <a:hlinkClick r:id="rId2"/>
              </a:rPr>
              <a:t>geography@ocr.org.uk</a:t>
            </a:r>
            <a:r>
              <a:rPr lang="en-GB" sz="1400" dirty="0">
                <a:solidFill>
                  <a:srgbClr val="414141"/>
                </a:solidFill>
                <a:latin typeface="Arial" panose="020B0604020202020204" pitchFamily="34" charset="0"/>
                <a:cs typeface="Arial" panose="020B0604020202020204" pitchFamily="34" charset="0"/>
              </a:rPr>
              <a:t>  </a:t>
            </a:r>
          </a:p>
          <a:p>
            <a:pPr>
              <a:spcBef>
                <a:spcPct val="20000"/>
              </a:spcBef>
              <a:buFont typeface="Arial" panose="020B0604020202020204" pitchFamily="34" charset="0"/>
            </a:pPr>
            <a:endParaRPr lang="en-GB" sz="1400" dirty="0">
              <a:solidFill>
                <a:srgbClr val="414141"/>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pPr>
            <a:r>
              <a:rPr lang="en-GB" sz="1400" dirty="0">
                <a:latin typeface="Arial" panose="020B0604020202020204" pitchFamily="34" charset="0"/>
                <a:cs typeface="Arial" panose="020B0604020202020204" pitchFamily="34" charset="0"/>
              </a:rPr>
              <a:t>Twitter</a:t>
            </a:r>
            <a:r>
              <a:rPr lang="en-GB" sz="1400" dirty="0">
                <a:solidFill>
                  <a:srgbClr val="414141"/>
                </a:solidFill>
                <a:latin typeface="Arial" panose="020B0604020202020204" pitchFamily="34" charset="0"/>
                <a:cs typeface="Arial" panose="020B0604020202020204" pitchFamily="34" charset="0"/>
              </a:rPr>
              <a:t> </a:t>
            </a:r>
            <a:r>
              <a:rPr lang="en-GB" sz="1400" dirty="0">
                <a:solidFill>
                  <a:srgbClr val="414141"/>
                </a:solidFill>
                <a:latin typeface="Arial" panose="020B0604020202020204" pitchFamily="34" charset="0"/>
                <a:cs typeface="Arial" panose="020B0604020202020204" pitchFamily="34" charset="0"/>
                <a:hlinkClick r:id="rId3"/>
              </a:rPr>
              <a:t>@OCR_Geography</a:t>
            </a:r>
            <a:endParaRPr lang="en-GB" sz="1400" dirty="0">
              <a:solidFill>
                <a:srgbClr val="414141"/>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pPr>
            <a:endParaRPr lang="en-GB" sz="1400" dirty="0">
              <a:solidFill>
                <a:srgbClr val="414141"/>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pPr>
            <a:r>
              <a:rPr lang="en-GB" sz="1400" dirty="0">
                <a:latin typeface="Arial" panose="020B0604020202020204" pitchFamily="34" charset="0"/>
                <a:cs typeface="Arial" panose="020B0604020202020204" pitchFamily="34" charset="0"/>
              </a:rPr>
              <a:t>Telephone</a:t>
            </a:r>
            <a:r>
              <a:rPr lang="en-GB" sz="1400" dirty="0">
                <a:solidFill>
                  <a:srgbClr val="414141"/>
                </a:solidFill>
                <a:latin typeface="Arial" panose="020B0604020202020204" pitchFamily="34" charset="0"/>
                <a:cs typeface="Arial" panose="020B0604020202020204" pitchFamily="34" charset="0"/>
              </a:rPr>
              <a:t> </a:t>
            </a:r>
            <a:r>
              <a:rPr lang="en-GB" sz="1400" dirty="0">
                <a:latin typeface="Arial" panose="020B0604020202020204" pitchFamily="34" charset="0"/>
                <a:ea typeface="MS Mincho" panose="020B0400000000000000" pitchFamily="49" charset="-128"/>
                <a:cs typeface="Arial" panose="020B0604020202020204" pitchFamily="34" charset="0"/>
              </a:rPr>
              <a:t>01223 553998</a:t>
            </a:r>
            <a:endParaRPr lang="en-GB" sz="1400" dirty="0">
              <a:solidFill>
                <a:srgbClr val="414141"/>
              </a:solidFill>
              <a:latin typeface="Arial" panose="020B0604020202020204" pitchFamily="34" charset="0"/>
              <a:cs typeface="Arial" panose="020B0604020202020204" pitchFamily="34" charset="0"/>
            </a:endParaRPr>
          </a:p>
          <a:p>
            <a:pPr marL="214313" indent="-214313">
              <a:spcBef>
                <a:spcPct val="20000"/>
              </a:spcBef>
              <a:buFont typeface="Arial" panose="020B0604020202020204" pitchFamily="34" charset="0"/>
              <a:buChar char="•"/>
            </a:pPr>
            <a:endParaRPr lang="en-GB" sz="1800" dirty="0">
              <a:solidFill>
                <a:srgbClr val="414141"/>
              </a:solidFill>
              <a:latin typeface="Myriad Pro" charset="0"/>
            </a:endParaRPr>
          </a:p>
        </p:txBody>
      </p:sp>
      <p:sp>
        <p:nvSpPr>
          <p:cNvPr id="9" name="Rectangle 8">
            <a:extLst>
              <a:ext uri="{FF2B5EF4-FFF2-40B4-BE49-F238E27FC236}">
                <a16:creationId xmlns:a16="http://schemas.microsoft.com/office/drawing/2014/main" id="{57CEF945-7609-4E72-A226-6C7DB756BB7C}"/>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10" name="object 4">
            <a:extLst>
              <a:ext uri="{FF2B5EF4-FFF2-40B4-BE49-F238E27FC236}">
                <a16:creationId xmlns:a16="http://schemas.microsoft.com/office/drawing/2014/main" id="{C1130449-7CF0-4D37-B92F-AEE849AD0D59}"/>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pic>
        <p:nvPicPr>
          <p:cNvPr id="3" name="Picture 2" descr="Questions and answers">
            <a:extLst>
              <a:ext uri="{FF2B5EF4-FFF2-40B4-BE49-F238E27FC236}">
                <a16:creationId xmlns:a16="http://schemas.microsoft.com/office/drawing/2014/main" id="{BEDAB0A5-08D8-478D-A894-9573E9FAC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792" y="1006350"/>
            <a:ext cx="3142378" cy="1943106"/>
          </a:xfrm>
          <a:prstGeom prst="rect">
            <a:avLst/>
          </a:prstGeom>
        </p:spPr>
      </p:pic>
    </p:spTree>
    <p:extLst>
      <p:ext uri="{BB962C8B-B14F-4D97-AF65-F5344CB8AC3E}">
        <p14:creationId xmlns:p14="http://schemas.microsoft.com/office/powerpoint/2010/main" val="259462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F6C0DE9-9056-4FCE-995D-966CD6FC8DA9}"/>
              </a:ext>
            </a:extLst>
          </p:cNvPr>
          <p:cNvSpPr txBox="1">
            <a:spLocks noGrp="1" noChangeArrowheads="1"/>
          </p:cNvSpPr>
          <p:nvPr>
            <p:ph type="title"/>
          </p:nvPr>
        </p:nvSpPr>
        <p:spPr bwMode="auto">
          <a:xfrm>
            <a:off x="359902" y="2928224"/>
            <a:ext cx="8564642" cy="2137553"/>
          </a:xfrm>
          <a:prstGeom prst="rect">
            <a:avLst/>
          </a:prstGeom>
          <a:noFill/>
          <a:ln w="9525">
            <a:noFill/>
            <a:prstDash/>
            <a:miter lim="800000"/>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15000"/>
              </a:lnSpc>
              <a:spcBef>
                <a:spcPts val="0"/>
              </a:spcBef>
              <a:spcAft>
                <a:spcPts val="214"/>
              </a:spcAft>
              <a:tabLst>
                <a:tab pos="2149316" algn="ctr"/>
                <a:tab pos="4298633" algn="r"/>
              </a:tabLst>
              <a:defRPr/>
            </a:pPr>
            <a:r>
              <a:rPr lang="en-GB" sz="675" dirty="0">
                <a:latin typeface="Arial" panose="020B0604020202020204" pitchFamily="34" charset="0"/>
                <a:ea typeface="Calibri" panose="020F0502020204030204" pitchFamily="34" charset="0"/>
                <a:cs typeface="+mn-cs"/>
              </a:rPr>
              <a:t>We’d like to know your view on the resources we produce. Click ‘</a:t>
            </a:r>
            <a:r>
              <a:rPr lang="en-GB" sz="675" u="sng" dirty="0">
                <a:solidFill>
                  <a:srgbClr val="0000FF"/>
                </a:solidFill>
                <a:latin typeface="Arial" panose="020B0604020202020204" pitchFamily="34" charset="0"/>
                <a:ea typeface="Calibri" panose="020F0502020204030204" pitchFamily="34" charset="0"/>
                <a:cs typeface="+mn-cs"/>
                <a:hlinkClick r:id="rId2"/>
              </a:rPr>
              <a:t>Like</a:t>
            </a:r>
            <a:r>
              <a:rPr lang="en-GB" sz="675" u="sng" dirty="0">
                <a:solidFill>
                  <a:srgbClr val="0563C1"/>
                </a:solidFill>
                <a:latin typeface="Arial" panose="020B0604020202020204" pitchFamily="34" charset="0"/>
                <a:ea typeface="Calibri" panose="020F0502020204030204" pitchFamily="34" charset="0"/>
                <a:cs typeface="+mn-cs"/>
                <a:hlinkClick r:id="rId2"/>
              </a:rPr>
              <a:t>’</a:t>
            </a:r>
            <a:r>
              <a:rPr lang="en-GB" sz="675" dirty="0">
                <a:latin typeface="Arial" panose="020B0604020202020204" pitchFamily="34" charset="0"/>
                <a:ea typeface="Calibri" panose="020F0502020204030204" pitchFamily="34" charset="0"/>
                <a:cs typeface="+mn-cs"/>
              </a:rPr>
              <a:t> or ‘</a:t>
            </a:r>
            <a:r>
              <a:rPr lang="en-GB" sz="675" u="sng" dirty="0">
                <a:solidFill>
                  <a:srgbClr val="0000FF"/>
                </a:solidFill>
                <a:latin typeface="Arial" panose="020B0604020202020204" pitchFamily="34" charset="0"/>
                <a:ea typeface="Calibri" panose="020F0502020204030204" pitchFamily="34" charset="0"/>
                <a:cs typeface="+mn-cs"/>
                <a:hlinkClick r:id="rId3"/>
              </a:rPr>
              <a:t>Dislike</a:t>
            </a:r>
            <a:r>
              <a:rPr lang="en-GB" sz="675" u="sng" dirty="0">
                <a:solidFill>
                  <a:srgbClr val="0563C1"/>
                </a:solidFill>
                <a:latin typeface="Arial" panose="020B0604020202020204" pitchFamily="34" charset="0"/>
                <a:ea typeface="Calibri" panose="020F0502020204030204" pitchFamily="34" charset="0"/>
                <a:cs typeface="+mn-cs"/>
                <a:hlinkClick r:id="rId3"/>
              </a:rPr>
              <a:t>’</a:t>
            </a:r>
            <a:r>
              <a:rPr lang="en-GB" sz="675" dirty="0">
                <a:latin typeface="Arial" panose="020B0604020202020204" pitchFamily="34" charset="0"/>
                <a:ea typeface="Calibri" panose="020F0502020204030204" pitchFamily="34" charset="0"/>
                <a:cs typeface="+mn-cs"/>
              </a:rPr>
              <a:t> to send us an auto generated email about this resource. Add comments if you want to. Let us know how we can improve this resource or what else you need. Your email will not be used or shared for any marketing purposes.</a:t>
            </a:r>
            <a:endParaRPr lang="en-GB" sz="900" dirty="0">
              <a:latin typeface="Arial" panose="020B0604020202020204" pitchFamily="34" charset="0"/>
              <a:ea typeface="Calibri" panose="020F0502020204030204" pitchFamily="34" charset="0"/>
              <a:cs typeface="+mn-cs"/>
            </a:endParaRPr>
          </a:p>
          <a:p>
            <a:pPr defTabSz="685800" fontAlgn="ctr">
              <a:lnSpc>
                <a:spcPct val="120000"/>
              </a:lnSpc>
              <a:spcBef>
                <a:spcPts val="0"/>
              </a:spcBef>
              <a:spcAft>
                <a:spcPts val="214"/>
              </a:spcAft>
              <a:defRPr/>
            </a:pPr>
            <a:r>
              <a:rPr lang="en-GB" sz="675" dirty="0">
                <a:solidFill>
                  <a:srgbClr val="000000"/>
                </a:solidFill>
                <a:latin typeface="Arial" panose="020B0604020202020204" pitchFamily="34" charset="0"/>
                <a:ea typeface="Calibri" panose="020F0502020204030204" pitchFamily="34" charset="0"/>
                <a:cs typeface="+mn-cs"/>
              </a:rPr>
              <a:t> </a:t>
            </a:r>
            <a:endParaRPr lang="en-GB" sz="900" dirty="0">
              <a:latin typeface="Arial" panose="020B0604020202020204" pitchFamily="34" charset="0"/>
              <a:ea typeface="Calibri" panose="020F0502020204030204" pitchFamily="34" charset="0"/>
              <a:cs typeface="+mn-cs"/>
            </a:endParaRPr>
          </a:p>
          <a:p>
            <a:pPr defTabSz="685800" fontAlgn="ctr">
              <a:lnSpc>
                <a:spcPct val="120000"/>
              </a:lnSpc>
              <a:spcBef>
                <a:spcPts val="0"/>
              </a:spcBef>
              <a:spcAft>
                <a:spcPts val="214"/>
              </a:spcAft>
              <a:defRPr/>
            </a:pPr>
            <a:r>
              <a:rPr lang="en-GB" sz="675" dirty="0">
                <a:solidFill>
                  <a:srgbClr val="000000"/>
                </a:solidFill>
                <a:latin typeface="Arial" panose="020B0604020202020204" pitchFamily="34" charset="0"/>
                <a:ea typeface="Calibri" panose="020F0502020204030204" pitchFamily="34" charset="0"/>
                <a:cs typeface="+mn-cs"/>
              </a:rPr>
              <a:t>Looking for another resource? There is now a quick and easy search </a:t>
            </a:r>
            <a:r>
              <a:rPr lang="en-GB" sz="675" u="sng" dirty="0">
                <a:solidFill>
                  <a:srgbClr val="0000FF"/>
                </a:solidFill>
                <a:latin typeface="Arial" panose="020B0604020202020204" pitchFamily="34" charset="0"/>
                <a:ea typeface="Calibri" panose="020F0502020204030204" pitchFamily="34" charset="0"/>
                <a:cs typeface="+mn-cs"/>
                <a:hlinkClick r:id="rId4"/>
              </a:rPr>
              <a:t>tool to help find free resources</a:t>
            </a:r>
            <a:r>
              <a:rPr lang="en-GB" sz="675" dirty="0">
                <a:solidFill>
                  <a:srgbClr val="000000"/>
                </a:solidFill>
                <a:latin typeface="Arial" panose="020B0604020202020204" pitchFamily="34" charset="0"/>
                <a:ea typeface="Calibri" panose="020F0502020204030204" pitchFamily="34" charset="0"/>
                <a:cs typeface="+mn-cs"/>
              </a:rPr>
              <a:t> for your qualification.</a:t>
            </a:r>
            <a:endParaRPr lang="en-GB" sz="900" dirty="0">
              <a:latin typeface="Arial" panose="020B0604020202020204" pitchFamily="34" charset="0"/>
              <a:ea typeface="Calibri" panose="020F0502020204030204" pitchFamily="34" charset="0"/>
              <a:cs typeface="+mn-cs"/>
            </a:endParaRPr>
          </a:p>
          <a:p>
            <a:pPr defTabSz="685800" fontAlgn="ctr">
              <a:lnSpc>
                <a:spcPct val="120000"/>
              </a:lnSpc>
              <a:spcBef>
                <a:spcPts val="0"/>
              </a:spcBef>
              <a:spcAft>
                <a:spcPts val="214"/>
              </a:spcAft>
              <a:defRPr/>
            </a:pPr>
            <a:r>
              <a:rPr lang="en-GB" sz="675" dirty="0">
                <a:solidFill>
                  <a:srgbClr val="000000"/>
                </a:solidFill>
                <a:latin typeface="Arial" panose="020B0604020202020204" pitchFamily="34" charset="0"/>
                <a:ea typeface="Calibri" panose="020F0502020204030204" pitchFamily="34" charset="0"/>
                <a:cs typeface="+mn-cs"/>
              </a:rPr>
              <a:t> </a:t>
            </a:r>
            <a:endParaRPr lang="en-GB" sz="900" dirty="0">
              <a:latin typeface="Arial" panose="020B0604020202020204" pitchFamily="34" charset="0"/>
              <a:ea typeface="Calibri" panose="020F0502020204030204" pitchFamily="34" charset="0"/>
              <a:cs typeface="+mn-cs"/>
            </a:endParaRPr>
          </a:p>
          <a:p>
            <a:pPr defTabSz="685800" fontAlgn="ctr">
              <a:lnSpc>
                <a:spcPct val="120000"/>
              </a:lnSpc>
              <a:spcBef>
                <a:spcPts val="0"/>
              </a:spcBef>
              <a:spcAft>
                <a:spcPts val="214"/>
              </a:spcAft>
              <a:defRPr/>
            </a:pPr>
            <a:r>
              <a:rPr lang="en-GB" sz="675" b="1" dirty="0">
                <a:solidFill>
                  <a:srgbClr val="000000"/>
                </a:solidFill>
                <a:latin typeface="Arial" panose="020B0604020202020204" pitchFamily="34" charset="0"/>
                <a:ea typeface="Calibri" panose="020F0502020204030204" pitchFamily="34" charset="0"/>
                <a:cs typeface="+mn-cs"/>
              </a:rPr>
              <a:t>Resources</a:t>
            </a:r>
            <a:r>
              <a:rPr lang="en-GB" sz="675" b="1" dirty="0">
                <a:solidFill>
                  <a:srgbClr val="000000"/>
                </a:solidFill>
                <a:latin typeface="Arial" panose="020B0604020202020204" pitchFamily="34" charset="0"/>
                <a:ea typeface="Calibri" panose="020F0502020204030204" pitchFamily="34" charset="0"/>
                <a:cs typeface="Myriad Pro Light" panose="020B0403030403020204" pitchFamily="34" charset="0"/>
              </a:rPr>
              <a:t>: </a:t>
            </a:r>
            <a:r>
              <a:rPr lang="en-GB" sz="675" b="1" i="1" dirty="0">
                <a:solidFill>
                  <a:srgbClr val="000000"/>
                </a:solidFill>
                <a:latin typeface="Arial" panose="020B0604020202020204" pitchFamily="34" charset="0"/>
                <a:ea typeface="Calibri" panose="020F0502020204030204" pitchFamily="34" charset="0"/>
                <a:cs typeface="Myriad Pro Light" panose="020B0403030403020204" pitchFamily="34" charset="0"/>
              </a:rPr>
              <a:t>the small print </a:t>
            </a:r>
            <a:endParaRPr lang="en-GB" sz="900" dirty="0">
              <a:latin typeface="Arial" panose="020B0604020202020204" pitchFamily="34" charset="0"/>
              <a:ea typeface="Calibri" panose="020F0502020204030204" pitchFamily="34" charset="0"/>
              <a:cs typeface="+mn-cs"/>
            </a:endParaRPr>
          </a:p>
          <a:p>
            <a:pPr defTabSz="685800">
              <a:lnSpc>
                <a:spcPts val="904"/>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OCR provides resources to help you deliver our qualifications. These resources do not represent any particular teaching method we expect you to use. We update our resources regularly and aim to make sure content is accurate but please check the OCR website so that you have the most up to date version. OCR cannot be held responsible for any errors or omissions in these resources. </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defTabSz="685800">
              <a:lnSpc>
                <a:spcPts val="904"/>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Though we make every effort to check our resources, there may be contradictions between published support and the specification, so it is important that you always use information in the latest specification. We indicate any specification changes within the document itself, change the version number and provide a summary of the changes. If you do notice a discrepancy between the specification and a resource, please </a:t>
            </a:r>
            <a:r>
              <a:rPr lang="en-GB" sz="675"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contact us</a:t>
            </a: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 </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marR="47625" defTabSz="685800">
              <a:lnSpc>
                <a:spcPct val="100000"/>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You can copy and distribute this resource freely if you keep the OCR logo and this small print intact and you acknowledge OCR as the originator of the resource. </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marR="47625" defTabSz="685800">
              <a:lnSpc>
                <a:spcPct val="100000"/>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OCR acknowledges the use of the following content: Front image – durdledoor/Getty Images, Slide 20 – Questions Oliver Le Moal/Getty Images</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marR="47625" defTabSz="685800">
              <a:lnSpc>
                <a:spcPct val="100000"/>
              </a:lnSpc>
              <a:spcBef>
                <a:spcPts val="0"/>
              </a:spcBef>
              <a:spcAft>
                <a:spcPts val="375"/>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Whether you already offer OCR qualifications, are new to OCR or are thinking about switching, you can request more information using our </a:t>
            </a:r>
            <a:r>
              <a:rPr lang="en-GB" sz="675"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Expression of Interest form</a:t>
            </a: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 </a:t>
            </a:r>
            <a:endParaRPr lang="en-GB" sz="900" dirty="0">
              <a:latin typeface="Myriad Pro Light" panose="020B0403030403020204" pitchFamily="34" charset="0"/>
              <a:ea typeface="Calibri" panose="020F0502020204030204" pitchFamily="34" charset="0"/>
              <a:cs typeface="Times New Roman" panose="02020603050405020304" pitchFamily="18" charset="0"/>
            </a:endParaRPr>
          </a:p>
          <a:p>
            <a:pPr defTabSz="685800">
              <a:lnSpc>
                <a:spcPct val="106000"/>
              </a:lnSpc>
              <a:spcBef>
                <a:spcPts val="0"/>
              </a:spcBef>
              <a:spcAft>
                <a:spcPts val="600"/>
              </a:spcAft>
              <a:defRPr/>
            </a:pP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Please </a:t>
            </a:r>
            <a:r>
              <a:rPr lang="en-GB" sz="675" u="sng" dirty="0">
                <a:solidFill>
                  <a:srgbClr val="0000FF"/>
                </a:solidFill>
                <a:latin typeface="Arial" panose="020B0604020202020204" pitchFamily="34" charset="0"/>
                <a:ea typeface="Calibri" panose="020F0502020204030204" pitchFamily="34" charset="0"/>
                <a:cs typeface="+mn-cs"/>
                <a:hlinkClick r:id="rId7"/>
              </a:rPr>
              <a:t>get in touch</a:t>
            </a:r>
            <a:r>
              <a:rPr lang="en-GB" sz="675" u="sng" dirty="0">
                <a:solidFill>
                  <a:srgbClr val="0000FF"/>
                </a:solidFill>
                <a:latin typeface="Arial" panose="020B0604020202020204" pitchFamily="34" charset="0"/>
                <a:ea typeface="Calibri" panose="020F0502020204030204" pitchFamily="34" charset="0"/>
                <a:cs typeface="Myriad Pro Light" panose="020B0403030403020204" pitchFamily="34" charset="0"/>
              </a:rPr>
              <a:t> </a:t>
            </a:r>
            <a:r>
              <a:rPr lang="en-GB" sz="675" dirty="0">
                <a:solidFill>
                  <a:srgbClr val="000000"/>
                </a:solidFill>
                <a:latin typeface="Arial" panose="020B0604020202020204" pitchFamily="34" charset="0"/>
                <a:ea typeface="Calibri" panose="020F0502020204030204" pitchFamily="34" charset="0"/>
                <a:cs typeface="Myriad Pro Light" panose="020B0403030403020204" pitchFamily="34" charset="0"/>
              </a:rPr>
              <a:t>if you want to discuss the accessibility of resources we offer to support you in delivering our qualifications.</a:t>
            </a:r>
            <a:endParaRPr lang="en-GB" sz="900" dirty="0">
              <a:latin typeface="Arial" panose="020B0604020202020204" pitchFamily="34" charset="0"/>
              <a:ea typeface="Calibri" panose="020F0502020204030204" pitchFamily="34" charset="0"/>
              <a:cs typeface="+mn-cs"/>
            </a:endParaRPr>
          </a:p>
          <a:p>
            <a:pPr defTabSz="685800">
              <a:lnSpc>
                <a:spcPct val="106000"/>
              </a:lnSpc>
              <a:spcBef>
                <a:spcPts val="0"/>
              </a:spcBef>
              <a:spcAft>
                <a:spcPts val="600"/>
              </a:spcAft>
              <a:defRPr/>
            </a:pPr>
            <a:r>
              <a:rPr lang="en-GB" sz="900" dirty="0">
                <a:latin typeface="Arial" panose="020B0604020202020204" pitchFamily="34" charset="0"/>
                <a:ea typeface="Calibri" panose="020F0502020204030204" pitchFamily="34" charset="0"/>
                <a:cs typeface="+mn-cs"/>
              </a:rPr>
              <a:t> </a:t>
            </a:r>
          </a:p>
        </p:txBody>
      </p:sp>
    </p:spTree>
    <p:extLst>
      <p:ext uri="{BB962C8B-B14F-4D97-AF65-F5344CB8AC3E}">
        <p14:creationId xmlns:p14="http://schemas.microsoft.com/office/powerpoint/2010/main" val="54184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BCAF4C8-A3F2-415C-801E-98C58691B2FA}"/>
              </a:ext>
            </a:extLst>
          </p:cNvPr>
          <p:cNvSpPr>
            <a:spLocks noGrp="1"/>
          </p:cNvSpPr>
          <p:nvPr>
            <p:ph type="title"/>
          </p:nvPr>
        </p:nvSpPr>
        <p:spPr>
          <a:xfrm>
            <a:off x="481050" y="262281"/>
            <a:ext cx="6555600"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Assessment of fieldwork for 2021</a:t>
            </a:r>
          </a:p>
        </p:txBody>
      </p:sp>
      <p:sp>
        <p:nvSpPr>
          <p:cNvPr id="4" name="Content Placeholder 1">
            <a:extLst>
              <a:ext uri="{FF2B5EF4-FFF2-40B4-BE49-F238E27FC236}">
                <a16:creationId xmlns:a16="http://schemas.microsoft.com/office/drawing/2014/main" id="{C123D36E-8A25-4692-879D-76418CDA307A}"/>
              </a:ext>
            </a:extLst>
          </p:cNvPr>
          <p:cNvSpPr>
            <a:spLocks noGrp="1"/>
          </p:cNvSpPr>
          <p:nvPr>
            <p:ph idx="1"/>
          </p:nvPr>
        </p:nvSpPr>
        <p:spPr>
          <a:xfrm>
            <a:off x="391675" y="929561"/>
            <a:ext cx="8479192" cy="3736800"/>
          </a:xfrm>
        </p:spPr>
        <p:txBody>
          <a:bodyPr>
            <a:normAutofit/>
          </a:bodyPr>
          <a:lstStyle/>
          <a:p>
            <a:r>
              <a:rPr lang="en-GB" sz="1600" dirty="0">
                <a:latin typeface="Arial" panose="020B0604020202020204" pitchFamily="34" charset="0"/>
                <a:cs typeface="Arial" panose="020B0604020202020204" pitchFamily="34" charset="0"/>
              </a:rPr>
              <a:t>Students </a:t>
            </a:r>
            <a:r>
              <a:rPr lang="en-GB" sz="1600" b="1" u="sng" dirty="0">
                <a:latin typeface="Arial" panose="020B0604020202020204" pitchFamily="34" charset="0"/>
                <a:cs typeface="Arial" panose="020B0604020202020204" pitchFamily="34" charset="0"/>
              </a:rPr>
              <a:t>will not </a:t>
            </a:r>
            <a:r>
              <a:rPr lang="en-GB" sz="1600" dirty="0">
                <a:latin typeface="Arial" panose="020B0604020202020204" pitchFamily="34" charset="0"/>
                <a:cs typeface="Arial" panose="020B0604020202020204" pitchFamily="34" charset="0"/>
              </a:rPr>
              <a:t>be asked questions during the exams related to their own fieldwork </a:t>
            </a:r>
          </a:p>
          <a:p>
            <a:pPr marL="0" indent="0">
              <a:buNone/>
            </a:pPr>
            <a:r>
              <a:rPr lang="en-GB" sz="1600" b="1" dirty="0">
                <a:solidFill>
                  <a:srgbClr val="FF0000"/>
                </a:solidFill>
                <a:latin typeface="Arial" panose="020B0604020202020204" pitchFamily="34" charset="0"/>
                <a:cs typeface="Arial" panose="020B0604020202020204" pitchFamily="34" charset="0"/>
              </a:rPr>
              <a:t>HOWEVER</a:t>
            </a:r>
          </a:p>
          <a:p>
            <a:r>
              <a:rPr lang="en-GB" sz="1600" dirty="0">
                <a:latin typeface="Arial" panose="020B0604020202020204" pitchFamily="34" charset="0"/>
                <a:cs typeface="Arial" panose="020B0604020202020204" pitchFamily="34" charset="0"/>
              </a:rPr>
              <a:t>Students </a:t>
            </a:r>
            <a:r>
              <a:rPr lang="en-GB" sz="1600" b="1" u="sng" dirty="0">
                <a:latin typeface="Arial" panose="020B0604020202020204" pitchFamily="34" charset="0"/>
                <a:cs typeface="Arial" panose="020B0604020202020204" pitchFamily="34" charset="0"/>
              </a:rPr>
              <a:t>will be </a:t>
            </a:r>
            <a:r>
              <a:rPr lang="en-GB" sz="1600" dirty="0">
                <a:latin typeface="Arial" panose="020B0604020202020204" pitchFamily="34" charset="0"/>
                <a:cs typeface="Arial" panose="020B0604020202020204" pitchFamily="34" charset="0"/>
              </a:rPr>
              <a:t>asked questions during the exams on unfamiliar fieldwork contexts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The unfamiliar fieldwork questions will: </a:t>
            </a:r>
          </a:p>
          <a:p>
            <a:r>
              <a:rPr lang="en-GB" sz="1600" dirty="0">
                <a:latin typeface="Arial" panose="020B0604020202020204" pitchFamily="34" charset="0"/>
                <a:cs typeface="Arial" panose="020B0604020202020204" pitchFamily="34" charset="0"/>
              </a:rPr>
              <a:t>total 15 marks in the exam.</a:t>
            </a:r>
          </a:p>
          <a:p>
            <a:r>
              <a:rPr lang="en-GB" sz="1600" dirty="0">
                <a:latin typeface="Arial" panose="020B0604020202020204" pitchFamily="34" charset="0"/>
                <a:cs typeface="Arial" panose="020B0604020202020204" pitchFamily="34" charset="0"/>
              </a:rPr>
              <a:t>still be included in section B of components 01 and 02.</a:t>
            </a:r>
          </a:p>
          <a:p>
            <a:r>
              <a:rPr lang="en-GB" sz="1600" dirty="0">
                <a:effectLst/>
                <a:latin typeface="Arial" panose="020B0604020202020204" pitchFamily="34" charset="0"/>
                <a:ea typeface="MS Mincho" panose="020B0400000000000000" pitchFamily="49" charset="-128"/>
                <a:cs typeface="Arial" panose="020B0604020202020204" pitchFamily="34" charset="0"/>
              </a:rPr>
              <a:t>be in the same style as those shown in the Sample Assessment Material, Practice Paper, and the past papers from 2018 and 2019.</a:t>
            </a:r>
          </a:p>
          <a:p>
            <a:endParaRPr lang="en-GB" dirty="0"/>
          </a:p>
        </p:txBody>
      </p:sp>
      <p:sp>
        <p:nvSpPr>
          <p:cNvPr id="8" name="Rectangle 7">
            <a:extLst>
              <a:ext uri="{FF2B5EF4-FFF2-40B4-BE49-F238E27FC236}">
                <a16:creationId xmlns:a16="http://schemas.microsoft.com/office/drawing/2014/main" id="{A3CADFA9-2986-4B8D-AE29-FA167B1D8068}"/>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7" name="object 4">
            <a:extLst>
              <a:ext uri="{FF2B5EF4-FFF2-40B4-BE49-F238E27FC236}">
                <a16:creationId xmlns:a16="http://schemas.microsoft.com/office/drawing/2014/main" id="{4FFBE46D-D29B-4D79-B8DB-2B1F6F3B1D97}"/>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59213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E0C5A51-77EE-41C4-A550-E79A480AE9A8}"/>
              </a:ext>
            </a:extLst>
          </p:cNvPr>
          <p:cNvSpPr>
            <a:spLocks noGrp="1"/>
          </p:cNvSpPr>
          <p:nvPr>
            <p:ph type="title"/>
          </p:nvPr>
        </p:nvSpPr>
        <p:spPr>
          <a:xfrm>
            <a:off x="556418" y="252756"/>
            <a:ext cx="6555600" cy="405000"/>
          </a:xfrm>
        </p:spPr>
        <p:txBody>
          <a:bodyPr vert="horz" lIns="0" tIns="45720" rIns="91440" bIns="45720" rtlCol="0" anchor="ctr">
            <a:normAutofit fontScale="90000"/>
          </a:bodyPr>
          <a:lstStyle/>
          <a:p>
            <a:r>
              <a:rPr lang="en-GB" sz="2400" b="1" dirty="0">
                <a:solidFill>
                  <a:srgbClr val="587D6B"/>
                </a:solidFill>
                <a:latin typeface="Arial" panose="020B0604020202020204" pitchFamily="34" charset="0"/>
                <a:cs typeface="Arial" panose="020B0604020202020204" pitchFamily="34" charset="0"/>
              </a:rPr>
              <a:t>What has not changed for 2021?</a:t>
            </a:r>
          </a:p>
        </p:txBody>
      </p:sp>
      <p:sp>
        <p:nvSpPr>
          <p:cNvPr id="6" name="Content Placeholder 1">
            <a:extLst>
              <a:ext uri="{FF2B5EF4-FFF2-40B4-BE49-F238E27FC236}">
                <a16:creationId xmlns:a16="http://schemas.microsoft.com/office/drawing/2014/main" id="{D1093D58-EC9E-4E56-80E5-92B8437C79D8}"/>
              </a:ext>
            </a:extLst>
          </p:cNvPr>
          <p:cNvSpPr>
            <a:spLocks noGrp="1"/>
          </p:cNvSpPr>
          <p:nvPr>
            <p:ph idx="1"/>
          </p:nvPr>
        </p:nvSpPr>
        <p:spPr>
          <a:xfrm>
            <a:off x="484632" y="966010"/>
            <a:ext cx="7762536" cy="3736800"/>
          </a:xfrm>
        </p:spPr>
        <p:txBody>
          <a:bodyPr/>
          <a:lstStyle/>
          <a:p>
            <a:r>
              <a:rPr lang="en-GB" sz="1600" dirty="0">
                <a:effectLst/>
                <a:latin typeface="Arial" panose="020B0604020202020204" pitchFamily="34" charset="0"/>
                <a:ea typeface="MS Mincho" panose="02020609040205080304" pitchFamily="49" charset="-128"/>
                <a:cs typeface="Arial" panose="020B0604020202020204" pitchFamily="34" charset="0"/>
              </a:rPr>
              <a:t>There has been no change to the specification content. Therefore, topics 1-8 (specification p6-15) and the geographical skills (p17-18) will need to be taught.</a:t>
            </a:r>
            <a:endParaRPr lang="en-GB" sz="1600" dirty="0">
              <a:effectLst/>
              <a:highlight>
                <a:srgbClr val="FFFF00"/>
              </a:highlight>
              <a:latin typeface="Arial" panose="020B0604020202020204" pitchFamily="34" charset="0"/>
              <a:cs typeface="Arial" panose="020B0604020202020204" pitchFamily="34" charset="0"/>
            </a:endParaRPr>
          </a:p>
          <a:p>
            <a:pPr marL="0" indent="0">
              <a:buNone/>
            </a:pPr>
            <a:endParaRPr lang="en-GB" sz="1600" dirty="0">
              <a:highlight>
                <a:srgbClr val="FFFF00"/>
              </a:highlight>
              <a:latin typeface="Arial" panose="020B0604020202020204" pitchFamily="34" charset="0"/>
              <a:ea typeface="MS Mincho" panose="020B0400000000000000" pitchFamily="49" charset="-128"/>
              <a:cs typeface="Arial" panose="020B0604020202020204" pitchFamily="34" charset="0"/>
            </a:endParaRPr>
          </a:p>
          <a:p>
            <a:r>
              <a:rPr lang="en-GB" sz="1600" dirty="0">
                <a:latin typeface="Arial" panose="020B0604020202020204" pitchFamily="34" charset="0"/>
                <a:ea typeface="MS Mincho" panose="020B0400000000000000" pitchFamily="49" charset="-128"/>
                <a:cs typeface="Arial" panose="020B0604020202020204" pitchFamily="34" charset="0"/>
              </a:rPr>
              <a:t>C</a:t>
            </a:r>
            <a:r>
              <a:rPr lang="en-GB" sz="1600" dirty="0">
                <a:effectLst/>
                <a:latin typeface="Arial" panose="020B0604020202020204" pitchFamily="34" charset="0"/>
                <a:ea typeface="MS Mincho" panose="020B0400000000000000" pitchFamily="49" charset="-128"/>
                <a:cs typeface="Arial" panose="020B0604020202020204" pitchFamily="34" charset="0"/>
              </a:rPr>
              <a:t>omponents 01 and 02 will follow the same structure as previous years.  </a:t>
            </a:r>
          </a:p>
          <a:p>
            <a:endParaRPr lang="en-GB" dirty="0"/>
          </a:p>
        </p:txBody>
      </p:sp>
      <p:sp>
        <p:nvSpPr>
          <p:cNvPr id="8" name="Rectangle 7">
            <a:extLst>
              <a:ext uri="{FF2B5EF4-FFF2-40B4-BE49-F238E27FC236}">
                <a16:creationId xmlns:a16="http://schemas.microsoft.com/office/drawing/2014/main" id="{5FE8C7FC-CE4D-4832-BB36-0E2F0691F26C}"/>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9" name="object 4">
            <a:extLst>
              <a:ext uri="{FF2B5EF4-FFF2-40B4-BE49-F238E27FC236}">
                <a16:creationId xmlns:a16="http://schemas.microsoft.com/office/drawing/2014/main" id="{0ED2705E-E47B-4093-A8CB-4A46181AF73F}"/>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141336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F47A8AC-83DD-475B-A991-7A9F580EC7EC}"/>
              </a:ext>
            </a:extLst>
          </p:cNvPr>
          <p:cNvSpPr>
            <a:spLocks noGrp="1"/>
          </p:cNvSpPr>
          <p:nvPr>
            <p:ph type="title"/>
          </p:nvPr>
        </p:nvSpPr>
        <p:spPr>
          <a:xfrm>
            <a:off x="466147" y="218093"/>
            <a:ext cx="8473394" cy="405000"/>
          </a:xfrm>
        </p:spPr>
        <p:txBody>
          <a:bodyPr>
            <a:noAutofit/>
          </a:bodyPr>
          <a:lstStyle/>
          <a:p>
            <a:r>
              <a:rPr lang="en-GB" sz="2200" b="1" dirty="0">
                <a:solidFill>
                  <a:srgbClr val="587D6B"/>
                </a:solidFill>
                <a:latin typeface="Arial" panose="020B0604020202020204" pitchFamily="34" charset="0"/>
                <a:cs typeface="Arial" panose="020B0604020202020204" pitchFamily="34" charset="0"/>
              </a:rPr>
              <a:t>Assessment overview – Components 01 and 02</a:t>
            </a:r>
          </a:p>
        </p:txBody>
      </p:sp>
      <p:sp>
        <p:nvSpPr>
          <p:cNvPr id="4" name="Content Placeholder 1">
            <a:extLst>
              <a:ext uri="{FF2B5EF4-FFF2-40B4-BE49-F238E27FC236}">
                <a16:creationId xmlns:a16="http://schemas.microsoft.com/office/drawing/2014/main" id="{86833E44-7693-44DF-AE88-D85D7372AED5}"/>
              </a:ext>
            </a:extLst>
          </p:cNvPr>
          <p:cNvSpPr>
            <a:spLocks noGrp="1"/>
          </p:cNvSpPr>
          <p:nvPr>
            <p:ph idx="1"/>
          </p:nvPr>
        </p:nvSpPr>
        <p:spPr>
          <a:xfrm>
            <a:off x="430816" y="963329"/>
            <a:ext cx="8282368" cy="3736800"/>
          </a:xfrm>
        </p:spPr>
        <p:txBody>
          <a:bodyPr>
            <a:normAutofit/>
          </a:bodyPr>
          <a:lstStyle/>
          <a:p>
            <a:pPr marL="0" indent="0">
              <a:buNone/>
            </a:pPr>
            <a:r>
              <a:rPr lang="en-GB" sz="1400" dirty="0">
                <a:latin typeface="Arial" panose="020B0604020202020204" pitchFamily="34" charset="0"/>
                <a:cs typeface="Arial" panose="020B0604020202020204" pitchFamily="34" charset="0"/>
              </a:rPr>
              <a:t>The following information applies to Components 01 and 02 </a:t>
            </a:r>
            <a:r>
              <a:rPr lang="en-GB" sz="1400" b="1" dirty="0">
                <a:latin typeface="Arial" panose="020B0604020202020204" pitchFamily="34" charset="0"/>
                <a:cs typeface="Arial" panose="020B0604020202020204" pitchFamily="34" charset="0"/>
              </a:rPr>
              <a:t>ONLY</a:t>
            </a:r>
            <a:r>
              <a:rPr lang="en-GB" sz="1400" dirty="0">
                <a:latin typeface="Arial" panose="020B0604020202020204" pitchFamily="34" charset="0"/>
                <a:cs typeface="Arial" panose="020B0604020202020204" pitchFamily="34" charset="0"/>
              </a:rPr>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400" dirty="0">
                <a:highlight>
                  <a:srgbClr val="00FF00"/>
                </a:highlight>
                <a:latin typeface="Arial" panose="020B0604020202020204" pitchFamily="34" charset="0"/>
                <a:cs typeface="Arial" panose="020B0604020202020204" pitchFamily="34" charset="0"/>
              </a:rPr>
              <a:t>Green highlighting </a:t>
            </a:r>
            <a:r>
              <a:rPr lang="en-GB" sz="1400" dirty="0">
                <a:latin typeface="Arial" panose="020B0604020202020204" pitchFamily="34" charset="0"/>
                <a:cs typeface="Arial" panose="020B0604020202020204" pitchFamily="34" charset="0"/>
              </a:rPr>
              <a:t>indicates a change for 2021.</a:t>
            </a:r>
          </a:p>
          <a:p>
            <a:pPr marL="0" indent="0">
              <a:buNone/>
            </a:pPr>
            <a:endParaRPr lang="en-GB" dirty="0"/>
          </a:p>
          <a:p>
            <a:pPr marL="0" indent="0">
              <a:buNone/>
            </a:pPr>
            <a:endParaRPr lang="en-GB" dirty="0"/>
          </a:p>
        </p:txBody>
      </p:sp>
      <p:graphicFrame>
        <p:nvGraphicFramePr>
          <p:cNvPr id="6" name="Table 5">
            <a:extLst>
              <a:ext uri="{FF2B5EF4-FFF2-40B4-BE49-F238E27FC236}">
                <a16:creationId xmlns:a16="http://schemas.microsoft.com/office/drawing/2014/main" id="{632386EE-91C5-4F6A-8EE1-DD378E21ABAE}"/>
              </a:ext>
            </a:extLst>
          </p:cNvPr>
          <p:cNvGraphicFramePr>
            <a:graphicFrameLocks noGrp="1"/>
          </p:cNvGraphicFramePr>
          <p:nvPr>
            <p:extLst>
              <p:ext uri="{D42A27DB-BD31-4B8C-83A1-F6EECF244321}">
                <p14:modId xmlns:p14="http://schemas.microsoft.com/office/powerpoint/2010/main" val="1008953991"/>
              </p:ext>
            </p:extLst>
          </p:nvPr>
        </p:nvGraphicFramePr>
        <p:xfrm>
          <a:off x="556418" y="1299210"/>
          <a:ext cx="7484718" cy="2367915"/>
        </p:xfrm>
        <a:graphic>
          <a:graphicData uri="http://schemas.openxmlformats.org/drawingml/2006/table">
            <a:tbl>
              <a:tblPr firstRow="1" bandRow="1">
                <a:tableStyleId>{5C22544A-7EE6-4342-B048-85BDC9FD1C3A}</a:tableStyleId>
              </a:tblPr>
              <a:tblGrid>
                <a:gridCol w="1972671">
                  <a:extLst>
                    <a:ext uri="{9D8B030D-6E8A-4147-A177-3AD203B41FA5}">
                      <a16:colId xmlns:a16="http://schemas.microsoft.com/office/drawing/2014/main" val="798893017"/>
                    </a:ext>
                  </a:extLst>
                </a:gridCol>
                <a:gridCol w="2742911">
                  <a:extLst>
                    <a:ext uri="{9D8B030D-6E8A-4147-A177-3AD203B41FA5}">
                      <a16:colId xmlns:a16="http://schemas.microsoft.com/office/drawing/2014/main" val="1044946337"/>
                    </a:ext>
                  </a:extLst>
                </a:gridCol>
                <a:gridCol w="2769136">
                  <a:extLst>
                    <a:ext uri="{9D8B030D-6E8A-4147-A177-3AD203B41FA5}">
                      <a16:colId xmlns:a16="http://schemas.microsoft.com/office/drawing/2014/main" val="2136559742"/>
                    </a:ext>
                  </a:extLst>
                </a:gridCol>
              </a:tblGrid>
              <a:tr h="278130">
                <a:tc>
                  <a:txBody>
                    <a:bodyPr/>
                    <a:lstStyle/>
                    <a:p>
                      <a:endParaRPr lang="en-GB" sz="1400" dirty="0">
                        <a:latin typeface="Arial" panose="020B0604020202020204" pitchFamily="34" charset="0"/>
                        <a:cs typeface="Arial" panose="020B0604020202020204" pitchFamily="34" charset="0"/>
                      </a:endParaRPr>
                    </a:p>
                  </a:txBody>
                  <a:tcPr marL="68580" marR="68580" marT="34290" marB="34290">
                    <a:solidFill>
                      <a:srgbClr val="587D6B"/>
                    </a:solidFill>
                  </a:tcPr>
                </a:tc>
                <a:tc>
                  <a:txBody>
                    <a:bodyPr/>
                    <a:lstStyle/>
                    <a:p>
                      <a:r>
                        <a:rPr lang="en-GB" sz="1400" dirty="0">
                          <a:latin typeface="Arial" panose="020B0604020202020204" pitchFamily="34" charset="0"/>
                          <a:cs typeface="Arial" panose="020B0604020202020204" pitchFamily="34" charset="0"/>
                        </a:rPr>
                        <a:t>Previous years</a:t>
                      </a:r>
                    </a:p>
                  </a:txBody>
                  <a:tcPr marL="68580" marR="68580" marT="34290" marB="34290">
                    <a:solidFill>
                      <a:srgbClr val="587D6B"/>
                    </a:solidFill>
                  </a:tcPr>
                </a:tc>
                <a:tc>
                  <a:txBody>
                    <a:bodyPr/>
                    <a:lstStyle/>
                    <a:p>
                      <a:r>
                        <a:rPr lang="en-GB" sz="1400" dirty="0">
                          <a:latin typeface="Arial" panose="020B0604020202020204" pitchFamily="34" charset="0"/>
                          <a:cs typeface="Arial" panose="020B0604020202020204" pitchFamily="34" charset="0"/>
                        </a:rPr>
                        <a:t>2021</a:t>
                      </a:r>
                    </a:p>
                  </a:txBody>
                  <a:tcPr marL="68580" marR="68580" marT="34290" marB="34290">
                    <a:solidFill>
                      <a:srgbClr val="587D6B"/>
                    </a:solidFill>
                  </a:tcPr>
                </a:tc>
                <a:extLst>
                  <a:ext uri="{0D108BD9-81ED-4DB2-BD59-A6C34878D82A}">
                    <a16:rowId xmlns:a16="http://schemas.microsoft.com/office/drawing/2014/main" val="1263769580"/>
                  </a:ext>
                </a:extLst>
              </a:tr>
              <a:tr h="278130">
                <a:tc>
                  <a:txBody>
                    <a:bodyPr/>
                    <a:lstStyle/>
                    <a:p>
                      <a:r>
                        <a:rPr lang="en-GB" sz="1400" dirty="0">
                          <a:latin typeface="Arial" panose="020B0604020202020204" pitchFamily="34" charset="0"/>
                          <a:cs typeface="Arial" panose="020B0604020202020204" pitchFamily="34" charset="0"/>
                        </a:rPr>
                        <a:t>Exam duration</a:t>
                      </a:r>
                    </a:p>
                  </a:txBody>
                  <a:tcPr marL="68580" marR="68580" marT="34290" marB="34290">
                    <a:solidFill>
                      <a:srgbClr val="9DB9AC"/>
                    </a:solidFill>
                  </a:tcPr>
                </a:tc>
                <a:tc>
                  <a:txBody>
                    <a:bodyPr/>
                    <a:lstStyle/>
                    <a:p>
                      <a:r>
                        <a:rPr lang="en-GB" sz="1400" dirty="0">
                          <a:latin typeface="Arial" panose="020B0604020202020204" pitchFamily="34" charset="0"/>
                          <a:cs typeface="Arial" panose="020B0604020202020204" pitchFamily="34" charset="0"/>
                        </a:rPr>
                        <a:t>1 hour 15 minutes</a:t>
                      </a:r>
                    </a:p>
                  </a:txBody>
                  <a:tcPr marL="68580" marR="68580" marT="34290" marB="34290">
                    <a:solidFill>
                      <a:srgbClr val="9DB9AC"/>
                    </a:solidFill>
                  </a:tcPr>
                </a:tc>
                <a:tc>
                  <a:txBody>
                    <a:bodyPr/>
                    <a:lstStyle/>
                    <a:p>
                      <a:r>
                        <a:rPr lang="en-GB" sz="1400" dirty="0">
                          <a:highlight>
                            <a:srgbClr val="00FF00"/>
                          </a:highlight>
                          <a:latin typeface="Arial" panose="020B0604020202020204" pitchFamily="34" charset="0"/>
                          <a:cs typeface="Arial" panose="020B0604020202020204" pitchFamily="34" charset="0"/>
                        </a:rPr>
                        <a:t>1 hour 10 </a:t>
                      </a:r>
                      <a:r>
                        <a:rPr lang="en-GB" sz="1400" dirty="0">
                          <a:latin typeface="Arial" panose="020B0604020202020204" pitchFamily="34" charset="0"/>
                          <a:cs typeface="Arial" panose="020B0604020202020204" pitchFamily="34" charset="0"/>
                        </a:rPr>
                        <a:t>minutes</a:t>
                      </a:r>
                    </a:p>
                  </a:txBody>
                  <a:tcPr marL="68580" marR="68580" marT="34290" marB="34290">
                    <a:solidFill>
                      <a:srgbClr val="9DB9AC"/>
                    </a:solidFill>
                  </a:tcPr>
                </a:tc>
                <a:extLst>
                  <a:ext uri="{0D108BD9-81ED-4DB2-BD59-A6C34878D82A}">
                    <a16:rowId xmlns:a16="http://schemas.microsoft.com/office/drawing/2014/main" val="4287243031"/>
                  </a:ext>
                </a:extLst>
              </a:tr>
              <a:tr h="377190">
                <a:tc>
                  <a:txBody>
                    <a:bodyPr/>
                    <a:lstStyle/>
                    <a:p>
                      <a:r>
                        <a:rPr lang="en-GB" sz="1400" dirty="0">
                          <a:latin typeface="Arial" panose="020B0604020202020204" pitchFamily="34" charset="0"/>
                          <a:cs typeface="Arial" panose="020B0604020202020204" pitchFamily="34" charset="0"/>
                        </a:rPr>
                        <a:t>Exam paper total</a:t>
                      </a:r>
                    </a:p>
                  </a:txBody>
                  <a:tcPr marL="68580" marR="68580" marT="34290" marB="34290">
                    <a:solidFill>
                      <a:srgbClr val="D0DED7"/>
                    </a:solidFill>
                  </a:tcPr>
                </a:tc>
                <a:tc>
                  <a:txBody>
                    <a:bodyPr/>
                    <a:lstStyle/>
                    <a:p>
                      <a:r>
                        <a:rPr lang="en-GB" sz="1400" dirty="0">
                          <a:latin typeface="Arial" panose="020B0604020202020204" pitchFamily="34" charset="0"/>
                          <a:cs typeface="Arial" panose="020B0604020202020204" pitchFamily="34" charset="0"/>
                        </a:rPr>
                        <a:t>70 marks</a:t>
                      </a:r>
                    </a:p>
                  </a:txBody>
                  <a:tcPr marL="68580" marR="68580" marT="34290" marB="34290">
                    <a:solidFill>
                      <a:srgbClr val="D0DED7"/>
                    </a:solidFill>
                  </a:tcPr>
                </a:tc>
                <a:tc>
                  <a:txBody>
                    <a:bodyPr/>
                    <a:lstStyle/>
                    <a:p>
                      <a:r>
                        <a:rPr lang="en-GB" sz="1400" dirty="0">
                          <a:highlight>
                            <a:srgbClr val="00FF00"/>
                          </a:highlight>
                          <a:latin typeface="Arial" panose="020B0604020202020204" pitchFamily="34" charset="0"/>
                          <a:cs typeface="Arial" panose="020B0604020202020204" pitchFamily="34" charset="0"/>
                        </a:rPr>
                        <a:t>Component 01 - 63 </a:t>
                      </a:r>
                      <a:r>
                        <a:rPr lang="en-GB" sz="1400" dirty="0">
                          <a:latin typeface="Arial" panose="020B0604020202020204" pitchFamily="34" charset="0"/>
                          <a:cs typeface="Arial" panose="020B0604020202020204" pitchFamily="34" charset="0"/>
                        </a:rPr>
                        <a:t>marks </a:t>
                      </a:r>
                    </a:p>
                    <a:p>
                      <a:r>
                        <a:rPr lang="en-GB" sz="1400" dirty="0">
                          <a:highlight>
                            <a:srgbClr val="00FF00"/>
                          </a:highlight>
                          <a:latin typeface="Arial" panose="020B0604020202020204" pitchFamily="34" charset="0"/>
                          <a:cs typeface="Arial" panose="020B0604020202020204" pitchFamily="34" charset="0"/>
                        </a:rPr>
                        <a:t>Component 02 – 62 </a:t>
                      </a:r>
                      <a:r>
                        <a:rPr lang="en-GB" sz="1400" dirty="0">
                          <a:latin typeface="Arial" panose="020B0604020202020204" pitchFamily="34" charset="0"/>
                          <a:cs typeface="Arial" panose="020B0604020202020204" pitchFamily="34" charset="0"/>
                        </a:rPr>
                        <a:t>marks </a:t>
                      </a:r>
                    </a:p>
                  </a:txBody>
                  <a:tcPr marL="68580" marR="68580" marT="34290" marB="34290">
                    <a:solidFill>
                      <a:srgbClr val="D0DED7"/>
                    </a:solidFill>
                  </a:tcPr>
                </a:tc>
                <a:extLst>
                  <a:ext uri="{0D108BD9-81ED-4DB2-BD59-A6C34878D82A}">
                    <a16:rowId xmlns:a16="http://schemas.microsoft.com/office/drawing/2014/main" val="817624787"/>
                  </a:ext>
                </a:extLst>
              </a:tr>
              <a:tr h="278130">
                <a:tc>
                  <a:txBody>
                    <a:bodyPr/>
                    <a:lstStyle/>
                    <a:p>
                      <a:r>
                        <a:rPr lang="en-GB" sz="1400" dirty="0">
                          <a:latin typeface="Arial" panose="020B0604020202020204" pitchFamily="34" charset="0"/>
                          <a:cs typeface="Arial" panose="020B0604020202020204" pitchFamily="34" charset="0"/>
                        </a:rPr>
                        <a:t>Exam paper weighting </a:t>
                      </a:r>
                    </a:p>
                  </a:txBody>
                  <a:tcPr marL="68580" marR="68580" marT="34290" marB="34290">
                    <a:solidFill>
                      <a:srgbClr val="9DB9AC"/>
                    </a:solidFill>
                  </a:tcPr>
                </a:tc>
                <a:tc>
                  <a:txBody>
                    <a:bodyPr/>
                    <a:lstStyle/>
                    <a:p>
                      <a:r>
                        <a:rPr lang="en-GB" sz="1400" dirty="0">
                          <a:latin typeface="Arial" panose="020B0604020202020204" pitchFamily="34" charset="0"/>
                          <a:cs typeface="Arial" panose="020B0604020202020204" pitchFamily="34" charset="0"/>
                        </a:rPr>
                        <a:t>35%</a:t>
                      </a:r>
                    </a:p>
                  </a:txBody>
                  <a:tcPr marL="68580" marR="68580" marT="34290" marB="34290">
                    <a:solidFill>
                      <a:srgbClr val="9DB9AC"/>
                    </a:solidFill>
                  </a:tcPr>
                </a:tc>
                <a:tc>
                  <a:txBody>
                    <a:bodyPr/>
                    <a:lstStyle/>
                    <a:p>
                      <a:r>
                        <a:rPr lang="en-GB" sz="1400" dirty="0">
                          <a:highlight>
                            <a:srgbClr val="00FF00"/>
                          </a:highlight>
                          <a:latin typeface="Arial" panose="020B0604020202020204" pitchFamily="34" charset="0"/>
                          <a:cs typeface="Arial" panose="020B0604020202020204" pitchFamily="34" charset="0"/>
                        </a:rPr>
                        <a:t>34</a:t>
                      </a:r>
                      <a:r>
                        <a:rPr lang="en-GB" sz="1400" dirty="0">
                          <a:latin typeface="Arial" panose="020B0604020202020204" pitchFamily="34" charset="0"/>
                          <a:cs typeface="Arial" panose="020B0604020202020204" pitchFamily="34" charset="0"/>
                        </a:rPr>
                        <a:t>%</a:t>
                      </a:r>
                    </a:p>
                  </a:txBody>
                  <a:tcPr marL="68580" marR="68580" marT="34290" marB="34290">
                    <a:solidFill>
                      <a:srgbClr val="9DB9AC"/>
                    </a:solidFill>
                  </a:tcPr>
                </a:tc>
                <a:extLst>
                  <a:ext uri="{0D108BD9-81ED-4DB2-BD59-A6C34878D82A}">
                    <a16:rowId xmlns:a16="http://schemas.microsoft.com/office/drawing/2014/main" val="1409515256"/>
                  </a:ext>
                </a:extLst>
              </a:tr>
              <a:tr h="377190">
                <a:tc>
                  <a:txBody>
                    <a:bodyPr/>
                    <a:lstStyle/>
                    <a:p>
                      <a:r>
                        <a:rPr lang="en-GB" sz="1400" dirty="0">
                          <a:latin typeface="Arial" panose="020B0604020202020204" pitchFamily="34" charset="0"/>
                          <a:cs typeface="Arial" panose="020B0604020202020204" pitchFamily="34" charset="0"/>
                        </a:rPr>
                        <a:t>Fieldwork question totals </a:t>
                      </a:r>
                    </a:p>
                  </a:txBody>
                  <a:tcPr marL="68580" marR="68580" marT="34290" marB="34290">
                    <a:solidFill>
                      <a:srgbClr val="D0DED7"/>
                    </a:solidFill>
                  </a:tcPr>
                </a:tc>
                <a:tc>
                  <a:txBody>
                    <a:bodyPr/>
                    <a:lstStyle/>
                    <a:p>
                      <a:r>
                        <a:rPr lang="en-GB" sz="1400" dirty="0">
                          <a:latin typeface="Arial" panose="020B0604020202020204" pitchFamily="34" charset="0"/>
                          <a:cs typeface="Arial" panose="020B0604020202020204" pitchFamily="34" charset="0"/>
                        </a:rPr>
                        <a:t>30 marks (across both exam papers)</a:t>
                      </a:r>
                    </a:p>
                  </a:txBody>
                  <a:tcPr marL="68580" marR="68580" marT="34290" marB="34290">
                    <a:solidFill>
                      <a:srgbClr val="D0DED7"/>
                    </a:solidFill>
                  </a:tcPr>
                </a:tc>
                <a:tc>
                  <a:txBody>
                    <a:bodyPr/>
                    <a:lstStyle/>
                    <a:p>
                      <a:r>
                        <a:rPr lang="en-GB" sz="1400" dirty="0">
                          <a:highlight>
                            <a:srgbClr val="00FF00"/>
                          </a:highlight>
                          <a:latin typeface="Arial" panose="020B0604020202020204" pitchFamily="34" charset="0"/>
                          <a:cs typeface="Arial" panose="020B0604020202020204" pitchFamily="34" charset="0"/>
                        </a:rPr>
                        <a:t>15</a:t>
                      </a:r>
                      <a:r>
                        <a:rPr lang="en-GB" sz="1400" dirty="0">
                          <a:latin typeface="Arial" panose="020B0604020202020204" pitchFamily="34" charset="0"/>
                          <a:cs typeface="Arial" panose="020B0604020202020204" pitchFamily="34" charset="0"/>
                        </a:rPr>
                        <a:t> marks (across both exam papers)</a:t>
                      </a:r>
                    </a:p>
                  </a:txBody>
                  <a:tcPr marL="68580" marR="68580" marT="34290" marB="34290">
                    <a:solidFill>
                      <a:srgbClr val="D0DED7"/>
                    </a:solidFill>
                  </a:tcPr>
                </a:tc>
                <a:extLst>
                  <a:ext uri="{0D108BD9-81ED-4DB2-BD59-A6C34878D82A}">
                    <a16:rowId xmlns:a16="http://schemas.microsoft.com/office/drawing/2014/main" val="1741249804"/>
                  </a:ext>
                </a:extLst>
              </a:tr>
              <a:tr h="531495">
                <a:tc>
                  <a:txBody>
                    <a:bodyPr/>
                    <a:lstStyle/>
                    <a:p>
                      <a:r>
                        <a:rPr lang="en-GB" sz="1400" dirty="0">
                          <a:latin typeface="Arial" panose="020B0604020202020204" pitchFamily="34" charset="0"/>
                          <a:cs typeface="Arial" panose="020B0604020202020204" pitchFamily="34" charset="0"/>
                        </a:rPr>
                        <a:t>Question types </a:t>
                      </a:r>
                    </a:p>
                  </a:txBody>
                  <a:tcPr marL="68580" marR="68580" marT="34290" marB="34290">
                    <a:solidFill>
                      <a:srgbClr val="9DB9AC"/>
                    </a:solidFill>
                  </a:tcPr>
                </a:tc>
                <a:tc>
                  <a:txBody>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Own fieldwork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Unfamiliar fieldwork contexts</a:t>
                      </a:r>
                    </a:p>
                  </a:txBody>
                  <a:tcPr marL="68580" marR="68580" marT="34290" marB="34290">
                    <a:solidFill>
                      <a:srgbClr val="9DB9A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Unfamiliar fieldwork contexts</a:t>
                      </a:r>
                    </a:p>
                    <a:p>
                      <a:endParaRPr lang="en-GB" sz="1400" dirty="0">
                        <a:latin typeface="Arial" panose="020B0604020202020204" pitchFamily="34" charset="0"/>
                        <a:cs typeface="Arial" panose="020B0604020202020204" pitchFamily="34" charset="0"/>
                      </a:endParaRPr>
                    </a:p>
                  </a:txBody>
                  <a:tcPr marL="68580" marR="68580" marT="34290" marB="34290">
                    <a:solidFill>
                      <a:srgbClr val="9DB9AC"/>
                    </a:solidFill>
                  </a:tcPr>
                </a:tc>
                <a:extLst>
                  <a:ext uri="{0D108BD9-81ED-4DB2-BD59-A6C34878D82A}">
                    <a16:rowId xmlns:a16="http://schemas.microsoft.com/office/drawing/2014/main" val="297412570"/>
                  </a:ext>
                </a:extLst>
              </a:tr>
            </a:tbl>
          </a:graphicData>
        </a:graphic>
      </p:graphicFrame>
      <p:sp>
        <p:nvSpPr>
          <p:cNvPr id="9" name="Rectangle 8">
            <a:extLst>
              <a:ext uri="{FF2B5EF4-FFF2-40B4-BE49-F238E27FC236}">
                <a16:creationId xmlns:a16="http://schemas.microsoft.com/office/drawing/2014/main" id="{033593B6-8A40-4240-9801-4FE67BA78DAA}"/>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8" name="object 4">
            <a:extLst>
              <a:ext uri="{FF2B5EF4-FFF2-40B4-BE49-F238E27FC236}">
                <a16:creationId xmlns:a16="http://schemas.microsoft.com/office/drawing/2014/main" id="{D9BF229E-DE72-488E-8977-C70C86883985}"/>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83757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C22AE33-D253-412B-A69A-99D51928B995}"/>
              </a:ext>
            </a:extLst>
          </p:cNvPr>
          <p:cNvSpPr>
            <a:spLocks noGrp="1"/>
          </p:cNvSpPr>
          <p:nvPr>
            <p:ph type="title"/>
          </p:nvPr>
        </p:nvSpPr>
        <p:spPr>
          <a:xfrm>
            <a:off x="478545" y="230982"/>
            <a:ext cx="6626172" cy="405000"/>
          </a:xfrm>
        </p:spPr>
        <p:txBody>
          <a:bodyPr>
            <a:normAutofit fontScale="90000"/>
          </a:bodyPr>
          <a:lstStyle/>
          <a:p>
            <a:r>
              <a:rPr lang="en-GB" sz="2400" b="1" dirty="0">
                <a:solidFill>
                  <a:srgbClr val="587D6B"/>
                </a:solidFill>
                <a:latin typeface="Arial" panose="020B0604020202020204" pitchFamily="34" charset="0"/>
                <a:cs typeface="Arial" panose="020B0604020202020204" pitchFamily="34" charset="0"/>
              </a:rPr>
              <a:t>Components 01 and 02 – in more depth</a:t>
            </a:r>
          </a:p>
        </p:txBody>
      </p:sp>
      <p:sp>
        <p:nvSpPr>
          <p:cNvPr id="6" name="Content Placeholder 1">
            <a:extLst>
              <a:ext uri="{FF2B5EF4-FFF2-40B4-BE49-F238E27FC236}">
                <a16:creationId xmlns:a16="http://schemas.microsoft.com/office/drawing/2014/main" id="{8E815EE4-013B-4E41-98D6-31B2DCE281C5}"/>
              </a:ext>
            </a:extLst>
          </p:cNvPr>
          <p:cNvSpPr>
            <a:spLocks noGrp="1"/>
          </p:cNvSpPr>
          <p:nvPr>
            <p:ph idx="1"/>
          </p:nvPr>
        </p:nvSpPr>
        <p:spPr>
          <a:xfrm>
            <a:off x="484632" y="966010"/>
            <a:ext cx="8102949" cy="3736800"/>
          </a:xfrm>
        </p:spPr>
        <p:txBody>
          <a:bodyPr/>
          <a:lstStyle/>
          <a:p>
            <a:r>
              <a:rPr lang="en-GB" sz="1600" dirty="0">
                <a:latin typeface="Arial" panose="020B0604020202020204" pitchFamily="34" charset="0"/>
                <a:cs typeface="Arial" panose="020B0604020202020204" pitchFamily="34" charset="0"/>
              </a:rPr>
              <a:t>The unfamiliar fieldwork questions will be included within section B of components 01 and 02. </a:t>
            </a:r>
          </a:p>
          <a:p>
            <a:r>
              <a:rPr lang="en-GB" sz="1600" dirty="0">
                <a:latin typeface="Arial" panose="020B0604020202020204" pitchFamily="34" charset="0"/>
                <a:cs typeface="Arial" panose="020B0604020202020204" pitchFamily="34" charset="0"/>
              </a:rPr>
              <a:t>In </a:t>
            </a:r>
            <a:r>
              <a:rPr lang="en-GB" sz="1600" b="1" dirty="0">
                <a:latin typeface="Arial" panose="020B0604020202020204" pitchFamily="34" charset="0"/>
                <a:cs typeface="Arial" panose="020B0604020202020204" pitchFamily="34" charset="0"/>
              </a:rPr>
              <a:t>component 01 </a:t>
            </a:r>
            <a:r>
              <a:rPr lang="en-GB" sz="1600" dirty="0">
                <a:latin typeface="Arial" panose="020B0604020202020204" pitchFamily="34" charset="0"/>
                <a:cs typeface="Arial" panose="020B0604020202020204" pitchFamily="34" charset="0"/>
              </a:rPr>
              <a:t>- section B will assess </a:t>
            </a:r>
            <a:r>
              <a:rPr lang="en-GB" sz="1600" u="sng" dirty="0">
                <a:latin typeface="Arial" panose="020B0604020202020204" pitchFamily="34" charset="0"/>
                <a:cs typeface="Arial" panose="020B0604020202020204" pitchFamily="34" charset="0"/>
              </a:rPr>
              <a:t>physical fieldwork</a:t>
            </a:r>
            <a:r>
              <a:rPr lang="en-GB" sz="1600" dirty="0">
                <a:latin typeface="Arial" panose="020B0604020202020204" pitchFamily="34" charset="0"/>
                <a:cs typeface="Arial" panose="020B0604020202020204" pitchFamily="34" charset="0"/>
              </a:rPr>
              <a:t>, there will be one higher tariff question (8 marks) with a further 3 marks for SPAG.</a:t>
            </a:r>
          </a:p>
          <a:p>
            <a:r>
              <a:rPr lang="en-GB" sz="1600" dirty="0">
                <a:latin typeface="Arial" panose="020B0604020202020204" pitchFamily="34" charset="0"/>
                <a:cs typeface="Arial" panose="020B0604020202020204" pitchFamily="34" charset="0"/>
              </a:rPr>
              <a:t>In </a:t>
            </a:r>
            <a:r>
              <a:rPr lang="en-GB" sz="1600" b="1" dirty="0">
                <a:latin typeface="Arial" panose="020B0604020202020204" pitchFamily="34" charset="0"/>
                <a:cs typeface="Arial" panose="020B0604020202020204" pitchFamily="34" charset="0"/>
              </a:rPr>
              <a:t>component 02 </a:t>
            </a:r>
            <a:r>
              <a:rPr lang="en-GB" sz="1600" dirty="0">
                <a:latin typeface="Arial" panose="020B0604020202020204" pitchFamily="34" charset="0"/>
                <a:cs typeface="Arial" panose="020B0604020202020204" pitchFamily="34" charset="0"/>
              </a:rPr>
              <a:t>- section B will assess </a:t>
            </a:r>
            <a:r>
              <a:rPr lang="en-GB" sz="1600" u="sng" dirty="0">
                <a:latin typeface="Arial" panose="020B0604020202020204" pitchFamily="34" charset="0"/>
                <a:cs typeface="Arial" panose="020B0604020202020204" pitchFamily="34" charset="0"/>
              </a:rPr>
              <a:t>human fieldwork</a:t>
            </a:r>
            <a:r>
              <a:rPr lang="en-GB" sz="1600" dirty="0">
                <a:latin typeface="Arial" panose="020B0604020202020204" pitchFamily="34" charset="0"/>
                <a:cs typeface="Arial" panose="020B0604020202020204" pitchFamily="34" charset="0"/>
              </a:rPr>
              <a:t>, there will be 7 marks for lower tariff questions.</a:t>
            </a:r>
          </a:p>
          <a:p>
            <a:r>
              <a:rPr lang="en-GB" sz="1600" dirty="0">
                <a:latin typeface="Arial" panose="020B0604020202020204" pitchFamily="34" charset="0"/>
                <a:cs typeface="Arial" panose="020B0604020202020204" pitchFamily="34" charset="0"/>
              </a:rPr>
              <a:t>The exam questions will include </a:t>
            </a:r>
            <a:r>
              <a:rPr lang="en-GB" sz="1600" b="1" dirty="0">
                <a:latin typeface="Arial" panose="020B0604020202020204" pitchFamily="34" charset="0"/>
                <a:cs typeface="Arial" panose="020B0604020202020204" pitchFamily="34" charset="0"/>
              </a:rPr>
              <a:t>both</a:t>
            </a:r>
            <a:r>
              <a:rPr lang="en-GB" sz="1600" dirty="0">
                <a:latin typeface="Arial" panose="020B0604020202020204" pitchFamily="34" charset="0"/>
                <a:cs typeface="Arial" panose="020B0604020202020204" pitchFamily="34" charset="0"/>
              </a:rPr>
              <a:t> physical and human geography fieldwork contexts. </a:t>
            </a:r>
          </a:p>
          <a:p>
            <a:pPr lvl="1" indent="-257175">
              <a:buFont typeface="Courier New" panose="02070309020205020404" pitchFamily="49" charset="0"/>
              <a:buChar char="o"/>
            </a:pPr>
            <a:r>
              <a:rPr lang="en-GB" sz="1600" dirty="0">
                <a:latin typeface="Arial" panose="020B0604020202020204" pitchFamily="34" charset="0"/>
                <a:cs typeface="Arial" panose="020B0604020202020204" pitchFamily="34" charset="0"/>
              </a:rPr>
              <a:t>Human geography fieldwork context – Urban</a:t>
            </a:r>
            <a:endParaRPr lang="en-GB" sz="1600" dirty="0">
              <a:highlight>
                <a:srgbClr val="FFFF00"/>
              </a:highlight>
              <a:latin typeface="Arial" panose="020B0604020202020204" pitchFamily="34" charset="0"/>
              <a:cs typeface="Arial" panose="020B0604020202020204" pitchFamily="34" charset="0"/>
            </a:endParaRPr>
          </a:p>
          <a:p>
            <a:pPr lvl="1" indent="-257175">
              <a:buFont typeface="Courier New" panose="02070309020205020404" pitchFamily="49" charset="0"/>
              <a:buChar char="o"/>
            </a:pPr>
            <a:r>
              <a:rPr lang="en-GB" sz="1600" dirty="0">
                <a:latin typeface="Arial" panose="020B0604020202020204" pitchFamily="34" charset="0"/>
                <a:cs typeface="Arial" panose="020B0604020202020204" pitchFamily="34" charset="0"/>
              </a:rPr>
              <a:t>Physical geography fieldwork context – Coasts</a:t>
            </a:r>
            <a:endParaRPr lang="en-GB" sz="1600" dirty="0">
              <a:highlight>
                <a:srgbClr val="FFFF00"/>
              </a:highlight>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GB" dirty="0"/>
          </a:p>
        </p:txBody>
      </p:sp>
      <p:sp>
        <p:nvSpPr>
          <p:cNvPr id="8" name="Rectangle 7">
            <a:extLst>
              <a:ext uri="{FF2B5EF4-FFF2-40B4-BE49-F238E27FC236}">
                <a16:creationId xmlns:a16="http://schemas.microsoft.com/office/drawing/2014/main" id="{F343F5EC-34A7-4418-AC2F-D3042971242F}"/>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9" name="object 4">
            <a:extLst>
              <a:ext uri="{FF2B5EF4-FFF2-40B4-BE49-F238E27FC236}">
                <a16:creationId xmlns:a16="http://schemas.microsoft.com/office/drawing/2014/main" id="{71062960-F6F4-4A10-97C6-7FCA66D91411}"/>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275796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61791F8-D78E-4D66-BF8C-CEA1BCC22E08}"/>
              </a:ext>
            </a:extLst>
          </p:cNvPr>
          <p:cNvSpPr>
            <a:spLocks noGrp="1"/>
          </p:cNvSpPr>
          <p:nvPr>
            <p:ph type="title"/>
          </p:nvPr>
        </p:nvSpPr>
        <p:spPr>
          <a:xfrm>
            <a:off x="432378" y="274050"/>
            <a:ext cx="8455590" cy="405000"/>
          </a:xfrm>
        </p:spPr>
        <p:txBody>
          <a:bodyPr>
            <a:noAutofit/>
          </a:bodyPr>
          <a:lstStyle/>
          <a:p>
            <a:pPr>
              <a:lnSpc>
                <a:spcPct val="90000"/>
              </a:lnSpc>
            </a:pPr>
            <a:r>
              <a:rPr lang="en-GB" sz="2200" b="1" dirty="0">
                <a:solidFill>
                  <a:srgbClr val="587D6B"/>
                </a:solidFill>
                <a:latin typeface="Arial" panose="020B0604020202020204" pitchFamily="34" charset="0"/>
                <a:cs typeface="Arial" panose="020B0604020202020204" pitchFamily="34" charset="0"/>
              </a:rPr>
              <a:t>Component 01 – Sample Assessment Materials </a:t>
            </a:r>
          </a:p>
        </p:txBody>
      </p:sp>
      <p:pic>
        <p:nvPicPr>
          <p:cNvPr id="7" name="Content Placeholder 4" descr="Component 01 – Sample Assessment Materials ">
            <a:extLst>
              <a:ext uri="{FF2B5EF4-FFF2-40B4-BE49-F238E27FC236}">
                <a16:creationId xmlns:a16="http://schemas.microsoft.com/office/drawing/2014/main" id="{A7870604-74F9-4FF9-B2F8-8B4860668F60}"/>
              </a:ext>
            </a:extLst>
          </p:cNvPr>
          <p:cNvPicPr>
            <a:picLocks noGrp="1" noChangeAspect="1"/>
          </p:cNvPicPr>
          <p:nvPr>
            <p:ph idx="1"/>
          </p:nvPr>
        </p:nvPicPr>
        <p:blipFill>
          <a:blip r:embed="rId3"/>
          <a:stretch>
            <a:fillRect/>
          </a:stretch>
        </p:blipFill>
        <p:spPr>
          <a:xfrm>
            <a:off x="432378" y="974217"/>
            <a:ext cx="3263977" cy="3667390"/>
          </a:xfrm>
          <a:noFill/>
        </p:spPr>
      </p:pic>
      <p:sp>
        <p:nvSpPr>
          <p:cNvPr id="8" name="Content Placeholder 3">
            <a:extLst>
              <a:ext uri="{FF2B5EF4-FFF2-40B4-BE49-F238E27FC236}">
                <a16:creationId xmlns:a16="http://schemas.microsoft.com/office/drawing/2014/main" id="{E09229E1-5C4F-431A-90DC-B688AE8A2A3F}"/>
              </a:ext>
            </a:extLst>
          </p:cNvPr>
          <p:cNvSpPr txBox="1">
            <a:spLocks/>
          </p:cNvSpPr>
          <p:nvPr/>
        </p:nvSpPr>
        <p:spPr>
          <a:xfrm>
            <a:off x="4151214" y="974217"/>
            <a:ext cx="4560408" cy="373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Physical geography fieldwork –one higher tariff question of 8 marks with a further 3 marks for SPAG.</a:t>
            </a:r>
          </a:p>
          <a:p>
            <a:r>
              <a:rPr lang="en-GB" sz="1400" dirty="0">
                <a:latin typeface="Arial" panose="020B0604020202020204" pitchFamily="34" charset="0"/>
                <a:cs typeface="Arial" panose="020B0604020202020204" pitchFamily="34" charset="0"/>
              </a:rPr>
              <a:t>This is an extended response, level marked question. </a:t>
            </a:r>
          </a:p>
          <a:p>
            <a:r>
              <a:rPr lang="en-GB" sz="1400" dirty="0">
                <a:latin typeface="Arial" panose="020B0604020202020204" pitchFamily="34" charset="0"/>
                <a:cs typeface="Arial" panose="020B0604020202020204" pitchFamily="34" charset="0"/>
              </a:rPr>
              <a:t>This question is targeting AO3 – analysis and conclusions.</a:t>
            </a:r>
          </a:p>
          <a:p>
            <a:r>
              <a:rPr lang="en-GB" sz="1400" dirty="0">
                <a:latin typeface="Arial" panose="020B0604020202020204" pitchFamily="34" charset="0"/>
                <a:cs typeface="Arial" panose="020B0604020202020204" pitchFamily="34" charset="0"/>
              </a:rPr>
              <a:t>Students need to </a:t>
            </a:r>
            <a:r>
              <a:rPr lang="en-GB" sz="1400" u="sng" dirty="0">
                <a:latin typeface="Arial" panose="020B0604020202020204" pitchFamily="34" charset="0"/>
                <a:cs typeface="Arial" panose="020B0604020202020204" pitchFamily="34" charset="0"/>
              </a:rPr>
              <a:t>analyse and use evidence </a:t>
            </a:r>
            <a:r>
              <a:rPr lang="en-GB" sz="1400" dirty="0">
                <a:latin typeface="Arial" panose="020B0604020202020204" pitchFamily="34" charset="0"/>
                <a:cs typeface="Arial" panose="020B0604020202020204" pitchFamily="34" charset="0"/>
              </a:rPr>
              <a:t>from the figures (4-6) and write a conclusion based on this.</a:t>
            </a:r>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6158251-10BF-45A5-81A5-DC594BF0C88A}"/>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10" name="object 4">
            <a:extLst>
              <a:ext uri="{FF2B5EF4-FFF2-40B4-BE49-F238E27FC236}">
                <a16:creationId xmlns:a16="http://schemas.microsoft.com/office/drawing/2014/main" id="{BCDCED17-235C-414C-A0EC-E2D66DCB4E1D}"/>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70490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FE2195EF-BC09-4763-AB9C-609354B72E97}"/>
              </a:ext>
            </a:extLst>
          </p:cNvPr>
          <p:cNvSpPr>
            <a:spLocks noGrp="1"/>
          </p:cNvSpPr>
          <p:nvPr>
            <p:ph type="title"/>
          </p:nvPr>
        </p:nvSpPr>
        <p:spPr>
          <a:xfrm>
            <a:off x="473679" y="236064"/>
            <a:ext cx="8681904" cy="405000"/>
          </a:xfrm>
        </p:spPr>
        <p:txBody>
          <a:bodyPr>
            <a:noAutofit/>
          </a:bodyPr>
          <a:lstStyle/>
          <a:p>
            <a:pPr>
              <a:lnSpc>
                <a:spcPct val="90000"/>
              </a:lnSpc>
            </a:pPr>
            <a:r>
              <a:rPr lang="en-GB" sz="2200" b="1" dirty="0">
                <a:solidFill>
                  <a:srgbClr val="587D6B"/>
                </a:solidFill>
                <a:latin typeface="Arial" panose="020B0604020202020204" pitchFamily="34" charset="0"/>
                <a:cs typeface="Arial" panose="020B0604020202020204" pitchFamily="34" charset="0"/>
              </a:rPr>
              <a:t>Component 02 – Sample Assessment Materials </a:t>
            </a:r>
          </a:p>
        </p:txBody>
      </p:sp>
      <p:pic>
        <p:nvPicPr>
          <p:cNvPr id="7" name="Content Placeholder 4" descr="Component 02 – Sample Assessment Materials ">
            <a:extLst>
              <a:ext uri="{FF2B5EF4-FFF2-40B4-BE49-F238E27FC236}">
                <a16:creationId xmlns:a16="http://schemas.microsoft.com/office/drawing/2014/main" id="{BD49364B-9D87-4B62-88E3-A9E49F128512}"/>
              </a:ext>
            </a:extLst>
          </p:cNvPr>
          <p:cNvPicPr>
            <a:picLocks noGrp="1" noChangeAspect="1"/>
          </p:cNvPicPr>
          <p:nvPr>
            <p:ph idx="1"/>
          </p:nvPr>
        </p:nvPicPr>
        <p:blipFill>
          <a:blip r:embed="rId3"/>
          <a:stretch>
            <a:fillRect/>
          </a:stretch>
        </p:blipFill>
        <p:spPr>
          <a:xfrm>
            <a:off x="484632" y="966010"/>
            <a:ext cx="3202200" cy="3461837"/>
          </a:xfrm>
          <a:noFill/>
        </p:spPr>
      </p:pic>
      <p:sp>
        <p:nvSpPr>
          <p:cNvPr id="8" name="Content Placeholder 3">
            <a:extLst>
              <a:ext uri="{FF2B5EF4-FFF2-40B4-BE49-F238E27FC236}">
                <a16:creationId xmlns:a16="http://schemas.microsoft.com/office/drawing/2014/main" id="{F3916715-8028-4A23-B845-C1050722D3E8}"/>
              </a:ext>
            </a:extLst>
          </p:cNvPr>
          <p:cNvSpPr txBox="1">
            <a:spLocks/>
          </p:cNvSpPr>
          <p:nvPr/>
        </p:nvSpPr>
        <p:spPr>
          <a:xfrm>
            <a:off x="4171464" y="876432"/>
            <a:ext cx="4647924" cy="373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Lower tariff questions equating to 7 marks. </a:t>
            </a:r>
          </a:p>
          <a:p>
            <a:r>
              <a:rPr lang="en-US" sz="1400" dirty="0">
                <a:latin typeface="Arial" panose="020B0604020202020204" pitchFamily="34" charset="0"/>
                <a:cs typeface="Arial" panose="020B0604020202020204" pitchFamily="34" charset="0"/>
              </a:rPr>
              <a:t>These questions will target AO4 and AO3.</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These questions target:</a:t>
            </a:r>
          </a:p>
          <a:p>
            <a:pPr marL="0" indent="0">
              <a:buNone/>
            </a:pPr>
            <a:r>
              <a:rPr lang="en-US" sz="1400" dirty="0">
                <a:latin typeface="Arial" panose="020B0604020202020204" pitchFamily="34" charset="0"/>
                <a:cs typeface="Arial" panose="020B0604020202020204" pitchFamily="34" charset="0"/>
              </a:rPr>
              <a:t>5(a) AO4 Fieldwork skill (ii) and geographical skill 9.3.6</a:t>
            </a:r>
          </a:p>
          <a:p>
            <a:pPr marL="0" indent="0">
              <a:buNone/>
            </a:pPr>
            <a:r>
              <a:rPr lang="en-US" sz="1400" dirty="0">
                <a:latin typeface="Arial" panose="020B0604020202020204" pitchFamily="34" charset="0"/>
                <a:cs typeface="Arial" panose="020B0604020202020204" pitchFamily="34" charset="0"/>
              </a:rPr>
              <a:t>5(b) AO4 Fieldwork skill (iii) and geographical skill 9.3.6</a:t>
            </a:r>
          </a:p>
          <a:p>
            <a:pPr marL="0" indent="0">
              <a:buNone/>
            </a:pPr>
            <a:r>
              <a:rPr lang="en-US" sz="1400" dirty="0">
                <a:latin typeface="Arial" panose="020B0604020202020204" pitchFamily="34" charset="0"/>
                <a:cs typeface="Arial" panose="020B0604020202020204" pitchFamily="34" charset="0"/>
              </a:rPr>
              <a:t>5(c) AO3 Fieldwork skill (iii) and geographical skill 9.3.11</a:t>
            </a:r>
          </a:p>
          <a:p>
            <a:pPr marL="0" indent="0">
              <a:buNone/>
            </a:pPr>
            <a:endParaRPr lang="en-US" sz="2100" dirty="0"/>
          </a:p>
          <a:p>
            <a:pPr marL="0" indent="0">
              <a:buNone/>
            </a:pPr>
            <a:endParaRPr lang="en-US" sz="2100" dirty="0"/>
          </a:p>
        </p:txBody>
      </p:sp>
      <p:sp>
        <p:nvSpPr>
          <p:cNvPr id="9" name="Rectangle 8">
            <a:extLst>
              <a:ext uri="{FF2B5EF4-FFF2-40B4-BE49-F238E27FC236}">
                <a16:creationId xmlns:a16="http://schemas.microsoft.com/office/drawing/2014/main" id="{759AE374-C07A-411D-99F6-E6397EAFD2F4}"/>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10" name="object 4">
            <a:extLst>
              <a:ext uri="{FF2B5EF4-FFF2-40B4-BE49-F238E27FC236}">
                <a16:creationId xmlns:a16="http://schemas.microsoft.com/office/drawing/2014/main" id="{2CDB861A-6C16-4F1B-8D94-B812B88ABDE7}"/>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76101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35A78145-F882-43CA-AFC8-463E9FDA0FC0}"/>
              </a:ext>
            </a:extLst>
          </p:cNvPr>
          <p:cNvSpPr>
            <a:spLocks noGrp="1"/>
          </p:cNvSpPr>
          <p:nvPr>
            <p:ph type="title"/>
          </p:nvPr>
        </p:nvSpPr>
        <p:spPr>
          <a:xfrm>
            <a:off x="494270" y="232902"/>
            <a:ext cx="6555600" cy="405000"/>
          </a:xfrm>
        </p:spPr>
        <p:txBody>
          <a:bodyPr>
            <a:normAutofit fontScale="90000"/>
          </a:bodyPr>
          <a:lstStyle/>
          <a:p>
            <a:pPr>
              <a:lnSpc>
                <a:spcPct val="90000"/>
              </a:lnSpc>
            </a:pPr>
            <a:r>
              <a:rPr lang="en-GB" sz="2400" b="1" dirty="0">
                <a:solidFill>
                  <a:srgbClr val="587D6B"/>
                </a:solidFill>
                <a:latin typeface="Arial" panose="020B0604020202020204" pitchFamily="34" charset="0"/>
                <a:cs typeface="Arial" panose="020B0604020202020204" pitchFamily="34" charset="0"/>
              </a:rPr>
              <a:t>Assessing fieldwork skills </a:t>
            </a:r>
          </a:p>
        </p:txBody>
      </p:sp>
      <p:pic>
        <p:nvPicPr>
          <p:cNvPr id="7" name="Picture 6" descr="Assessing fieldwork skills ">
            <a:extLst>
              <a:ext uri="{FF2B5EF4-FFF2-40B4-BE49-F238E27FC236}">
                <a16:creationId xmlns:a16="http://schemas.microsoft.com/office/drawing/2014/main" id="{25943581-6E4E-4397-9388-A6BA4CA89142}"/>
              </a:ext>
            </a:extLst>
          </p:cNvPr>
          <p:cNvPicPr>
            <a:picLocks noChangeAspect="1"/>
          </p:cNvPicPr>
          <p:nvPr/>
        </p:nvPicPr>
        <p:blipFill>
          <a:blip r:embed="rId2"/>
          <a:stretch>
            <a:fillRect/>
          </a:stretch>
        </p:blipFill>
        <p:spPr>
          <a:xfrm>
            <a:off x="484632" y="882139"/>
            <a:ext cx="2478794" cy="3736800"/>
          </a:xfrm>
          <a:prstGeom prst="rect">
            <a:avLst/>
          </a:prstGeom>
          <a:noFill/>
        </p:spPr>
      </p:pic>
      <p:sp>
        <p:nvSpPr>
          <p:cNvPr id="8" name="Content Placeholder 1">
            <a:extLst>
              <a:ext uri="{FF2B5EF4-FFF2-40B4-BE49-F238E27FC236}">
                <a16:creationId xmlns:a16="http://schemas.microsoft.com/office/drawing/2014/main" id="{98A82FCA-67A7-44FB-B19C-BDE3E8AF2C96}"/>
              </a:ext>
            </a:extLst>
          </p:cNvPr>
          <p:cNvSpPr txBox="1">
            <a:spLocks/>
          </p:cNvSpPr>
          <p:nvPr/>
        </p:nvSpPr>
        <p:spPr>
          <a:xfrm>
            <a:off x="3504600" y="858599"/>
            <a:ext cx="4742568" cy="373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These fieldwork skills can be found on p19 of the specification.</a:t>
            </a:r>
          </a:p>
          <a:p>
            <a:pPr marL="0" indent="0">
              <a:buNone/>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At least 2 of these will be assessed in the 15-mark unfamiliar fieldwork questions.</a:t>
            </a:r>
          </a:p>
          <a:p>
            <a:pPr marL="0" indent="0">
              <a:buNone/>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These skills are explained in lots more detail in the </a:t>
            </a:r>
            <a:r>
              <a:rPr lang="en-GB" sz="1400" dirty="0">
                <a:latin typeface="Arial" panose="020B0604020202020204" pitchFamily="34" charset="0"/>
                <a:cs typeface="Arial" panose="020B0604020202020204" pitchFamily="34" charset="0"/>
                <a:hlinkClick r:id="rId3"/>
              </a:rPr>
              <a:t>GCSE Fieldwork skills factsheet</a:t>
            </a:r>
            <a:r>
              <a:rPr lang="en-GB" sz="1400" dirty="0">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C702FF29-3038-47BE-86CC-ED7349E77724}"/>
              </a:ext>
            </a:extLst>
          </p:cNvPr>
          <p:cNvSpPr/>
          <p:nvPr/>
        </p:nvSpPr>
        <p:spPr>
          <a:xfrm>
            <a:off x="8247168" y="4836470"/>
            <a:ext cx="761747" cy="207749"/>
          </a:xfrm>
          <a:prstGeom prst="rect">
            <a:avLst/>
          </a:prstGeom>
        </p:spPr>
        <p:txBody>
          <a:bodyPr wrap="none">
            <a:spAutoFit/>
          </a:bodyPr>
          <a:lstStyle/>
          <a:p>
            <a:r>
              <a:rPr lang="en-GB" sz="750" dirty="0">
                <a:solidFill>
                  <a:srgbClr val="000000"/>
                </a:solidFill>
                <a:latin typeface="Arial" panose="020B0604020202020204" pitchFamily="34" charset="0"/>
                <a:ea typeface="Calibri" panose="020F0502020204030204" pitchFamily="34" charset="0"/>
                <a:cs typeface="Myriad Pro Light" panose="020B0403030403020204" pitchFamily="34" charset="0"/>
              </a:rPr>
              <a:t>© OCR 2020 </a:t>
            </a:r>
            <a:endParaRPr lang="en-GB" sz="750" dirty="0"/>
          </a:p>
        </p:txBody>
      </p:sp>
      <p:sp>
        <p:nvSpPr>
          <p:cNvPr id="10" name="object 4">
            <a:extLst>
              <a:ext uri="{FF2B5EF4-FFF2-40B4-BE49-F238E27FC236}">
                <a16:creationId xmlns:a16="http://schemas.microsoft.com/office/drawing/2014/main" id="{6DBAFE6C-CEB2-4DE1-9EC1-5123AC500E01}"/>
              </a:ext>
              <a:ext uri="{C183D7F6-B498-43B3-948B-1728B52AA6E4}">
                <adec:decorative xmlns:adec="http://schemas.microsoft.com/office/drawing/2017/decorative" val="1"/>
              </a:ext>
            </a:extLst>
          </p:cNvPr>
          <p:cNvSpPr>
            <a:spLocks/>
          </p:cNvSpPr>
          <p:nvPr/>
        </p:nvSpPr>
        <p:spPr bwMode="auto">
          <a:xfrm>
            <a:off x="556418" y="73650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Tree>
    <p:extLst>
      <p:ext uri="{BB962C8B-B14F-4D97-AF65-F5344CB8AC3E}">
        <p14:creationId xmlns:p14="http://schemas.microsoft.com/office/powerpoint/2010/main" val="3121756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ED9715CBF0764BB013976358613F4F" ma:contentTypeVersion="18" ma:contentTypeDescription="Create a new document." ma:contentTypeScope="" ma:versionID="9fb7c8b14e4e9132a19347da557e1f1b">
  <xsd:schema xmlns:xsd="http://www.w3.org/2001/XMLSchema" xmlns:xs="http://www.w3.org/2001/XMLSchema" xmlns:p="http://schemas.microsoft.com/office/2006/metadata/properties" xmlns:ns2="5e03bce0-7524-4853-bc3e-4de1abf149ba" xmlns:ns3="742941ed-8b28-480a-8509-e55af6a4109e" targetNamespace="http://schemas.microsoft.com/office/2006/metadata/properties" ma:root="true" ma:fieldsID="5e229ca81f83eb3d83703c51c2d1473f" ns2:_="" ns3:_="">
    <xsd:import namespace="5e03bce0-7524-4853-bc3e-4de1abf149ba"/>
    <xsd:import namespace="742941ed-8b28-480a-8509-e55af6a410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3bce0-7524-4853-bc3e-4de1abf149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2941ed-8b28-480a-8509-e55af6a410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cbc9373e-2d0f-4f82-b972-fcd84205de3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7D0327-2750-4DF0-A418-1CAFF0C14D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9A949E3-BB96-4EA5-A20B-D965B84B2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03bce0-7524-4853-bc3e-4de1abf149ba"/>
    <ds:schemaRef ds:uri="742941ed-8b28-480a-8509-e55af6a41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021C3E-87DF-404C-8A54-19B52A3C0709}">
  <ds:schemaRefs>
    <ds:schemaRef ds:uri="Microsoft.SharePoint.Taxonomy.ContentTypeSync"/>
  </ds:schemaRefs>
</ds:datastoreItem>
</file>

<file path=customXml/itemProps4.xml><?xml version="1.0" encoding="utf-8"?>
<ds:datastoreItem xmlns:ds="http://schemas.openxmlformats.org/officeDocument/2006/customXml" ds:itemID="{D0D8A543-259C-4847-9CA5-C6D9A1466B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323</TotalTime>
  <Words>2556</Words>
  <Application>Microsoft Office PowerPoint</Application>
  <PresentationFormat>On-screen Show (16:9)</PresentationFormat>
  <Paragraphs>298</Paragraphs>
  <Slides>21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Myriad Pro</vt:lpstr>
      <vt:lpstr>Myriad Pro Light</vt:lpstr>
      <vt:lpstr>Symbol</vt:lpstr>
      <vt:lpstr>Office Theme</vt:lpstr>
      <vt:lpstr>GCSE (9-1)  GEOGRAPHY B  Guidance and support for 2021</vt:lpstr>
      <vt:lpstr>Ofqual consultation decisions – August 2020</vt:lpstr>
      <vt:lpstr>Assessment of fieldwork for 2021</vt:lpstr>
      <vt:lpstr>What has not changed for 2021?</vt:lpstr>
      <vt:lpstr>Assessment overview – Components 01 and 02</vt:lpstr>
      <vt:lpstr>Components 01 and 02 – in more depth</vt:lpstr>
      <vt:lpstr>Component 01 – Sample Assessment Materials </vt:lpstr>
      <vt:lpstr>Component 02 – Sample Assessment Materials </vt:lpstr>
      <vt:lpstr>Assessing fieldwork skills </vt:lpstr>
      <vt:lpstr>GCSE B assessment overview</vt:lpstr>
      <vt:lpstr>Further examples of questions</vt:lpstr>
      <vt:lpstr>Preparing students</vt:lpstr>
      <vt:lpstr>Fieldwork ideas</vt:lpstr>
      <vt:lpstr>Virtual fieldwork</vt:lpstr>
      <vt:lpstr>Virtual fieldwork – Example </vt:lpstr>
      <vt:lpstr>Virtual fieldwork – Example </vt:lpstr>
      <vt:lpstr>Supporting teachers </vt:lpstr>
      <vt:lpstr>Field Studies Council (FSC)</vt:lpstr>
      <vt:lpstr>Subject Associations </vt:lpstr>
      <vt:lpstr>Do get in touch . . .</vt:lpstr>
      <vt:lpstr>We’d like to know your view on the resources we produce. Click ‘Like’ or ‘Dislike’ to send us an auto generated email about this resource. Add comments if you want to. Let us know how we can improve this resource or what else you need. Your email will not be used or shared for any marketing purposes.   Looking for another resource? There is now a quick and easy search tool to help find free resources for your qualification.   Resources: the small print  OCR provides resources to help you deliver our qualifications. These resources do not represent any particular teaching method we expect you to use. We update our resources regularly and aim to make sure content is accurate but please check the OCR website so that you have the most up to date version. OCR cannot be held responsible for any errors or omissions in these resources.  Though we make every effort to check our resources, there may be contradictions between published support and the specification, so it is important that you always use information in the latest specification. We indicate any specification changes within the document itself, change the version number and provide a summary of the changes. If you do notice a discrepancy between the specification and a resource, please contact us.  © OCR 2020 You can copy and distribute this resource freely if you keep the OCR logo and this small print intact and you acknowledge OCR as the originator of the resource.  OCR acknowledges the use of the following content: Front image – durdledoor/Getty Images, Slide 20 – Questions Oliver Le Moal/Getty Images Whether you already offer OCR qualifications, are new to OCR or are thinking about switching, you can request more information using our Expression of Interest form.  Please get in touch if you want to discuss the accessibility of resources we offer to support you in delivering our qualifications.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Geography B Guidance and support</dc:title>
  <dc:creator>OCR</dc:creator>
  <cp:keywords>GCSE, Geography B, Guidance, support, J384</cp:keywords>
  <cp:lastModifiedBy>Rachel Davis</cp:lastModifiedBy>
  <cp:revision>24</cp:revision>
  <dcterms:created xsi:type="dcterms:W3CDTF">2020-09-11T10:52:48Z</dcterms:created>
  <dcterms:modified xsi:type="dcterms:W3CDTF">2020-09-28T09:10:38Z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0x01010005ED9715CBF0764BB013976358613F4F</vt:lpwstr>
  </property>
</Properties>
</file>