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
  </p:notesMasterIdLst>
  <p:handoutMasterIdLst>
    <p:handoutMasterId r:id="rId10"/>
  </p:handoutMasterIdLst>
  <p:sldIdLst>
    <p:sldId id="258" r:id="rId2"/>
    <p:sldId id="259" r:id="rId3"/>
    <p:sldId id="260" r:id="rId4"/>
    <p:sldId id="264" r:id="rId5"/>
    <p:sldId id="261" r:id="rId6"/>
    <p:sldId id="262" r:id="rId7"/>
    <p:sldId id="263" r:id="rId8"/>
  </p:sldIdLst>
  <p:sldSz cx="9144000" cy="6858000" type="screen4x3"/>
  <p:notesSz cx="6799263"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6188"/>
    <a:srgbClr val="7CC143"/>
    <a:srgbClr val="5C9330"/>
    <a:srgbClr val="3CB668"/>
    <a:srgbClr val="2A7F49"/>
    <a:srgbClr val="369D5C"/>
    <a:srgbClr val="9BD19A"/>
    <a:srgbClr val="76D0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1275" y="0"/>
            <a:ext cx="2946400" cy="496888"/>
          </a:xfrm>
          <a:prstGeom prst="rect">
            <a:avLst/>
          </a:prstGeom>
        </p:spPr>
        <p:txBody>
          <a:bodyPr vert="horz" lIns="91440" tIns="45720" rIns="91440" bIns="45720" rtlCol="0"/>
          <a:lstStyle>
            <a:lvl1pPr algn="r">
              <a:defRPr sz="1200"/>
            </a:lvl1pPr>
          </a:lstStyle>
          <a:p>
            <a:fld id="{B178CDF0-0F06-4F43-B063-C4DE23830274}" type="datetimeFigureOut">
              <a:rPr lang="en-GB" smtClean="0"/>
              <a:t>16/04/2020</a:t>
            </a:fld>
            <a:endParaRPr lang="en-GB"/>
          </a:p>
        </p:txBody>
      </p:sp>
      <p:sp>
        <p:nvSpPr>
          <p:cNvPr id="4" name="Footer Placeholder 3"/>
          <p:cNvSpPr>
            <a:spLocks noGrp="1"/>
          </p:cNvSpPr>
          <p:nvPr>
            <p:ph type="ftr" sz="quarter" idx="2"/>
          </p:nvPr>
        </p:nvSpPr>
        <p:spPr>
          <a:xfrm>
            <a:off x="0" y="9431338"/>
            <a:ext cx="294640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1275" y="9431338"/>
            <a:ext cx="2946400" cy="496887"/>
          </a:xfrm>
          <a:prstGeom prst="rect">
            <a:avLst/>
          </a:prstGeom>
        </p:spPr>
        <p:txBody>
          <a:bodyPr vert="horz" lIns="91440" tIns="45720" rIns="91440" bIns="45720" rtlCol="0" anchor="b"/>
          <a:lstStyle>
            <a:lvl1pPr algn="r">
              <a:defRPr sz="1200"/>
            </a:lvl1pPr>
          </a:lstStyle>
          <a:p>
            <a:fld id="{12BE7300-EC75-4D6D-89D2-69C93CCF7E6A}" type="slidenum">
              <a:rPr lang="en-GB" smtClean="0"/>
              <a:t>‹#›</a:t>
            </a:fld>
            <a:endParaRPr lang="en-GB"/>
          </a:p>
        </p:txBody>
      </p:sp>
    </p:spTree>
    <p:extLst>
      <p:ext uri="{BB962C8B-B14F-4D97-AF65-F5344CB8AC3E}">
        <p14:creationId xmlns:p14="http://schemas.microsoft.com/office/powerpoint/2010/main" val="12820816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1275" y="0"/>
            <a:ext cx="2946400" cy="498475"/>
          </a:xfrm>
          <a:prstGeom prst="rect">
            <a:avLst/>
          </a:prstGeom>
        </p:spPr>
        <p:txBody>
          <a:bodyPr vert="horz" lIns="91440" tIns="45720" rIns="91440" bIns="45720" rtlCol="0"/>
          <a:lstStyle>
            <a:lvl1pPr algn="r">
              <a:defRPr sz="1200"/>
            </a:lvl1pPr>
          </a:lstStyle>
          <a:p>
            <a:fld id="{9077A1A3-9FAF-4121-8F10-C021F0C60730}" type="datetimeFigureOut">
              <a:rPr lang="en-GB" smtClean="0"/>
              <a:t>16/04/2020</a:t>
            </a:fld>
            <a:endParaRPr lang="en-GB"/>
          </a:p>
        </p:txBody>
      </p:sp>
      <p:sp>
        <p:nvSpPr>
          <p:cNvPr id="4" name="Slide Image Placeholder 3"/>
          <p:cNvSpPr>
            <a:spLocks noGrp="1" noRot="1" noChangeAspect="1"/>
          </p:cNvSpPr>
          <p:nvPr>
            <p:ph type="sldImg" idx="2"/>
          </p:nvPr>
        </p:nvSpPr>
        <p:spPr>
          <a:xfrm>
            <a:off x="1165225" y="1241425"/>
            <a:ext cx="4468813" cy="335121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8375"/>
            <a:ext cx="5440363" cy="391001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1338"/>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1275" y="9431338"/>
            <a:ext cx="2946400" cy="498475"/>
          </a:xfrm>
          <a:prstGeom prst="rect">
            <a:avLst/>
          </a:prstGeom>
        </p:spPr>
        <p:txBody>
          <a:bodyPr vert="horz" lIns="91440" tIns="45720" rIns="91440" bIns="45720" rtlCol="0" anchor="b"/>
          <a:lstStyle>
            <a:lvl1pPr algn="r">
              <a:defRPr sz="1200"/>
            </a:lvl1pPr>
          </a:lstStyle>
          <a:p>
            <a:fld id="{5E990966-CF07-4B7D-A61F-DB770AB3287B}" type="slidenum">
              <a:rPr lang="en-GB" smtClean="0"/>
              <a:t>‹#›</a:t>
            </a:fld>
            <a:endParaRPr lang="en-GB"/>
          </a:p>
        </p:txBody>
      </p:sp>
    </p:spTree>
    <p:extLst>
      <p:ext uri="{BB962C8B-B14F-4D97-AF65-F5344CB8AC3E}">
        <p14:creationId xmlns:p14="http://schemas.microsoft.com/office/powerpoint/2010/main" val="1390988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1922639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23492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7400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56188"/>
                </a:solidFill>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4489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1522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92715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45087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2716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701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2212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522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1"/>
            <a:ext cx="8229600" cy="427765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Box 6"/>
          <p:cNvSpPr txBox="1"/>
          <p:nvPr userDrawn="1"/>
        </p:nvSpPr>
        <p:spPr>
          <a:xfrm>
            <a:off x="8244408" y="5805264"/>
            <a:ext cx="89959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 OCR 2020</a:t>
            </a:r>
          </a:p>
        </p:txBody>
      </p:sp>
      <p:pic>
        <p:nvPicPr>
          <p:cNvPr id="1026" name="Picture 2" descr="C:\Users\marxsu\Desktop\PP_footer.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6030000"/>
            <a:ext cx="9144000" cy="82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userDrawn="1"/>
        </p:nvSpPr>
        <p:spPr>
          <a:xfrm>
            <a:off x="179512" y="5733256"/>
            <a:ext cx="3744416" cy="246221"/>
          </a:xfrm>
          <a:prstGeom prst="rect">
            <a:avLst/>
          </a:prstGeom>
          <a:noFill/>
        </p:spPr>
        <p:txBody>
          <a:bodyPr wrap="square" rtlCol="0">
            <a:spAutoFit/>
          </a:bodyPr>
          <a:lstStyle/>
          <a:p>
            <a:r>
              <a:rPr lang="en-GB" sz="1000" b="1" kern="1200" dirty="0">
                <a:solidFill>
                  <a:srgbClr val="456188"/>
                </a:solidFill>
                <a:effectLst/>
                <a:latin typeface="Arial" panose="020B0604020202020204" pitchFamily="34" charset="0"/>
                <a:ea typeface="+mn-ea"/>
                <a:cs typeface="Arial" panose="020B0604020202020204" pitchFamily="34" charset="0"/>
              </a:rPr>
              <a:t>Criminal Law delivery guide</a:t>
            </a:r>
            <a:endParaRPr lang="en-GB" sz="1000" b="1" dirty="0">
              <a:solidFill>
                <a:srgbClr val="45618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7633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rgbClr val="45618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wmf"/><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wmf"/><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mailto:resources.feedback@ocr.org.u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GB" sz="2800" b="1" dirty="0">
                <a:solidFill>
                  <a:schemeClr val="bg1"/>
                </a:solidFill>
              </a:rPr>
              <a:t>Burglary picture game </a:t>
            </a:r>
            <a:br>
              <a:rPr lang="en-GB" sz="2800" b="1" dirty="0">
                <a:solidFill>
                  <a:schemeClr val="bg1"/>
                </a:solidFill>
              </a:rPr>
            </a:br>
            <a:r>
              <a:rPr lang="en-GB" sz="2800" b="1" dirty="0"/>
              <a:t>Burglary picture game</a:t>
            </a:r>
            <a:br>
              <a:rPr lang="en-GB" sz="2800" b="1" dirty="0"/>
            </a:br>
            <a:r>
              <a:rPr lang="en-GB" sz="2800" b="1" dirty="0"/>
              <a:t>What are the main features of 91a and 91b?</a:t>
            </a:r>
            <a:r>
              <a:rPr lang="en-GB" sz="2800" b="1" dirty="0">
                <a:solidFill>
                  <a:schemeClr val="bg1"/>
                </a:solidFill>
              </a:rPr>
              <a:t>game </a:t>
            </a:r>
            <a:br>
              <a:rPr lang="en-GB" sz="2800" b="1" dirty="0">
                <a:solidFill>
                  <a:schemeClr val="bg1"/>
                </a:solidFill>
              </a:rPr>
            </a:br>
            <a:endParaRPr lang="en-GB" sz="2800" b="1" dirty="0"/>
          </a:p>
        </p:txBody>
      </p:sp>
      <p:sp>
        <p:nvSpPr>
          <p:cNvPr id="4" name="Content Placeholder 3"/>
          <p:cNvSpPr>
            <a:spLocks noGrp="1"/>
          </p:cNvSpPr>
          <p:nvPr>
            <p:ph idx="1"/>
          </p:nvPr>
        </p:nvSpPr>
        <p:spPr/>
        <p:txBody>
          <a:bodyPr>
            <a:normAutofit/>
          </a:bodyPr>
          <a:lstStyle/>
          <a:p>
            <a:r>
              <a:rPr lang="en-GB" sz="2400" dirty="0"/>
              <a:t>This task is to test your knowledge of the relevant names and legal principles of cases in Burglary. </a:t>
            </a:r>
          </a:p>
          <a:p>
            <a:r>
              <a:rPr lang="en-GB" sz="2400" dirty="0"/>
              <a:t>Using your mini whiteboards, write the name and the principles of the following case.</a:t>
            </a:r>
          </a:p>
          <a:p>
            <a:endParaRPr lang="en-GB" sz="2400" dirty="0"/>
          </a:p>
        </p:txBody>
      </p:sp>
    </p:spTree>
    <p:extLst>
      <p:ext uri="{BB962C8B-B14F-4D97-AF65-F5344CB8AC3E}">
        <p14:creationId xmlns:p14="http://schemas.microsoft.com/office/powerpoint/2010/main" val="1081007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2" name="Picture 1" descr="A thief in action" title="A thief in actio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8815" y="3284984"/>
            <a:ext cx="3718377" cy="2478918"/>
          </a:xfrm>
          <a:prstGeom prst="rect">
            <a:avLst/>
          </a:prstGeom>
        </p:spPr>
      </p:pic>
      <p:pic>
        <p:nvPicPr>
          <p:cNvPr id="3" name="Picture 2" descr="Ryan Gosling" title="Ryan Gosl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0036" y="188640"/>
            <a:ext cx="1855935" cy="2788783"/>
          </a:xfrm>
          <a:prstGeom prst="rect">
            <a:avLst/>
          </a:prstGeom>
        </p:spPr>
      </p:pic>
    </p:spTree>
    <p:extLst>
      <p:ext uri="{BB962C8B-B14F-4D97-AF65-F5344CB8AC3E}">
        <p14:creationId xmlns:p14="http://schemas.microsoft.com/office/powerpoint/2010/main" val="3579838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2" name="Picture 1" descr="A 1 ton weight" title="A 1 ton weigh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2040" y="763918"/>
            <a:ext cx="2160240" cy="2160240"/>
          </a:xfrm>
          <a:prstGeom prst="rect">
            <a:avLst/>
          </a:prstGeom>
        </p:spPr>
      </p:pic>
      <p:pic>
        <p:nvPicPr>
          <p:cNvPr id="6" name="Picture 5" descr="A large clothes store" title="A large clothes sto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4938" y="3501008"/>
            <a:ext cx="2994885" cy="1996590"/>
          </a:xfrm>
          <a:prstGeom prst="rect">
            <a:avLst/>
          </a:prstGeom>
        </p:spPr>
      </p:pic>
      <p:pic>
        <p:nvPicPr>
          <p:cNvPr id="7" name="Picture 6" descr="A selection of people" title="A selection of peopl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9752" y="689979"/>
            <a:ext cx="2304256" cy="2262779"/>
          </a:xfrm>
          <a:prstGeom prst="rect">
            <a:avLst/>
          </a:prstGeom>
        </p:spPr>
      </p:pic>
      <p:pic>
        <p:nvPicPr>
          <p:cNvPr id="8" name="Picture 7" descr="A self service checkout" title="A self service checkou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07704" y="3501008"/>
            <a:ext cx="2664296" cy="1996590"/>
          </a:xfrm>
          <a:prstGeom prst="rect">
            <a:avLst/>
          </a:prstGeom>
        </p:spPr>
      </p:pic>
    </p:spTree>
    <p:extLst>
      <p:ext uri="{BB962C8B-B14F-4D97-AF65-F5344CB8AC3E}">
        <p14:creationId xmlns:p14="http://schemas.microsoft.com/office/powerpoint/2010/main" val="3018492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limbing a ladder" title="Climbing a ladd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501" y="1312799"/>
            <a:ext cx="3129001" cy="3129001"/>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5737" y="2276872"/>
            <a:ext cx="2985448" cy="1992945"/>
          </a:xfrm>
          <a:prstGeom prst="rect">
            <a:avLst/>
          </a:prstGeom>
        </p:spPr>
      </p:pic>
      <p:pic>
        <p:nvPicPr>
          <p:cNvPr id="4" name="Picture 3" descr="Men wearing socks" title="Men wearing sock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4088" y="2894353"/>
            <a:ext cx="3491880" cy="1375464"/>
          </a:xfrm>
          <a:prstGeom prst="rect">
            <a:avLst/>
          </a:prstGeom>
        </p:spPr>
      </p:pic>
    </p:spTree>
    <p:extLst>
      <p:ext uri="{BB962C8B-B14F-4D97-AF65-F5344CB8AC3E}">
        <p14:creationId xmlns:p14="http://schemas.microsoft.com/office/powerpoint/2010/main" val="150851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5" name="Picture 4" descr="Smart TVs" title="Smart TV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1599" y="3429000"/>
            <a:ext cx="2600401" cy="1993641"/>
          </a:xfrm>
          <a:prstGeom prst="rect">
            <a:avLst/>
          </a:prstGeom>
        </p:spPr>
      </p:pic>
      <p:pic>
        <p:nvPicPr>
          <p:cNvPr id="6" name="Picture 5" descr="Tom Jones" title="Tom Jon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994" y="566899"/>
            <a:ext cx="1583278" cy="2208198"/>
          </a:xfrm>
          <a:prstGeom prst="rect">
            <a:avLst/>
          </a:prstGeom>
        </p:spPr>
      </p:pic>
      <p:pic>
        <p:nvPicPr>
          <p:cNvPr id="7" name="Picture 6" descr="Will Smith" title="Will Smith"/>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6633" y="566898"/>
            <a:ext cx="2953124" cy="2208198"/>
          </a:xfrm>
          <a:prstGeom prst="rect">
            <a:avLst/>
          </a:prstGeom>
        </p:spPr>
      </p:pic>
      <p:pic>
        <p:nvPicPr>
          <p:cNvPr id="8" name="Picture 7" descr="Smart TVs" title="Smart TV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5895" y="3573016"/>
            <a:ext cx="2600401" cy="1993641"/>
          </a:xfrm>
          <a:prstGeom prst="rect">
            <a:avLst/>
          </a:prstGeom>
        </p:spPr>
      </p:pic>
    </p:spTree>
    <p:extLst>
      <p:ext uri="{BB962C8B-B14F-4D97-AF65-F5344CB8AC3E}">
        <p14:creationId xmlns:p14="http://schemas.microsoft.com/office/powerpoint/2010/main" val="2460689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5" name="Picture 4" descr="Attorney general definition" title="Attorney general definitio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3808" y="452331"/>
            <a:ext cx="3528392" cy="2352261"/>
          </a:xfrm>
          <a:prstGeom prst="rect">
            <a:avLst/>
          </a:prstGeom>
        </p:spPr>
      </p:pic>
      <p:pic>
        <p:nvPicPr>
          <p:cNvPr id="6" name="Picture 5" descr="A thief holding a question mark" title="A thief holding a question mark"/>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1840" y="3356992"/>
            <a:ext cx="2294874" cy="2294874"/>
          </a:xfrm>
          <a:prstGeom prst="rect">
            <a:avLst/>
          </a:prstGeom>
        </p:spPr>
      </p:pic>
    </p:spTree>
    <p:extLst>
      <p:ext uri="{BB962C8B-B14F-4D97-AF65-F5344CB8AC3E}">
        <p14:creationId xmlns:p14="http://schemas.microsoft.com/office/powerpoint/2010/main" val="158582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755576" y="3429000"/>
            <a:ext cx="7536954" cy="2088232"/>
          </a:xfrm>
          <a:prstGeom prst="roundRect">
            <a:avLst/>
          </a:prstGeom>
          <a:solidFill>
            <a:schemeClr val="tx1">
              <a:alpha val="20000"/>
            </a:schemeClr>
          </a:solidFill>
          <a:ln>
            <a:noFill/>
          </a:ln>
        </p:spPr>
        <p:style>
          <a:lnRef idx="2">
            <a:schemeClr val="accent5"/>
          </a:lnRef>
          <a:fillRef idx="1">
            <a:schemeClr val="lt1"/>
          </a:fillRef>
          <a:effectRef idx="0">
            <a:schemeClr val="accent5"/>
          </a:effectRef>
          <a:fontRef idx="minor">
            <a:schemeClr val="dk1"/>
          </a:fontRef>
        </p:style>
        <p:txBody>
          <a:bodyPr anchor="ctr"/>
          <a:lstStyle/>
          <a:p>
            <a:r>
              <a:rPr lang="en-GB" sz="800" b="1" dirty="0">
                <a:latin typeface="Arial" panose="020B0604020202020204" pitchFamily="34" charset="0"/>
                <a:cs typeface="Arial" panose="020B0604020202020204" pitchFamily="34" charset="0"/>
              </a:rPr>
              <a:t>OCR Resources</a:t>
            </a:r>
            <a:r>
              <a:rPr lang="en-GB" sz="800" dirty="0">
                <a:latin typeface="Arial" panose="020B0604020202020204" pitchFamily="34" charset="0"/>
                <a:cs typeface="Arial" panose="020B0604020202020204" pitchFamily="34" charset="0"/>
              </a:rPr>
              <a:t>: </a:t>
            </a:r>
            <a:r>
              <a:rPr lang="en-GB" sz="800" i="1" dirty="0">
                <a:latin typeface="Arial" panose="020B0604020202020204" pitchFamily="34" charset="0"/>
                <a:cs typeface="Arial" panose="020B0604020202020204" pitchFamily="34" charset="0"/>
              </a:rPr>
              <a:t>the small print</a:t>
            </a:r>
            <a:br>
              <a:rPr lang="en-GB" sz="800" i="1" dirty="0">
                <a:latin typeface="Arial" panose="020B0604020202020204" pitchFamily="34" charset="0"/>
                <a:cs typeface="Arial" panose="020B0604020202020204" pitchFamily="34" charset="0"/>
              </a:rPr>
            </a:br>
            <a:r>
              <a:rPr lang="en-GB" sz="800" dirty="0">
                <a:latin typeface="Arial" panose="020B0604020202020204" pitchFamily="34" charset="0"/>
                <a:cs typeface="Arial" panose="020B0604020202020204" pitchFamily="34" charset="0"/>
              </a:rPr>
              <a:t>OCR’s resources are provided to support the delivery of OCR qualifications,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a:t>
            </a:r>
          </a:p>
          <a:p>
            <a:r>
              <a:rPr lang="en-GB" sz="800" dirty="0">
                <a:latin typeface="Arial" panose="020B0604020202020204" pitchFamily="34" charset="0"/>
                <a:cs typeface="Arial" panose="020B0604020202020204" pitchFamily="34" charset="0"/>
              </a:rPr>
              <a:t>© OCR 2020 - This resource may be freely copied and distributed, as long as the OCR logo and this message remain intact and OCR is acknowledged as the originator of this work.</a:t>
            </a:r>
          </a:p>
          <a:p>
            <a:r>
              <a:rPr lang="en-GB" sz="800" dirty="0">
                <a:latin typeface="Arial" panose="020B0604020202020204" pitchFamily="34" charset="0"/>
                <a:cs typeface="Arial" panose="020B0604020202020204" pitchFamily="34" charset="0"/>
              </a:rPr>
              <a:t>OCR acknowledges the use of the following content: Slide 3:  Ryan Gosling- </a:t>
            </a:r>
            <a:r>
              <a:rPr lang="en-GB" sz="800" dirty="0" err="1">
                <a:latin typeface="Arial" panose="020B0604020202020204" pitchFamily="34" charset="0"/>
                <a:cs typeface="Arial" panose="020B0604020202020204" pitchFamily="34" charset="0"/>
              </a:rPr>
              <a:t>FeatureFlashPhotoAgency</a:t>
            </a:r>
            <a:r>
              <a:rPr lang="en-GB" sz="800" dirty="0">
                <a:latin typeface="Arial" panose="020B0604020202020204" pitchFamily="34" charset="0"/>
                <a:cs typeface="Arial" panose="020B0604020202020204" pitchFamily="34" charset="0"/>
              </a:rPr>
              <a:t>/Shutterstock.com. Robber – </a:t>
            </a:r>
            <a:r>
              <a:rPr lang="en-GB" sz="800" dirty="0" err="1">
                <a:latin typeface="Arial" panose="020B0604020202020204" pitchFamily="34" charset="0"/>
                <a:cs typeface="Arial" panose="020B0604020202020204" pitchFamily="34" charset="0"/>
              </a:rPr>
              <a:t>Milkovasa</a:t>
            </a:r>
            <a:r>
              <a:rPr lang="en-GB" sz="800" dirty="0">
                <a:latin typeface="Arial" panose="020B0604020202020204" pitchFamily="34" charset="0"/>
                <a:cs typeface="Arial" panose="020B0604020202020204" pitchFamily="34" charset="0"/>
              </a:rPr>
              <a:t>/Shutterstock.com; Slide 4:  People - </a:t>
            </a:r>
            <a:r>
              <a:rPr lang="en-GB" sz="800" dirty="0" err="1">
                <a:latin typeface="Arial" panose="020B0604020202020204" pitchFamily="34" charset="0"/>
                <a:cs typeface="Arial" panose="020B0604020202020204" pitchFamily="34" charset="0"/>
              </a:rPr>
              <a:t>RawPixel</a:t>
            </a:r>
            <a:r>
              <a:rPr lang="en-GB" sz="800" dirty="0">
                <a:latin typeface="Arial" panose="020B0604020202020204" pitchFamily="34" charset="0"/>
                <a:cs typeface="Arial" panose="020B0604020202020204" pitchFamily="34" charset="0"/>
              </a:rPr>
              <a:t>/Shutterstock.com. 1 Ton - </a:t>
            </a:r>
            <a:r>
              <a:rPr lang="en-GB" sz="800" dirty="0" err="1">
                <a:latin typeface="Arial" panose="020B0604020202020204" pitchFamily="34" charset="0"/>
                <a:cs typeface="Arial" panose="020B0604020202020204" pitchFamily="34" charset="0"/>
              </a:rPr>
              <a:t>DigitalConsumator</a:t>
            </a:r>
            <a:r>
              <a:rPr lang="en-GB" sz="800" dirty="0">
                <a:latin typeface="Arial" panose="020B0604020202020204" pitchFamily="34" charset="0"/>
                <a:cs typeface="Arial" panose="020B0604020202020204" pitchFamily="34" charset="0"/>
              </a:rPr>
              <a:t>/Shutterstock.com. Self checkout - </a:t>
            </a:r>
            <a:r>
              <a:rPr lang="en-GB" sz="800" dirty="0" err="1">
                <a:latin typeface="Arial" panose="020B0604020202020204" pitchFamily="34" charset="0"/>
                <a:cs typeface="Arial" panose="020B0604020202020204" pitchFamily="34" charset="0"/>
              </a:rPr>
              <a:t>Photocritical</a:t>
            </a:r>
            <a:r>
              <a:rPr lang="en-GB" sz="800" dirty="0">
                <a:latin typeface="Arial" panose="020B0604020202020204" pitchFamily="34" charset="0"/>
                <a:cs typeface="Arial" panose="020B0604020202020204" pitchFamily="34" charset="0"/>
              </a:rPr>
              <a:t>/Shutterstock.com. Clothes store - </a:t>
            </a:r>
            <a:r>
              <a:rPr lang="en-GB" sz="800" dirty="0" err="1">
                <a:latin typeface="Arial" panose="020B0604020202020204" pitchFamily="34" charset="0"/>
                <a:cs typeface="Arial" panose="020B0604020202020204" pitchFamily="34" charset="0"/>
              </a:rPr>
              <a:t>LanaSmirnova</a:t>
            </a:r>
            <a:r>
              <a:rPr lang="en-GB" sz="800" dirty="0">
                <a:latin typeface="Arial" panose="020B0604020202020204" pitchFamily="34" charset="0"/>
                <a:cs typeface="Arial" panose="020B0604020202020204" pitchFamily="34" charset="0"/>
              </a:rPr>
              <a:t>/Shutterstock.com; Slide 5:  Ladder - </a:t>
            </a:r>
            <a:r>
              <a:rPr lang="en-GB" sz="800" dirty="0" err="1">
                <a:latin typeface="Arial" panose="020B0604020202020204" pitchFamily="34" charset="0"/>
                <a:cs typeface="Arial" panose="020B0604020202020204" pitchFamily="34" charset="0"/>
              </a:rPr>
              <a:t>Shekaka</a:t>
            </a:r>
            <a:r>
              <a:rPr lang="en-GB" sz="800" dirty="0">
                <a:latin typeface="Arial" panose="020B0604020202020204" pitchFamily="34" charset="0"/>
                <a:cs typeface="Arial" panose="020B0604020202020204" pitchFamily="34" charset="0"/>
              </a:rPr>
              <a:t>/Shutterstock.com. Sleeping - </a:t>
            </a:r>
            <a:r>
              <a:rPr lang="en-GB" sz="800" dirty="0" err="1">
                <a:latin typeface="Arial" panose="020B0604020202020204" pitchFamily="34" charset="0"/>
                <a:cs typeface="Arial" panose="020B0604020202020204" pitchFamily="34" charset="0"/>
              </a:rPr>
              <a:t>GeorgeRudy</a:t>
            </a:r>
            <a:r>
              <a:rPr lang="en-GB" sz="800" dirty="0">
                <a:latin typeface="Arial" panose="020B0604020202020204" pitchFamily="34" charset="0"/>
                <a:cs typeface="Arial" panose="020B0604020202020204" pitchFamily="34" charset="0"/>
              </a:rPr>
              <a:t>/Shutterstock.com. Socks - </a:t>
            </a:r>
            <a:r>
              <a:rPr lang="en-GB" sz="800" dirty="0" err="1">
                <a:latin typeface="Arial" panose="020B0604020202020204" pitchFamily="34" charset="0"/>
                <a:cs typeface="Arial" panose="020B0604020202020204" pitchFamily="34" charset="0"/>
              </a:rPr>
              <a:t>MatusciacAlexandru</a:t>
            </a:r>
            <a:r>
              <a:rPr lang="en-GB" sz="800" dirty="0">
                <a:latin typeface="Arial" panose="020B0604020202020204" pitchFamily="34" charset="0"/>
                <a:cs typeface="Arial" panose="020B0604020202020204" pitchFamily="34" charset="0"/>
              </a:rPr>
              <a:t>/Shutterstock.com; Slide 6:  Will Smith - </a:t>
            </a:r>
            <a:r>
              <a:rPr lang="en-GB" sz="800" dirty="0" err="1">
                <a:latin typeface="Arial" panose="020B0604020202020204" pitchFamily="34" charset="0"/>
                <a:cs typeface="Arial" panose="020B0604020202020204" pitchFamily="34" charset="0"/>
              </a:rPr>
              <a:t>FeatureFlashPhotoAgency</a:t>
            </a:r>
            <a:r>
              <a:rPr lang="en-GB" sz="800" dirty="0">
                <a:latin typeface="Arial" panose="020B0604020202020204" pitchFamily="34" charset="0"/>
                <a:cs typeface="Arial" panose="020B0604020202020204" pitchFamily="34" charset="0"/>
              </a:rPr>
              <a:t>/Shutterstock.com. Tom Jones - </a:t>
            </a:r>
            <a:r>
              <a:rPr lang="en-GB" sz="800" dirty="0" err="1">
                <a:latin typeface="Arial" panose="020B0604020202020204" pitchFamily="34" charset="0"/>
                <a:cs typeface="Arial" panose="020B0604020202020204" pitchFamily="34" charset="0"/>
              </a:rPr>
              <a:t>Twocoms</a:t>
            </a:r>
            <a:r>
              <a:rPr lang="en-GB" sz="800" dirty="0">
                <a:latin typeface="Arial" panose="020B0604020202020204" pitchFamily="34" charset="0"/>
                <a:cs typeface="Arial" panose="020B0604020202020204" pitchFamily="34" charset="0"/>
              </a:rPr>
              <a:t>/Shutterstock.com. Smart TV – Scanrail1/Shutterstock.com; Slide 7:  Attorney General - </a:t>
            </a:r>
            <a:r>
              <a:rPr lang="en-GB" sz="800" dirty="0" err="1">
                <a:latin typeface="Arial" panose="020B0604020202020204" pitchFamily="34" charset="0"/>
                <a:cs typeface="Arial" panose="020B0604020202020204" pitchFamily="34" charset="0"/>
              </a:rPr>
              <a:t>MarkPoprocki</a:t>
            </a:r>
            <a:r>
              <a:rPr lang="en-GB" sz="800" dirty="0">
                <a:latin typeface="Arial" panose="020B0604020202020204" pitchFamily="34" charset="0"/>
                <a:cs typeface="Arial" panose="020B0604020202020204" pitchFamily="34" charset="0"/>
              </a:rPr>
              <a:t>/Shutterstock.com. Cartoon Burglar – 3Dalia/Shutterstock.com; </a:t>
            </a:r>
          </a:p>
          <a:p>
            <a:endParaRPr lang="en-GB" sz="800" dirty="0">
              <a:latin typeface="Arial" panose="020B0604020202020204" pitchFamily="34" charset="0"/>
              <a:cs typeface="Arial" panose="020B0604020202020204" pitchFamily="34" charset="0"/>
            </a:endParaRPr>
          </a:p>
          <a:p>
            <a:r>
              <a:rPr lang="en-GB" sz="800" dirty="0">
                <a:latin typeface="Arial" panose="020B0604020202020204" pitchFamily="34" charset="0"/>
                <a:cs typeface="Arial" panose="020B0604020202020204" pitchFamily="34" charset="0"/>
              </a:rPr>
              <a:t>Please get in touch if you want to discuss the accessibility of resources we offer to support delivery of our qualifications: </a:t>
            </a:r>
            <a:r>
              <a:rPr lang="en-GB" sz="800" u="sng" dirty="0">
                <a:latin typeface="Arial" panose="020B0604020202020204" pitchFamily="34" charset="0"/>
                <a:cs typeface="Arial" panose="020B0604020202020204" pitchFamily="34" charset="0"/>
                <a:hlinkClick r:id="rId2"/>
              </a:rPr>
              <a:t>resources.feedback@ocr.org.uk</a:t>
            </a:r>
            <a:endParaRPr lang="en-GB" sz="800" dirty="0">
              <a:latin typeface="Arial" panose="020B0604020202020204" pitchFamily="34" charset="0"/>
              <a:cs typeface="Arial" panose="020B0604020202020204" pitchFamily="34" charset="0"/>
            </a:endParaRPr>
          </a:p>
        </p:txBody>
      </p:sp>
      <p:sp>
        <p:nvSpPr>
          <p:cNvPr id="3" name="Content Placeholder 3"/>
          <p:cNvSpPr txBox="1">
            <a:spLocks/>
          </p:cNvSpPr>
          <p:nvPr/>
        </p:nvSpPr>
        <p:spPr>
          <a:xfrm>
            <a:off x="457200" y="764704"/>
            <a:ext cx="8229600" cy="864096"/>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Q+A of cases as appropriate.</a:t>
            </a:r>
          </a:p>
          <a:p>
            <a:endParaRPr lang="en-GB" sz="2400" dirty="0"/>
          </a:p>
        </p:txBody>
      </p:sp>
    </p:spTree>
    <p:extLst>
      <p:ext uri="{BB962C8B-B14F-4D97-AF65-F5344CB8AC3E}">
        <p14:creationId xmlns:p14="http://schemas.microsoft.com/office/powerpoint/2010/main" val="642313225"/>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568</TotalTime>
  <Words>347</Words>
  <Application>Microsoft Office PowerPoint</Application>
  <PresentationFormat>On-screen Show (4:3)</PresentationFormat>
  <Paragraphs>9</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1_Custom Design</vt:lpstr>
      <vt:lpstr>Burglary picture game  Burglary picture game What are the main features of 91a and 91b?game  </vt:lpstr>
      <vt:lpstr>PowerPoint Presentation</vt:lpstr>
      <vt:lpstr>PowerPoint Presentation</vt:lpstr>
      <vt:lpstr>PowerPoint Presentation</vt:lpstr>
      <vt:lpstr>PowerPoint Presentation</vt:lpstr>
      <vt:lpstr>PowerPoint Presentation</vt:lpstr>
      <vt:lpstr>PowerPoint Presentation</vt:lpstr>
    </vt:vector>
  </TitlesOfParts>
  <Company>Cambridge Assessment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and A Level Law - Burglary picture game</dc:title>
  <dc:creator>OCR</dc:creator>
  <cp:keywords>A Level; Law; game; resource;</cp:keywords>
  <cp:lastModifiedBy>Rachel Davis</cp:lastModifiedBy>
  <cp:revision>38</cp:revision>
  <cp:lastPrinted>2017-08-14T12:28:16Z</cp:lastPrinted>
  <dcterms:created xsi:type="dcterms:W3CDTF">2015-10-07T12:54:48Z</dcterms:created>
  <dcterms:modified xsi:type="dcterms:W3CDTF">2020-04-16T13:39:54Z</dcterms:modified>
</cp:coreProperties>
</file>