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handoutMasterIdLst>
    <p:handoutMasterId r:id="rId10"/>
  </p:handoutMasterIdLst>
  <p:sldIdLst>
    <p:sldId id="264" r:id="rId3"/>
    <p:sldId id="258" r:id="rId4"/>
    <p:sldId id="259" r:id="rId5"/>
    <p:sldId id="260" r:id="rId6"/>
    <p:sldId id="266" r:id="rId7"/>
    <p:sldId id="262" r:id="rId8"/>
    <p:sldId id="263" r:id="rId9"/>
  </p:sldIdLst>
  <p:sldSz cx="9144000" cy="6858000" type="screen4x3"/>
  <p:notesSz cx="6799263"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oebe Davis" initials="PD" lastIdx="1" clrIdx="0">
    <p:extLst>
      <p:ext uri="{19B8F6BF-5375-455C-9EA6-DF929625EA0E}">
        <p15:presenceInfo xmlns:p15="http://schemas.microsoft.com/office/powerpoint/2012/main" userId="S::phoebe.davis@ocr.org.uk::941fddf7-5fc6-48c9-a89b-35879e205503" providerId="AD"/>
      </p:ext>
    </p:extLst>
  </p:cmAuthor>
  <p:cmAuthor id="2" name="Andrew Shepherd" initials="AS" lastIdx="4" clrIdx="1">
    <p:extLst>
      <p:ext uri="{19B8F6BF-5375-455C-9EA6-DF929625EA0E}">
        <p15:presenceInfo xmlns:p15="http://schemas.microsoft.com/office/powerpoint/2012/main" userId="1d00e4efc331012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6188"/>
    <a:srgbClr val="7CC143"/>
    <a:srgbClr val="5C9330"/>
    <a:srgbClr val="3CB668"/>
    <a:srgbClr val="2A7F49"/>
    <a:srgbClr val="369D5C"/>
    <a:srgbClr val="9BD19A"/>
    <a:srgbClr val="76D0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8" d="100"/>
          <a:sy n="98" d="100"/>
        </p:scale>
        <p:origin x="1320" y="30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1275" y="0"/>
            <a:ext cx="2946400" cy="496888"/>
          </a:xfrm>
          <a:prstGeom prst="rect">
            <a:avLst/>
          </a:prstGeom>
        </p:spPr>
        <p:txBody>
          <a:bodyPr vert="horz" lIns="91440" tIns="45720" rIns="91440" bIns="45720" rtlCol="0"/>
          <a:lstStyle>
            <a:lvl1pPr algn="r">
              <a:defRPr sz="1200"/>
            </a:lvl1pPr>
          </a:lstStyle>
          <a:p>
            <a:fld id="{57AC00B9-33F0-46D8-BE6C-A71806DE6B73}" type="datetimeFigureOut">
              <a:rPr lang="en-GB" smtClean="0"/>
              <a:t>07/08/2020</a:t>
            </a:fld>
            <a:endParaRPr lang="en-GB"/>
          </a:p>
        </p:txBody>
      </p:sp>
      <p:sp>
        <p:nvSpPr>
          <p:cNvPr id="4" name="Footer Placeholder 3"/>
          <p:cNvSpPr>
            <a:spLocks noGrp="1"/>
          </p:cNvSpPr>
          <p:nvPr>
            <p:ph type="ftr" sz="quarter" idx="2"/>
          </p:nvPr>
        </p:nvSpPr>
        <p:spPr>
          <a:xfrm>
            <a:off x="0" y="9431338"/>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1275" y="9431338"/>
            <a:ext cx="2946400" cy="496887"/>
          </a:xfrm>
          <a:prstGeom prst="rect">
            <a:avLst/>
          </a:prstGeom>
        </p:spPr>
        <p:txBody>
          <a:bodyPr vert="horz" lIns="91440" tIns="45720" rIns="91440" bIns="45720" rtlCol="0" anchor="b"/>
          <a:lstStyle>
            <a:lvl1pPr algn="r">
              <a:defRPr sz="1200"/>
            </a:lvl1pPr>
          </a:lstStyle>
          <a:p>
            <a:fld id="{14FD7026-C2D3-4FB3-B794-0DC83ACDDC5E}" type="slidenum">
              <a:rPr lang="en-GB" smtClean="0"/>
              <a:t>‹#›</a:t>
            </a:fld>
            <a:endParaRPr lang="en-GB"/>
          </a:p>
        </p:txBody>
      </p:sp>
    </p:spTree>
    <p:extLst>
      <p:ext uri="{BB962C8B-B14F-4D97-AF65-F5344CB8AC3E}">
        <p14:creationId xmlns:p14="http://schemas.microsoft.com/office/powerpoint/2010/main" val="46443766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1922639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3492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7400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582720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56188"/>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59493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47300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37901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13890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665128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2077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7779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456188"/>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Box 3"/>
          <p:cNvSpPr txBox="1"/>
          <p:nvPr userDrawn="1"/>
        </p:nvSpPr>
        <p:spPr>
          <a:xfrm>
            <a:off x="179512" y="5733256"/>
            <a:ext cx="3744416" cy="246221"/>
          </a:xfrm>
          <a:prstGeom prst="rect">
            <a:avLst/>
          </a:prstGeom>
          <a:noFill/>
        </p:spPr>
        <p:txBody>
          <a:bodyPr wrap="square" rtlCol="0">
            <a:spAutoFit/>
          </a:bodyPr>
          <a:lstStyle/>
          <a:p>
            <a:r>
              <a:rPr lang="en-GB" sz="1000" b="1" kern="1200" dirty="0">
                <a:solidFill>
                  <a:srgbClr val="456188"/>
                </a:solidFill>
                <a:effectLst/>
                <a:latin typeface="Arial" panose="020B0604020202020204" pitchFamily="34" charset="0"/>
                <a:ea typeface="+mn-ea"/>
                <a:cs typeface="Arial" panose="020B0604020202020204" pitchFamily="34" charset="0"/>
              </a:rPr>
              <a:t>Criminal Law delivery guide</a:t>
            </a:r>
            <a:endParaRPr lang="en-GB" sz="1000" b="1" dirty="0">
              <a:solidFill>
                <a:srgbClr val="45618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48953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57404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83730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3823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1522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9271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4508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2716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0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221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522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26" name="Picture 2" descr="C:\Users\marxsu\Desktop\PP_footer.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30000"/>
            <a:ext cx="9144000" cy="82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userDrawn="1"/>
        </p:nvSpPr>
        <p:spPr>
          <a:xfrm>
            <a:off x="8244408" y="5805264"/>
            <a:ext cx="899592" cy="215444"/>
          </a:xfrm>
          <a:prstGeom prst="rect">
            <a:avLst/>
          </a:prstGeom>
          <a:noFill/>
        </p:spPr>
        <p:txBody>
          <a:bodyPr wrap="square" rtlCol="0">
            <a:spAutoFit/>
          </a:bodyPr>
          <a:lstStyle/>
          <a:p>
            <a:r>
              <a:rPr lang="en-GB" sz="800" dirty="0">
                <a:latin typeface="Arial" panose="020B0604020202020204" pitchFamily="34" charset="0"/>
                <a:cs typeface="Arial" panose="020B0604020202020204" pitchFamily="34" charset="0"/>
              </a:rPr>
              <a:t>© OCR 2020</a:t>
            </a:r>
          </a:p>
        </p:txBody>
      </p:sp>
    </p:spTree>
    <p:extLst>
      <p:ext uri="{BB962C8B-B14F-4D97-AF65-F5344CB8AC3E}">
        <p14:creationId xmlns:p14="http://schemas.microsoft.com/office/powerpoint/2010/main" val="77763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rgbClr val="45618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Box 6"/>
          <p:cNvSpPr txBox="1"/>
          <p:nvPr userDrawn="1"/>
        </p:nvSpPr>
        <p:spPr>
          <a:xfrm>
            <a:off x="8244408" y="5805264"/>
            <a:ext cx="899592" cy="215444"/>
          </a:xfrm>
          <a:prstGeom prst="rect">
            <a:avLst/>
          </a:prstGeom>
          <a:noFill/>
        </p:spPr>
        <p:txBody>
          <a:bodyPr wrap="square" rtlCol="0">
            <a:spAutoFit/>
          </a:bodyPr>
          <a:lstStyle/>
          <a:p>
            <a:r>
              <a:rPr lang="en-GB" sz="800" dirty="0">
                <a:solidFill>
                  <a:prstClr val="black"/>
                </a:solidFill>
                <a:latin typeface="Arial" panose="020B0604020202020204" pitchFamily="34" charset="0"/>
                <a:cs typeface="Arial" panose="020B0604020202020204" pitchFamily="34" charset="0"/>
              </a:rPr>
              <a:t>© OCR 2020</a:t>
            </a:r>
          </a:p>
        </p:txBody>
      </p:sp>
      <p:pic>
        <p:nvPicPr>
          <p:cNvPr id="1026" name="Picture 2" descr="C:\Users\marxsu\Desktop\PP_footer.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30000"/>
            <a:ext cx="9144000" cy="82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userDrawn="1"/>
        </p:nvSpPr>
        <p:spPr>
          <a:xfrm>
            <a:off x="179512" y="5733256"/>
            <a:ext cx="3744416" cy="246221"/>
          </a:xfrm>
          <a:prstGeom prst="rect">
            <a:avLst/>
          </a:prstGeom>
          <a:noFill/>
        </p:spPr>
        <p:txBody>
          <a:bodyPr wrap="square" rtlCol="0">
            <a:spAutoFit/>
          </a:bodyPr>
          <a:lstStyle/>
          <a:p>
            <a:r>
              <a:rPr lang="en-GB" sz="1000" b="1" dirty="0">
                <a:solidFill>
                  <a:srgbClr val="456188"/>
                </a:solidFill>
                <a:latin typeface="Arial" panose="020B0604020202020204" pitchFamily="34" charset="0"/>
                <a:cs typeface="Arial" panose="020B0604020202020204" pitchFamily="34" charset="0"/>
              </a:rPr>
              <a:t>Criminal Law delivery guide</a:t>
            </a:r>
          </a:p>
        </p:txBody>
      </p:sp>
    </p:spTree>
    <p:extLst>
      <p:ext uri="{BB962C8B-B14F-4D97-AF65-F5344CB8AC3E}">
        <p14:creationId xmlns:p14="http://schemas.microsoft.com/office/powerpoint/2010/main" val="410526436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rgbClr val="45618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mailto:resources.feedback@ocr.org.uk"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GB" sz="2800" b="1" dirty="0">
                <a:solidFill>
                  <a:schemeClr val="bg1"/>
                </a:solidFill>
              </a:rPr>
              <a:t>Burglary picture game </a:t>
            </a:r>
            <a:br>
              <a:rPr lang="en-GB" sz="2800" b="1" dirty="0">
                <a:solidFill>
                  <a:schemeClr val="bg1"/>
                </a:solidFill>
              </a:rPr>
            </a:br>
            <a:r>
              <a:rPr lang="en-GB" sz="2800" b="1" dirty="0">
                <a:solidFill>
                  <a:schemeClr val="tx1"/>
                </a:solidFill>
              </a:rPr>
              <a:t>Theft picture game </a:t>
            </a:r>
            <a:r>
              <a:rPr lang="en-GB" sz="2800" b="1" dirty="0">
                <a:solidFill>
                  <a:schemeClr val="bg1"/>
                </a:solidFill>
              </a:rPr>
              <a:t>picture game </a:t>
            </a:r>
            <a:br>
              <a:rPr lang="en-GB" sz="2800" b="1" dirty="0">
                <a:solidFill>
                  <a:schemeClr val="bg1"/>
                </a:solidFill>
              </a:rPr>
            </a:br>
            <a:endParaRPr lang="en-GB" sz="2800" b="1" dirty="0"/>
          </a:p>
        </p:txBody>
      </p:sp>
      <p:sp>
        <p:nvSpPr>
          <p:cNvPr id="4" name="Content Placeholder 3"/>
          <p:cNvSpPr>
            <a:spLocks noGrp="1"/>
          </p:cNvSpPr>
          <p:nvPr>
            <p:ph idx="1"/>
          </p:nvPr>
        </p:nvSpPr>
        <p:spPr/>
        <p:txBody>
          <a:bodyPr>
            <a:normAutofit/>
          </a:bodyPr>
          <a:lstStyle/>
          <a:p>
            <a:r>
              <a:rPr lang="en-GB" sz="2400" dirty="0"/>
              <a:t>This task is to test your knowledge of the relevant names and legal principles of cases </a:t>
            </a:r>
            <a:r>
              <a:rPr lang="en-GB" sz="2400"/>
              <a:t>in Theft. </a:t>
            </a:r>
            <a:endParaRPr lang="en-GB" sz="2400" dirty="0"/>
          </a:p>
          <a:p>
            <a:r>
              <a:rPr lang="en-GB" sz="2400" dirty="0"/>
              <a:t>Using your mini whiteboards, write the name and the principles of the following case.</a:t>
            </a:r>
          </a:p>
          <a:p>
            <a:endParaRPr lang="en-GB" sz="2400" dirty="0"/>
          </a:p>
        </p:txBody>
      </p:sp>
    </p:spTree>
    <p:extLst>
      <p:ext uri="{BB962C8B-B14F-4D97-AF65-F5344CB8AC3E}">
        <p14:creationId xmlns:p14="http://schemas.microsoft.com/office/powerpoint/2010/main" val="4073079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lina Gomez" title="Selina Gomez"/>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332656"/>
            <a:ext cx="1679724" cy="2519586"/>
          </a:xfrm>
          <a:prstGeom prst="rect">
            <a:avLst/>
          </a:prstGeom>
        </p:spPr>
      </p:pic>
      <p:cxnSp>
        <p:nvCxnSpPr>
          <p:cNvPr id="6" name="Straight Connector 5"/>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7" name="Picture 6" descr="Consent form" title="Consent form"/>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1860" y="3429000"/>
            <a:ext cx="2592288" cy="1897214"/>
          </a:xfrm>
          <a:prstGeom prst="rect">
            <a:avLst/>
          </a:prstGeom>
        </p:spPr>
      </p:pic>
    </p:spTree>
    <p:extLst>
      <p:ext uri="{BB962C8B-B14F-4D97-AF65-F5344CB8AC3E}">
        <p14:creationId xmlns:p14="http://schemas.microsoft.com/office/powerpoint/2010/main" val="1081007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xford Street sign" title="Oxford Street sign"/>
          <p:cNvPicPr>
            <a:picLocks noChangeAspect="1"/>
          </p:cNvPicPr>
          <p:nvPr/>
        </p:nvPicPr>
        <p:blipFill rotWithShape="1">
          <a:blip r:embed="rId2" cstate="print">
            <a:extLst>
              <a:ext uri="{28A0092B-C50C-407E-A947-70E740481C1C}">
                <a14:useLocalDpi xmlns:a14="http://schemas.microsoft.com/office/drawing/2010/main" val="0"/>
              </a:ext>
            </a:extLst>
          </a:blip>
          <a:srcRect l="16143" t="16143" r="16143" b="16143"/>
          <a:stretch/>
        </p:blipFill>
        <p:spPr>
          <a:xfrm>
            <a:off x="1948684" y="474125"/>
            <a:ext cx="2839340" cy="2236648"/>
          </a:xfrm>
          <a:prstGeom prst="rect">
            <a:avLst/>
          </a:prstGeom>
        </p:spPr>
      </p:pic>
      <p:cxnSp>
        <p:nvCxnSpPr>
          <p:cNvPr id="7" name="Straight Connector 6"/>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8" name="Picture 7" descr="Information logo" title="Information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6" y="3284984"/>
            <a:ext cx="1679600" cy="2507194"/>
          </a:xfrm>
          <a:prstGeom prst="rect">
            <a:avLst/>
          </a:prstGeom>
        </p:spPr>
      </p:pic>
      <p:pic>
        <p:nvPicPr>
          <p:cNvPr id="9" name="Picture 8" descr="Kate Moss" title="Kate Mos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17036" y="474124"/>
            <a:ext cx="1679724" cy="2236649"/>
          </a:xfrm>
          <a:prstGeom prst="rect">
            <a:avLst/>
          </a:prstGeom>
        </p:spPr>
      </p:pic>
    </p:spTree>
    <p:extLst>
      <p:ext uri="{BB962C8B-B14F-4D97-AF65-F5344CB8AC3E}">
        <p14:creationId xmlns:p14="http://schemas.microsoft.com/office/powerpoint/2010/main" val="357983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rctic Monkeys" title="Arctic Monkey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24" y="476672"/>
            <a:ext cx="3496592" cy="2322362"/>
          </a:xfrm>
          <a:prstGeom prst="rect">
            <a:avLst/>
          </a:prstGeom>
        </p:spPr>
      </p:pic>
      <p:cxnSp>
        <p:nvCxnSpPr>
          <p:cNvPr id="4" name="Straight Connector 3"/>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5" name="Picture 4" descr="Garage illustration" title="Garage illustratio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3460" y="3501008"/>
            <a:ext cx="4245319" cy="1951449"/>
          </a:xfrm>
          <a:prstGeom prst="rect">
            <a:avLst/>
          </a:prstGeom>
        </p:spPr>
      </p:pic>
    </p:spTree>
    <p:extLst>
      <p:ext uri="{BB962C8B-B14F-4D97-AF65-F5344CB8AC3E}">
        <p14:creationId xmlns:p14="http://schemas.microsoft.com/office/powerpoint/2010/main" val="301849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1026" name="Picture 2" descr="Ivy leaves">
            <a:extLst>
              <a:ext uri="{FF2B5EF4-FFF2-40B4-BE49-F238E27FC236}">
                <a16:creationId xmlns:a16="http://schemas.microsoft.com/office/drawing/2014/main" id="{92E86897-DC6F-4F69-9351-201E6B8686A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699792" y="404664"/>
            <a:ext cx="3347864" cy="25108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asino table">
            <a:extLst>
              <a:ext uri="{FF2B5EF4-FFF2-40B4-BE49-F238E27FC236}">
                <a16:creationId xmlns:a16="http://schemas.microsoft.com/office/drawing/2014/main" id="{B61E5E9A-E1FB-458A-BD52-46B2C70BD8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99275" y="3429000"/>
            <a:ext cx="3748898" cy="2302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506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ego turtle figure" title="Lego turtle figu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9483" y="332656"/>
            <a:ext cx="1676566" cy="2519586"/>
          </a:xfrm>
          <a:prstGeom prst="rect">
            <a:avLst/>
          </a:prstGeom>
        </p:spPr>
      </p:pic>
      <p:cxnSp>
        <p:nvCxnSpPr>
          <p:cNvPr id="3" name="Straight Connector 2"/>
          <p:cNvCxnSpPr/>
          <p:nvPr/>
        </p:nvCxnSpPr>
        <p:spPr>
          <a:xfrm>
            <a:off x="539552" y="3140968"/>
            <a:ext cx="8136904" cy="0"/>
          </a:xfrm>
          <a:prstGeom prst="line">
            <a:avLst/>
          </a:prstGeom>
        </p:spPr>
        <p:style>
          <a:lnRef idx="1">
            <a:schemeClr val="dk1"/>
          </a:lnRef>
          <a:fillRef idx="0">
            <a:schemeClr val="dk1"/>
          </a:fillRef>
          <a:effectRef idx="0">
            <a:schemeClr val="dk1"/>
          </a:effectRef>
          <a:fontRef idx="minor">
            <a:schemeClr val="tx1"/>
          </a:fontRef>
        </p:style>
      </p:cxnSp>
      <p:pic>
        <p:nvPicPr>
          <p:cNvPr id="4" name="Picture 3" descr="Car icon" title="Car ico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9296" y="2708523"/>
            <a:ext cx="3936920" cy="3936920"/>
          </a:xfrm>
          <a:prstGeom prst="rect">
            <a:avLst/>
          </a:prstGeom>
        </p:spPr>
      </p:pic>
    </p:spTree>
    <p:extLst>
      <p:ext uri="{BB962C8B-B14F-4D97-AF65-F5344CB8AC3E}">
        <p14:creationId xmlns:p14="http://schemas.microsoft.com/office/powerpoint/2010/main" val="158582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755576" y="3861048"/>
            <a:ext cx="7536954" cy="1656184"/>
          </a:xfrm>
          <a:prstGeom prst="roundRect">
            <a:avLst/>
          </a:prstGeom>
          <a:solidFill>
            <a:schemeClr val="tx1">
              <a:alpha val="20000"/>
            </a:schemeClr>
          </a:solidFill>
          <a:ln>
            <a:noFill/>
          </a:ln>
        </p:spPr>
        <p:style>
          <a:lnRef idx="2">
            <a:schemeClr val="accent5"/>
          </a:lnRef>
          <a:fillRef idx="1">
            <a:schemeClr val="lt1"/>
          </a:fillRef>
          <a:effectRef idx="0">
            <a:schemeClr val="accent5"/>
          </a:effectRef>
          <a:fontRef idx="minor">
            <a:schemeClr val="dk1"/>
          </a:fontRef>
        </p:style>
        <p:txBody>
          <a:bodyPr anchor="ctr"/>
          <a:lstStyle/>
          <a:p>
            <a:r>
              <a:rPr lang="en-GB" sz="800" b="1" dirty="0">
                <a:latin typeface="Arial" panose="020B0604020202020204" pitchFamily="34" charset="0"/>
                <a:cs typeface="Arial" panose="020B0604020202020204" pitchFamily="34" charset="0"/>
              </a:rPr>
              <a:t>OCR Resources</a:t>
            </a:r>
            <a:r>
              <a:rPr lang="en-GB" sz="800" dirty="0">
                <a:latin typeface="Arial" panose="020B0604020202020204" pitchFamily="34" charset="0"/>
                <a:cs typeface="Arial" panose="020B0604020202020204" pitchFamily="34" charset="0"/>
              </a:rPr>
              <a:t>: </a:t>
            </a:r>
            <a:r>
              <a:rPr lang="en-GB" sz="800" i="1" dirty="0">
                <a:latin typeface="Arial" panose="020B0604020202020204" pitchFamily="34" charset="0"/>
                <a:cs typeface="Arial" panose="020B0604020202020204" pitchFamily="34" charset="0"/>
              </a:rPr>
              <a:t>the small print</a:t>
            </a:r>
            <a:br>
              <a:rPr lang="en-GB" sz="800" i="1" dirty="0">
                <a:latin typeface="Arial" panose="020B0604020202020204" pitchFamily="34" charset="0"/>
                <a:cs typeface="Arial" panose="020B0604020202020204" pitchFamily="34" charset="0"/>
              </a:rPr>
            </a:br>
            <a:r>
              <a:rPr lang="en-GB" sz="800" dirty="0">
                <a:latin typeface="Arial" panose="020B0604020202020204" pitchFamily="34" charset="0"/>
                <a:cs typeface="Arial" panose="020B0604020202020204" pitchFamily="34" charset="0"/>
              </a:rPr>
              <a:t>OCR’s resources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p>
          <a:p>
            <a:r>
              <a:rPr lang="en-GB" sz="800" dirty="0">
                <a:latin typeface="Arial" panose="020B0604020202020204" pitchFamily="34" charset="0"/>
                <a:cs typeface="Arial" panose="020B0604020202020204" pitchFamily="34" charset="0"/>
              </a:rPr>
              <a:t>© OCR 2020 - This resource may be freely copied and distributed, as long as the OCR logo and this message remain intact and OCR is acknowledged as the originator of this work.</a:t>
            </a:r>
          </a:p>
          <a:p>
            <a:r>
              <a:rPr lang="en-GB" sz="800" dirty="0">
                <a:latin typeface="Arial" panose="020B0604020202020204" pitchFamily="34" charset="0"/>
                <a:cs typeface="Arial" panose="020B0604020202020204" pitchFamily="34" charset="0"/>
              </a:rPr>
              <a:t>OCR acknowledges the use of the following content: Slide 2:  </a:t>
            </a:r>
            <a:r>
              <a:rPr lang="en-GB" sz="800" dirty="0" err="1">
                <a:latin typeface="Arial" panose="020B0604020202020204" pitchFamily="34" charset="0"/>
                <a:cs typeface="Arial" panose="020B0604020202020204" pitchFamily="34" charset="0"/>
              </a:rPr>
              <a:t>Selina</a:t>
            </a:r>
            <a:r>
              <a:rPr lang="en-GB" sz="800" dirty="0">
                <a:latin typeface="Arial" panose="020B0604020202020204" pitchFamily="34" charset="0"/>
                <a:cs typeface="Arial" panose="020B0604020202020204" pitchFamily="34" charset="0"/>
              </a:rPr>
              <a:t> Gomez – S </a:t>
            </a:r>
            <a:r>
              <a:rPr lang="en-GB" sz="800" dirty="0" err="1">
                <a:latin typeface="Arial" panose="020B0604020202020204" pitchFamily="34" charset="0"/>
                <a:cs typeface="Arial" panose="020B0604020202020204" pitchFamily="34" charset="0"/>
              </a:rPr>
              <a:t>Bukley</a:t>
            </a:r>
            <a:r>
              <a:rPr lang="en-GB" sz="800" dirty="0">
                <a:latin typeface="Arial" panose="020B0604020202020204" pitchFamily="34" charset="0"/>
                <a:cs typeface="Arial" panose="020B0604020202020204" pitchFamily="34" charset="0"/>
              </a:rPr>
              <a:t>/Shutterstock.com. Consent – </a:t>
            </a:r>
            <a:r>
              <a:rPr lang="en-GB" sz="800" dirty="0" err="1">
                <a:latin typeface="Arial" panose="020B0604020202020204" pitchFamily="34" charset="0"/>
                <a:cs typeface="Arial" panose="020B0604020202020204" pitchFamily="34" charset="0"/>
              </a:rPr>
              <a:t>Rawpixel</a:t>
            </a:r>
            <a:r>
              <a:rPr lang="en-GB" sz="800" dirty="0">
                <a:latin typeface="Arial" panose="020B0604020202020204" pitchFamily="34" charset="0"/>
                <a:cs typeface="Arial" panose="020B0604020202020204" pitchFamily="34" charset="0"/>
              </a:rPr>
              <a:t>/Shutterstock.com; Slide 3:  Oxford Street - </a:t>
            </a:r>
            <a:r>
              <a:rPr lang="en-GB" sz="800" dirty="0" err="1">
                <a:latin typeface="Arial" panose="020B0604020202020204" pitchFamily="34" charset="0"/>
                <a:cs typeface="Arial" panose="020B0604020202020204" pitchFamily="34" charset="0"/>
              </a:rPr>
              <a:t>Mikecphoto</a:t>
            </a:r>
            <a:r>
              <a:rPr lang="en-GB" sz="800" dirty="0">
                <a:latin typeface="Arial" panose="020B0604020202020204" pitchFamily="34" charset="0"/>
                <a:cs typeface="Arial" panose="020B0604020202020204" pitchFamily="34" charset="0"/>
              </a:rPr>
              <a:t>/Shutterstock.com. Kate Moss – </a:t>
            </a:r>
            <a:r>
              <a:rPr lang="en-GB" sz="800" dirty="0" err="1">
                <a:latin typeface="Arial" panose="020B0604020202020204" pitchFamily="34" charset="0"/>
                <a:cs typeface="Arial" panose="020B0604020202020204" pitchFamily="34" charset="0"/>
              </a:rPr>
              <a:t>Featureflashphotoagency</a:t>
            </a:r>
            <a:r>
              <a:rPr lang="en-GB" sz="800" dirty="0">
                <a:latin typeface="Arial" panose="020B0604020202020204" pitchFamily="34" charset="0"/>
                <a:cs typeface="Arial" panose="020B0604020202020204" pitchFamily="34" charset="0"/>
              </a:rPr>
              <a:t>/Shutterstock.com. Info symbol – </a:t>
            </a:r>
            <a:r>
              <a:rPr lang="en-GB" sz="800" dirty="0" err="1">
                <a:latin typeface="Arial" panose="020B0604020202020204" pitchFamily="34" charset="0"/>
                <a:cs typeface="Arial" panose="020B0604020202020204" pitchFamily="34" charset="0"/>
              </a:rPr>
              <a:t>GraphiDesign</a:t>
            </a:r>
            <a:r>
              <a:rPr lang="en-GB" sz="800" dirty="0">
                <a:latin typeface="Arial" panose="020B0604020202020204" pitchFamily="34" charset="0"/>
                <a:cs typeface="Arial" panose="020B0604020202020204" pitchFamily="34" charset="0"/>
              </a:rPr>
              <a:t>/Shutterstock.com; Slide 4:  Artic Monkeys - </a:t>
            </a:r>
            <a:r>
              <a:rPr lang="en-GB" sz="800" dirty="0" err="1">
                <a:latin typeface="Arial" panose="020B0604020202020204" pitchFamily="34" charset="0"/>
                <a:cs typeface="Arial" panose="020B0604020202020204" pitchFamily="34" charset="0"/>
              </a:rPr>
              <a:t>ChristianBertrand</a:t>
            </a:r>
            <a:r>
              <a:rPr lang="en-GB" sz="800" dirty="0">
                <a:latin typeface="Arial" panose="020B0604020202020204" pitchFamily="34" charset="0"/>
                <a:cs typeface="Arial" panose="020B0604020202020204" pitchFamily="34" charset="0"/>
              </a:rPr>
              <a:t>/Shutterstock.com. Garage - </a:t>
            </a:r>
            <a:r>
              <a:rPr lang="en-GB" sz="800" dirty="0" err="1">
                <a:latin typeface="Arial" panose="020B0604020202020204" pitchFamily="34" charset="0"/>
                <a:cs typeface="Arial" panose="020B0604020202020204" pitchFamily="34" charset="0"/>
              </a:rPr>
              <a:t>MuchMania</a:t>
            </a:r>
            <a:r>
              <a:rPr lang="en-GB" sz="800" dirty="0">
                <a:latin typeface="Arial" panose="020B0604020202020204" pitchFamily="34" charset="0"/>
                <a:cs typeface="Arial" panose="020B0604020202020204" pitchFamily="34" charset="0"/>
              </a:rPr>
              <a:t>/Shutterstock.com; Slide 5:  Ivy – </a:t>
            </a:r>
            <a:r>
              <a:rPr lang="en-GB" sz="800" dirty="0" err="1">
                <a:latin typeface="Arial" panose="020B0604020202020204" pitchFamily="34" charset="0"/>
                <a:cs typeface="Arial" panose="020B0604020202020204" pitchFamily="34" charset="0"/>
              </a:rPr>
              <a:t>Feifei</a:t>
            </a:r>
            <a:r>
              <a:rPr lang="en-GB" sz="800" dirty="0">
                <a:latin typeface="Arial" panose="020B0604020202020204" pitchFamily="34" charset="0"/>
                <a:cs typeface="Arial" panose="020B0604020202020204" pitchFamily="34" charset="0"/>
              </a:rPr>
              <a:t> </a:t>
            </a:r>
            <a:r>
              <a:rPr lang="en-GB" sz="800" dirty="0" err="1">
                <a:latin typeface="Arial" panose="020B0604020202020204" pitchFamily="34" charset="0"/>
                <a:cs typeface="Arial" panose="020B0604020202020204" pitchFamily="34" charset="0"/>
              </a:rPr>
              <a:t>Cui_Paoluzzo</a:t>
            </a:r>
            <a:r>
              <a:rPr lang="en-GB" sz="800" dirty="0">
                <a:latin typeface="Arial" panose="020B0604020202020204" pitchFamily="34" charset="0"/>
                <a:cs typeface="Arial" panose="020B0604020202020204" pitchFamily="34" charset="0"/>
              </a:rPr>
              <a:t>/Getty Images.com. Casino table – Michael </a:t>
            </a:r>
            <a:r>
              <a:rPr lang="en-GB" sz="800" dirty="0" err="1">
                <a:latin typeface="Arial" panose="020B0604020202020204" pitchFamily="34" charset="0"/>
                <a:cs typeface="Arial" panose="020B0604020202020204" pitchFamily="34" charset="0"/>
              </a:rPr>
              <a:t>Blann</a:t>
            </a:r>
            <a:r>
              <a:rPr lang="en-GB" sz="800" dirty="0">
                <a:latin typeface="Arial" panose="020B0604020202020204" pitchFamily="34" charset="0"/>
                <a:cs typeface="Arial" panose="020B0604020202020204" pitchFamily="34" charset="0"/>
              </a:rPr>
              <a:t>/Getty Images.com; Slide 6:  Ninja Turtle - </a:t>
            </a:r>
            <a:r>
              <a:rPr lang="en-GB" sz="800" dirty="0" err="1">
                <a:latin typeface="Arial" panose="020B0604020202020204" pitchFamily="34" charset="0"/>
                <a:cs typeface="Arial" panose="020B0604020202020204" pitchFamily="34" charset="0"/>
              </a:rPr>
              <a:t>CTRPhotos</a:t>
            </a:r>
            <a:r>
              <a:rPr lang="en-GB" sz="800" dirty="0">
                <a:latin typeface="Arial" panose="020B0604020202020204" pitchFamily="34" charset="0"/>
                <a:cs typeface="Arial" panose="020B0604020202020204" pitchFamily="34" charset="0"/>
              </a:rPr>
              <a:t>/Shutterstock.com. Car - </a:t>
            </a:r>
            <a:r>
              <a:rPr lang="en-GB" sz="800" dirty="0" err="1">
                <a:latin typeface="Arial" panose="020B0604020202020204" pitchFamily="34" charset="0"/>
                <a:cs typeface="Arial" panose="020B0604020202020204" pitchFamily="34" charset="0"/>
              </a:rPr>
              <a:t>GraphicStocker</a:t>
            </a:r>
            <a:r>
              <a:rPr lang="en-GB" sz="800" dirty="0">
                <a:latin typeface="Arial" panose="020B0604020202020204" pitchFamily="34" charset="0"/>
                <a:cs typeface="Arial" panose="020B0604020202020204" pitchFamily="34" charset="0"/>
              </a:rPr>
              <a:t>/Shutterstock.com; </a:t>
            </a:r>
          </a:p>
          <a:p>
            <a:r>
              <a:rPr lang="en-GB" sz="800" dirty="0">
                <a:latin typeface="Arial" panose="020B0604020202020204" pitchFamily="34" charset="0"/>
                <a:cs typeface="Arial" panose="020B0604020202020204" pitchFamily="34" charset="0"/>
              </a:rPr>
              <a:t>Please get in touch if you want to discuss the accessibility of resources we offer to support delivery of our qualifications: </a:t>
            </a:r>
            <a:r>
              <a:rPr lang="en-GB" sz="800" u="sng" dirty="0">
                <a:latin typeface="Arial" panose="020B0604020202020204" pitchFamily="34" charset="0"/>
                <a:cs typeface="Arial" panose="020B0604020202020204" pitchFamily="34" charset="0"/>
                <a:hlinkClick r:id="rId2"/>
              </a:rPr>
              <a:t>resources.feedback@ocr.org.uk</a:t>
            </a:r>
            <a:endParaRPr lang="en-GB"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2313225"/>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TotalTime>
  <Words>44</Words>
  <Application>Microsoft Office PowerPoint</Application>
  <PresentationFormat>On-screen Show (4:3)</PresentationFormat>
  <Paragraphs>7</Paragraphs>
  <Slides>7</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7</vt:i4>
      </vt:variant>
    </vt:vector>
  </HeadingPairs>
  <TitlesOfParts>
    <vt:vector size="11" baseType="lpstr">
      <vt:lpstr>Arial</vt:lpstr>
      <vt:lpstr>Calibri</vt:lpstr>
      <vt:lpstr>1_Custom Design</vt:lpstr>
      <vt:lpstr>2_Custom Design</vt:lpstr>
      <vt:lpstr>Burglary picture game  Theft picture game picture game  </vt:lpstr>
      <vt:lpstr>PowerPoint Presentation</vt:lpstr>
      <vt:lpstr>PowerPoint Presentation</vt:lpstr>
      <vt:lpstr>PowerPoint Presentation</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and A Level Law - Theft picture game</dc:title>
  <dc:creator>OCR</dc:creator>
  <cp:keywords>A Level; Law; resource; theft;</cp:keywords>
  <cp:lastModifiedBy>Carolyn Akeister</cp:lastModifiedBy>
  <cp:revision>37</cp:revision>
  <cp:lastPrinted>2017-08-14T12:27:56Z</cp:lastPrinted>
  <dcterms:created xsi:type="dcterms:W3CDTF">2015-10-07T12:54:48Z</dcterms:created>
  <dcterms:modified xsi:type="dcterms:W3CDTF">2020-08-07T10:45:43Z</dcterms:modified>
</cp:coreProperties>
</file>