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257" r:id="rId3"/>
    <p:sldId id="293" r:id="rId4"/>
    <p:sldId id="258" r:id="rId5"/>
    <p:sldId id="275" r:id="rId6"/>
    <p:sldId id="287" r:id="rId7"/>
    <p:sldId id="285" r:id="rId8"/>
    <p:sldId id="296" r:id="rId9"/>
    <p:sldId id="280" r:id="rId10"/>
    <p:sldId id="300" r:id="rId11"/>
    <p:sldId id="259" r:id="rId12"/>
    <p:sldId id="292" r:id="rId13"/>
    <p:sldId id="260" r:id="rId14"/>
    <p:sldId id="276" r:id="rId15"/>
    <p:sldId id="286" r:id="rId16"/>
    <p:sldId id="289" r:id="rId17"/>
    <p:sldId id="290" r:id="rId18"/>
    <p:sldId id="302" r:id="rId19"/>
    <p:sldId id="297" r:id="rId20"/>
    <p:sldId id="324" r:id="rId21"/>
    <p:sldId id="279" r:id="rId22"/>
    <p:sldId id="261" r:id="rId23"/>
    <p:sldId id="298" r:id="rId24"/>
    <p:sldId id="262" r:id="rId25"/>
    <p:sldId id="291" r:id="rId26"/>
    <p:sldId id="294" r:id="rId27"/>
    <p:sldId id="295" r:id="rId28"/>
    <p:sldId id="303" r:id="rId29"/>
    <p:sldId id="264" r:id="rId30"/>
    <p:sldId id="263" r:id="rId31"/>
    <p:sldId id="304" r:id="rId32"/>
    <p:sldId id="288" r:id="rId33"/>
    <p:sldId id="265" r:id="rId34"/>
    <p:sldId id="299" r:id="rId35"/>
    <p:sldId id="277" r:id="rId36"/>
    <p:sldId id="307" r:id="rId37"/>
    <p:sldId id="313" r:id="rId38"/>
    <p:sldId id="312" r:id="rId39"/>
    <p:sldId id="310" r:id="rId40"/>
    <p:sldId id="311" r:id="rId41"/>
    <p:sldId id="309" r:id="rId42"/>
    <p:sldId id="308" r:id="rId43"/>
    <p:sldId id="305" r:id="rId44"/>
    <p:sldId id="318" r:id="rId45"/>
    <p:sldId id="306" r:id="rId46"/>
    <p:sldId id="320" r:id="rId47"/>
    <p:sldId id="314" r:id="rId48"/>
    <p:sldId id="316" r:id="rId49"/>
    <p:sldId id="321" r:id="rId50"/>
    <p:sldId id="322" r:id="rId51"/>
    <p:sldId id="315" r:id="rId52"/>
    <p:sldId id="327"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rs L Alderson" initials="MLA" lastIdx="1" clrIdx="0"/>
  <p:cmAuthor id="2" name="Elisabeth Ring" initials="ER" lastIdx="2" clrIdx="1"/>
  <p:cmAuthor id="3" name="Ganka Taneva" initials="GT" lastIdx="7" clrIdx="2">
    <p:extLst>
      <p:ext uri="{19B8F6BF-5375-455C-9EA6-DF929625EA0E}">
        <p15:presenceInfo xmlns:p15="http://schemas.microsoft.com/office/powerpoint/2012/main" userId="S::Ganka.Taneva@ocr.org.uk::94ac12fe-fe90-4110-afc9-0bfd467df9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0E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52" autoAdjust="0"/>
    <p:restoredTop sz="94660"/>
  </p:normalViewPr>
  <p:slideViewPr>
    <p:cSldViewPr>
      <p:cViewPr varScale="1">
        <p:scale>
          <a:sx n="68" d="100"/>
          <a:sy n="68" d="100"/>
        </p:scale>
        <p:origin x="1434"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0-15T11:25:29.674"/>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0-15T11:25:34.684"/>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A62E6E-5022-44C6-9392-8DF6C490CE8B}" type="datetimeFigureOut">
              <a:rPr lang="en-GB" smtClean="0"/>
              <a:t>04/03/2020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645463-2302-4386-B777-757DBCA5C6A2}" type="slidenum">
              <a:rPr lang="en-GB" smtClean="0"/>
              <a:t>‹#›</a:t>
            </a:fld>
            <a:endParaRPr lang="en-GB"/>
          </a:p>
        </p:txBody>
      </p:sp>
    </p:spTree>
    <p:extLst>
      <p:ext uri="{BB962C8B-B14F-4D97-AF65-F5344CB8AC3E}">
        <p14:creationId xmlns:p14="http://schemas.microsoft.com/office/powerpoint/2010/main" val="3901741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2645463-2302-4386-B777-757DBCA5C6A2}" type="slidenum">
              <a:rPr lang="en-GB" smtClean="0"/>
              <a:t>2</a:t>
            </a:fld>
            <a:endParaRPr lang="en-GB"/>
          </a:p>
        </p:txBody>
      </p:sp>
    </p:spTree>
    <p:extLst>
      <p:ext uri="{BB962C8B-B14F-4D97-AF65-F5344CB8AC3E}">
        <p14:creationId xmlns:p14="http://schemas.microsoft.com/office/powerpoint/2010/main" val="302201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2645463-2302-4386-B777-757DBCA5C6A2}" type="slidenum">
              <a:rPr lang="en-GB" smtClean="0"/>
              <a:t>37</a:t>
            </a:fld>
            <a:endParaRPr lang="en-GB"/>
          </a:p>
        </p:txBody>
      </p:sp>
    </p:spTree>
    <p:extLst>
      <p:ext uri="{BB962C8B-B14F-4D97-AF65-F5344CB8AC3E}">
        <p14:creationId xmlns:p14="http://schemas.microsoft.com/office/powerpoint/2010/main" val="1194736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583F501F-A802-4F92-8C9F-9D2DEC965C00}" type="datetimeFigureOut">
              <a:rPr lang="en-GB" smtClean="0"/>
              <a:t>04/03/2020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4254205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3F501F-A802-4F92-8C9F-9D2DEC965C00}" type="datetimeFigureOut">
              <a:rPr lang="en-GB" smtClean="0"/>
              <a:t>04/03/2020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3389143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3F501F-A802-4F92-8C9F-9D2DEC965C00}" type="datetimeFigureOut">
              <a:rPr lang="en-GB" smtClean="0"/>
              <a:t>04/03/2020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1668884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3F501F-A802-4F92-8C9F-9D2DEC965C00}" type="datetimeFigureOut">
              <a:rPr lang="en-GB" smtClean="0"/>
              <a:t>04/03/2020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2771910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83F501F-A802-4F92-8C9F-9D2DEC965C00}" type="datetimeFigureOut">
              <a:rPr lang="en-GB" smtClean="0"/>
              <a:t>04/03/2020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1552639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583F501F-A802-4F92-8C9F-9D2DEC965C00}" type="datetimeFigureOut">
              <a:rPr lang="en-GB" smtClean="0"/>
              <a:t>04/03/2020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598315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583F501F-A802-4F92-8C9F-9D2DEC965C00}" type="datetimeFigureOut">
              <a:rPr lang="en-GB" smtClean="0"/>
              <a:t>04/03/2020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2161105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583F501F-A802-4F92-8C9F-9D2DEC965C00}" type="datetimeFigureOut">
              <a:rPr lang="en-GB" smtClean="0"/>
              <a:t>04/03/2020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1056912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3F501F-A802-4F92-8C9F-9D2DEC965C00}" type="datetimeFigureOut">
              <a:rPr lang="en-GB" smtClean="0"/>
              <a:t>04/03/2020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805611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83F501F-A802-4F92-8C9F-9D2DEC965C00}" type="datetimeFigureOut">
              <a:rPr lang="en-GB" smtClean="0"/>
              <a:t>04/03/2020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812291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83F501F-A802-4F92-8C9F-9D2DEC965C00}" type="datetimeFigureOut">
              <a:rPr lang="en-GB" smtClean="0"/>
              <a:t>04/03/2020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2619103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3F501F-A802-4F92-8C9F-9D2DEC965C00}" type="datetimeFigureOut">
              <a:rPr lang="en-GB" smtClean="0"/>
              <a:t>04/03/2020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173803-5B11-4EAB-827F-F4B29B23A908}" type="slidenum">
              <a:rPr lang="en-GB" smtClean="0"/>
              <a:t>‹#›</a:t>
            </a:fld>
            <a:endParaRPr lang="en-GB"/>
          </a:p>
        </p:txBody>
      </p:sp>
    </p:spTree>
    <p:extLst>
      <p:ext uri="{BB962C8B-B14F-4D97-AF65-F5344CB8AC3E}">
        <p14:creationId xmlns:p14="http://schemas.microsoft.com/office/powerpoint/2010/main" val="5129729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ocr.org.uk/qualifications/as-a-level-gce-economics-h060-h460-from-2015/delivery-guide/delivery-guide-ecdg007-aggregate-demand-and-aggregate-supply/delivery-guide-group-ecdg007mdg002-aggregate-demand#246679"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hyperlink" Target="https://www.ocr.org.uk/qualifications/as-a-level-gce-economics-h060-h460-from-2015/delivery-guide/delivery-guide-ecdg007-aggregate-demand-and-aggregate-supply/delivery-guide-group-ecdg007mdg002-aggregate-demand#246681"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5e7u4rqmuK0?feature=oembed" TargetMode="Externa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ocr.org.uk/qualifications/as-a-level-gce-economics-h060-h460-from-2015/delivery-guide/delivery-guide-ecdg007-aggregate-demand-and-aggregate-supply/delivery-guide-group-ecdg007mdg003-aggregate-supply#246689"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hyperlink" Target="https://www.ocr.org.uk/qualifications/as-a-level-gce-economics-h060-h460-from-2015/delivery-guide/delivery-guide-ecdg007-aggregate-demand-and-aggregate-supply/delivery-guide-group-ecdg007mdg003-aggregate-supply#246695"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UwAQRnpVMzI?feature=oembed" TargetMode="External"/><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hyperlink" Target="https://www.ocr.org.uk/qualifications/as-a-level-gce-economics-h060-h460-from-2015/delivery-guide/delivery-guide-ecdg007-aggregate-demand-and-aggregate-supply/delivery-guide-group-ecdg007mdg001-circular-flow-of-income#246647"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Circular%20flow%20of%20income:%20%20https:/www.ocr.org.uk/qualifications/as-a-level-gce-economics-h060-h460-from-2015/delivery-guide/delivery-guide-ecdg007-aggregate-demand-and-aggregate-supply/delivery-guide-group-ecdg007mdg001-circular-flow-of-income#246647"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customXml" Target="../ink/ink1.xml"/><Relationship Id="rId7"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customXml" Target="../ink/ink2.xml"/><Relationship Id="rId4" Type="http://schemas.openxmlformats.org/officeDocument/2006/relationships/image" Target="../media/image70.png"/></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j7XkLNwvbL8?feature=oembed" TargetMode="External"/><Relationship Id="rId4" Type="http://schemas.openxmlformats.org/officeDocument/2006/relationships/image" Target="../media/image24.jpe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gceGqHvP-wE?feature=oembed" TargetMode="External"/><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www.ocr.org.uk/qualifications/as-a-level-gce-economics-h060-h460-from-2015/delivery-guide/delivery-guide-ecdg007-aggregate-demand-and-aggregate-supply/delivery-guide-group-ecdg007mdg001-circular-flow-of-income#246656"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RqWYmQQzXxs?feature=oembed" TargetMode="External"/><Relationship Id="rId4" Type="http://schemas.openxmlformats.org/officeDocument/2006/relationships/image" Target="../media/image30.jpeg"/></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qfid7_V56ok?feature=oembed" TargetMode="External"/><Relationship Id="rId4" Type="http://schemas.openxmlformats.org/officeDocument/2006/relationships/image" Target="../media/image42.jpeg"/></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file:///\\filestorage\OCR\PD\ProdSup\Design\Studio\Visual%20Style%20Guidelines\2016_Templates\resources.feedback@ocr.org.uk"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hyperlink" Target="mailto:resources.feedback@ocr.org.uk"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JacbmD0dMrA?feature=oembed" TargetMode="Externa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45"/>
            <a:ext cx="9144000" cy="6857308"/>
          </a:xfrm>
          <a:prstGeom prst="rect">
            <a:avLst/>
          </a:prstGeom>
        </p:spPr>
      </p:pic>
      <p:sp>
        <p:nvSpPr>
          <p:cNvPr id="7" name="TextBox 6"/>
          <p:cNvSpPr txBox="1"/>
          <p:nvPr/>
        </p:nvSpPr>
        <p:spPr>
          <a:xfrm>
            <a:off x="323528" y="4365104"/>
            <a:ext cx="8134672" cy="954107"/>
          </a:xfrm>
          <a:prstGeom prst="rect">
            <a:avLst/>
          </a:prstGeom>
          <a:noFill/>
        </p:spPr>
        <p:txBody>
          <a:bodyPr wrap="square" rtlCol="0">
            <a:spAutoFit/>
          </a:bodyPr>
          <a:lstStyle/>
          <a:p>
            <a:r>
              <a:rPr lang="en-GB" sz="2800" b="1" dirty="0">
                <a:latin typeface="Arial" panose="020B0604020202020204" pitchFamily="34" charset="0"/>
                <a:cs typeface="Arial" panose="020B0604020202020204" pitchFamily="34" charset="0"/>
              </a:rPr>
              <a:t>Macroeconomics:</a:t>
            </a:r>
          </a:p>
          <a:p>
            <a:r>
              <a:rPr lang="en-GB" sz="2800" b="1" dirty="0">
                <a:latin typeface="Arial" panose="020B0604020202020204" pitchFamily="34" charset="0"/>
                <a:cs typeface="Arial" panose="020B0604020202020204" pitchFamily="34" charset="0"/>
              </a:rPr>
              <a:t>1. Aggregate demand and aggregate supply</a:t>
            </a:r>
          </a:p>
        </p:txBody>
      </p:sp>
    </p:spTree>
    <p:extLst>
      <p:ext uri="{BB962C8B-B14F-4D97-AF65-F5344CB8AC3E}">
        <p14:creationId xmlns:p14="http://schemas.microsoft.com/office/powerpoint/2010/main" val="3210022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lvl="0">
              <a:defRPr/>
            </a:pPr>
            <a:r>
              <a:rPr lang="en-GB" sz="2800" b="1" dirty="0">
                <a:solidFill>
                  <a:srgbClr val="830E2C"/>
                </a:solidFill>
                <a:latin typeface="Arial" panose="020B0604020202020204" pitchFamily="34" charset="0"/>
                <a:cs typeface="Arial" panose="020B0604020202020204" pitchFamily="34" charset="0"/>
              </a:rPr>
              <a:t>Relevant past paper questions</a:t>
            </a:r>
          </a:p>
        </p:txBody>
      </p:sp>
      <p:sp>
        <p:nvSpPr>
          <p:cNvPr id="6" name="TextBox 5"/>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
        <p:nvSpPr>
          <p:cNvPr id="9" name="TextBox 8">
            <a:extLst>
              <a:ext uri="{FF2B5EF4-FFF2-40B4-BE49-F238E27FC236}">
                <a16:creationId xmlns:a16="http://schemas.microsoft.com/office/drawing/2014/main" id="{E0D76FF9-6A46-4C94-B201-7D74A4093E8F}"/>
              </a:ext>
            </a:extLst>
          </p:cNvPr>
          <p:cNvSpPr txBox="1"/>
          <p:nvPr/>
        </p:nvSpPr>
        <p:spPr>
          <a:xfrm>
            <a:off x="7164288" y="3198306"/>
            <a:ext cx="2448272" cy="369332"/>
          </a:xfrm>
          <a:prstGeom prst="rect">
            <a:avLst/>
          </a:prstGeom>
          <a:noFill/>
        </p:spPr>
        <p:txBody>
          <a:bodyPr wrap="square" rtlCol="0">
            <a:spAutoFit/>
          </a:bodyPr>
          <a:lstStyle/>
          <a:p>
            <a:r>
              <a:rPr lang="en-GB" dirty="0"/>
              <a:t>H060/02 Specimen</a:t>
            </a:r>
          </a:p>
        </p:txBody>
      </p:sp>
      <p:pic>
        <p:nvPicPr>
          <p:cNvPr id="7" name="Picture 6">
            <a:extLst>
              <a:ext uri="{FF2B5EF4-FFF2-40B4-BE49-F238E27FC236}">
                <a16:creationId xmlns:a16="http://schemas.microsoft.com/office/drawing/2014/main" id="{BD68D06E-093D-47BD-9BA1-1C42067D55F6}"/>
              </a:ext>
            </a:extLst>
          </p:cNvPr>
          <p:cNvPicPr>
            <a:picLocks noChangeAspect="1"/>
          </p:cNvPicPr>
          <p:nvPr/>
        </p:nvPicPr>
        <p:blipFill>
          <a:blip r:embed="rId3"/>
          <a:stretch>
            <a:fillRect/>
          </a:stretch>
        </p:blipFill>
        <p:spPr>
          <a:xfrm>
            <a:off x="0" y="908720"/>
            <a:ext cx="9144000" cy="2381643"/>
          </a:xfrm>
          <a:prstGeom prst="rect">
            <a:avLst/>
          </a:prstGeom>
        </p:spPr>
      </p:pic>
      <p:pic>
        <p:nvPicPr>
          <p:cNvPr id="3" name="Picture 2">
            <a:extLst>
              <a:ext uri="{FF2B5EF4-FFF2-40B4-BE49-F238E27FC236}">
                <a16:creationId xmlns:a16="http://schemas.microsoft.com/office/drawing/2014/main" id="{10D6012B-473A-4AB3-BA9D-398F45683970}"/>
              </a:ext>
            </a:extLst>
          </p:cNvPr>
          <p:cNvPicPr>
            <a:picLocks noChangeAspect="1"/>
          </p:cNvPicPr>
          <p:nvPr/>
        </p:nvPicPr>
        <p:blipFill>
          <a:blip r:embed="rId4"/>
          <a:stretch>
            <a:fillRect/>
          </a:stretch>
        </p:blipFill>
        <p:spPr>
          <a:xfrm>
            <a:off x="-2480" y="3675604"/>
            <a:ext cx="9144000" cy="2378657"/>
          </a:xfrm>
          <a:prstGeom prst="rect">
            <a:avLst/>
          </a:prstGeom>
        </p:spPr>
      </p:pic>
      <p:sp>
        <p:nvSpPr>
          <p:cNvPr id="8" name="TextBox 7">
            <a:extLst>
              <a:ext uri="{FF2B5EF4-FFF2-40B4-BE49-F238E27FC236}">
                <a16:creationId xmlns:a16="http://schemas.microsoft.com/office/drawing/2014/main" id="{36073742-B9F5-4B23-8E81-B5F3FB53C5EE}"/>
              </a:ext>
            </a:extLst>
          </p:cNvPr>
          <p:cNvSpPr txBox="1"/>
          <p:nvPr/>
        </p:nvSpPr>
        <p:spPr>
          <a:xfrm>
            <a:off x="7308304" y="6237312"/>
            <a:ext cx="1800200" cy="369332"/>
          </a:xfrm>
          <a:prstGeom prst="rect">
            <a:avLst/>
          </a:prstGeom>
          <a:noFill/>
        </p:spPr>
        <p:txBody>
          <a:bodyPr wrap="square" rtlCol="0">
            <a:spAutoFit/>
          </a:bodyPr>
          <a:lstStyle/>
          <a:p>
            <a:r>
              <a:rPr lang="en-GB" dirty="0"/>
              <a:t>H060/02 2017</a:t>
            </a:r>
          </a:p>
        </p:txBody>
      </p:sp>
    </p:spTree>
    <p:extLst>
      <p:ext uri="{BB962C8B-B14F-4D97-AF65-F5344CB8AC3E}">
        <p14:creationId xmlns:p14="http://schemas.microsoft.com/office/powerpoint/2010/main" val="831853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1.2 </a:t>
            </a:r>
            <a:r>
              <a:rPr lang="en-GB" sz="2800" b="1" dirty="0">
                <a:solidFill>
                  <a:srgbClr val="830E2C"/>
                </a:solidFill>
                <a:latin typeface="Arial" panose="020B0604020202020204" pitchFamily="34" charset="0"/>
                <a:cs typeface="Arial" panose="020B0604020202020204" pitchFamily="34" charset="0"/>
              </a:rPr>
              <a:t>Aggregate demand</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980304"/>
            <a:ext cx="8328334" cy="4708981"/>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Students should be able to:</a:t>
            </a:r>
          </a:p>
          <a:p>
            <a:endParaRPr lang="en-GB" sz="2000" b="1" dirty="0">
              <a:latin typeface="Arial" panose="020B0604020202020204" pitchFamily="34" charset="0"/>
              <a:cs typeface="Arial" panose="020B0604020202020204" pitchFamily="34" charset="0"/>
            </a:endParaRPr>
          </a:p>
          <a:p>
            <a:r>
              <a:rPr lang="en-GB" sz="2000" b="1" dirty="0">
                <a:latin typeface="Arial" panose="020B0604020202020204" pitchFamily="34" charset="0"/>
                <a:cs typeface="Arial" panose="020B0604020202020204" pitchFamily="34" charset="0"/>
              </a:rPr>
              <a:t>Explain: </a:t>
            </a: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Aggregate demand and its components </a:t>
            </a:r>
          </a:p>
          <a:p>
            <a:endParaRPr lang="en-GB"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Explain, with the aid of a diagram: </a:t>
            </a: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The relationship between aggregate demand and price level </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Shifts in the aggregate demand curve </a:t>
            </a:r>
          </a:p>
          <a:p>
            <a:endParaRPr lang="en-GB" sz="2000" dirty="0">
              <a:latin typeface="Arial" panose="020B0604020202020204" pitchFamily="34" charset="0"/>
              <a:cs typeface="Arial" panose="020B0604020202020204" pitchFamily="34" charset="0"/>
            </a:endParaRPr>
          </a:p>
          <a:p>
            <a:r>
              <a:rPr lang="en-GB" sz="2000" b="1" dirty="0">
                <a:latin typeface="Arial" panose="020B0604020202020204" pitchFamily="34" charset="0"/>
                <a:cs typeface="Arial" panose="020B0604020202020204" pitchFamily="34" charset="0"/>
              </a:rPr>
              <a:t>Evaluate: </a:t>
            </a: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The relationship between changes in income and consumption</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The role of expectations </a:t>
            </a:r>
          </a:p>
          <a:p>
            <a:r>
              <a:rPr lang="en-GB" sz="2000" dirty="0">
                <a:latin typeface="Arial" panose="020B0604020202020204" pitchFamily="34" charset="0"/>
                <a:cs typeface="Arial" panose="020B0604020202020204" pitchFamily="34" charset="0"/>
              </a:rPr>
              <a:t>	</a:t>
            </a:r>
          </a:p>
          <a:p>
            <a:endParaRPr lang="en-US" sz="2000" dirty="0">
              <a:solidFill>
                <a:srgbClr val="000000"/>
              </a:solidFill>
              <a:latin typeface="Calibri" panose="020F0502020204030204" pitchFamily="34" charset="0"/>
            </a:endParaRPr>
          </a:p>
          <a:p>
            <a:r>
              <a:rPr lang="en-GB" sz="2000" dirty="0">
                <a:solidFill>
                  <a:srgbClr val="000000"/>
                </a:solidFill>
                <a:latin typeface="Calibri" panose="020F0502020204030204" pitchFamily="34" charset="0"/>
              </a:rPr>
              <a:t>	</a:t>
            </a:r>
          </a:p>
        </p:txBody>
      </p:sp>
    </p:spTree>
    <p:extLst>
      <p:ext uri="{BB962C8B-B14F-4D97-AF65-F5344CB8AC3E}">
        <p14:creationId xmlns:p14="http://schemas.microsoft.com/office/powerpoint/2010/main" val="238358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Activities</a:t>
            </a:r>
          </a:p>
        </p:txBody>
      </p:sp>
      <p:sp>
        <p:nvSpPr>
          <p:cNvPr id="2" name="TextBox 1">
            <a:extLst>
              <a:ext uri="{FF2B5EF4-FFF2-40B4-BE49-F238E27FC236}">
                <a16:creationId xmlns:a16="http://schemas.microsoft.com/office/drawing/2014/main" id="{B768E7B0-52E8-4199-BEED-F56248EFF555}"/>
              </a:ext>
            </a:extLst>
          </p:cNvPr>
          <p:cNvSpPr txBox="1"/>
          <p:nvPr/>
        </p:nvSpPr>
        <p:spPr>
          <a:xfrm>
            <a:off x="827584" y="1196752"/>
            <a:ext cx="6192688" cy="369332"/>
          </a:xfrm>
          <a:prstGeom prst="rect">
            <a:avLst/>
          </a:prstGeom>
          <a:noFill/>
        </p:spPr>
        <p:txBody>
          <a:bodyPr wrap="square" rtlCol="0">
            <a:spAutoFit/>
          </a:bodyPr>
          <a:lstStyle/>
          <a:p>
            <a:r>
              <a:rPr lang="en-US" dirty="0">
                <a:hlinkClick r:id="rId3"/>
              </a:rPr>
              <a:t>Aggregate-demand, Influences on the components of AD</a:t>
            </a:r>
            <a:endParaRPr lang="en-GB" dirty="0"/>
          </a:p>
        </p:txBody>
      </p:sp>
      <p:sp>
        <p:nvSpPr>
          <p:cNvPr id="3" name="TextBox 2">
            <a:extLst>
              <a:ext uri="{FF2B5EF4-FFF2-40B4-BE49-F238E27FC236}">
                <a16:creationId xmlns:a16="http://schemas.microsoft.com/office/drawing/2014/main" id="{A5F77297-B1B6-4D26-8011-5901BC5439E6}"/>
              </a:ext>
            </a:extLst>
          </p:cNvPr>
          <p:cNvSpPr txBox="1"/>
          <p:nvPr/>
        </p:nvSpPr>
        <p:spPr>
          <a:xfrm>
            <a:off x="805519" y="1772816"/>
            <a:ext cx="5760640" cy="369332"/>
          </a:xfrm>
          <a:prstGeom prst="rect">
            <a:avLst/>
          </a:prstGeom>
          <a:noFill/>
        </p:spPr>
        <p:txBody>
          <a:bodyPr wrap="square" rtlCol="0">
            <a:spAutoFit/>
          </a:bodyPr>
          <a:lstStyle/>
          <a:p>
            <a:r>
              <a:rPr lang="en-GB" dirty="0">
                <a:hlinkClick r:id="rId4"/>
              </a:rPr>
              <a:t>Determinants of AD</a:t>
            </a:r>
            <a:endParaRPr lang="en-GB" dirty="0"/>
          </a:p>
        </p:txBody>
      </p:sp>
      <p:pic>
        <p:nvPicPr>
          <p:cNvPr id="7" name="Picture 6" descr="A screenshot of a cell phone&#10;&#10;Description automatically generated">
            <a:extLst>
              <a:ext uri="{FF2B5EF4-FFF2-40B4-BE49-F238E27FC236}">
                <a16:creationId xmlns:a16="http://schemas.microsoft.com/office/drawing/2014/main" id="{E09587E8-7E62-4C2B-8B98-25D8A7FCF4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95736" y="2330039"/>
            <a:ext cx="5172819" cy="3863727"/>
          </a:xfrm>
          <a:prstGeom prst="rect">
            <a:avLst/>
          </a:prstGeom>
        </p:spPr>
      </p:pic>
    </p:spTree>
    <p:extLst>
      <p:ext uri="{BB962C8B-B14F-4D97-AF65-F5344CB8AC3E}">
        <p14:creationId xmlns:p14="http://schemas.microsoft.com/office/powerpoint/2010/main" val="156735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Key terms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47089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Aggregate demand: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Total spending in an economy over a given period of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Consumption: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Total spending by households on goods and services (also known as consumer expenditure)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Investment: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The addition to the capital stock of the economy through expenditure by firms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Government spending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Money spent by government on public goods e.g. education and healthcare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9319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Key terms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34778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Exports: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G</a:t>
            </a:r>
            <a:r>
              <a:rPr kumimoji="0" lang="en-GB" sz="2000" b="0"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ood</a:t>
            </a:r>
            <a:r>
              <a:rPr lang="en-GB" sz="2000" dirty="0">
                <a:solidFill>
                  <a:srgbClr val="00B050"/>
                </a:solidFill>
                <a:latin typeface="Arial" panose="020B0604020202020204" pitchFamily="34" charset="0"/>
                <a:cs typeface="Arial" panose="020B0604020202020204" pitchFamily="34" charset="0"/>
              </a:rPr>
              <a:t>s</a:t>
            </a:r>
            <a:r>
              <a:rPr kumimoji="0" lang="en-GB" sz="20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and services that are produced in a country and sold in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Imports:</a:t>
            </a: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Goods and services brought into a country after having been produced elsewhere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srgbClr val="00B05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dirty="0">
                <a:solidFill>
                  <a:srgbClr val="00B050"/>
                </a:solidFill>
                <a:latin typeface="Arial" panose="020B0604020202020204" pitchFamily="34" charset="0"/>
                <a:cs typeface="Arial" panose="020B0604020202020204" pitchFamily="34" charset="0"/>
              </a:rPr>
              <a:t>Aggregate demand (AD) = C+I=G=(X-M)</a:t>
            </a:r>
            <a:endParaRPr kumimoji="0" lang="en-GB" sz="2000"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3175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Influences on consumption</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179512"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GB" sz="2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Task: </a:t>
            </a: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Explain how each of the below will influence consumption </a:t>
            </a:r>
          </a:p>
        </p:txBody>
      </p:sp>
      <p:sp>
        <p:nvSpPr>
          <p:cNvPr id="2" name="TextBox 1">
            <a:extLst>
              <a:ext uri="{FF2B5EF4-FFF2-40B4-BE49-F238E27FC236}">
                <a16:creationId xmlns:a16="http://schemas.microsoft.com/office/drawing/2014/main" id="{EB422CD5-1CCD-49F1-853F-6FC07CB9670E}"/>
              </a:ext>
            </a:extLst>
          </p:cNvPr>
          <p:cNvSpPr txBox="1"/>
          <p:nvPr/>
        </p:nvSpPr>
        <p:spPr>
          <a:xfrm>
            <a:off x="2915816" y="3193376"/>
            <a:ext cx="2808312" cy="646331"/>
          </a:xfrm>
          <a:prstGeom prst="rect">
            <a:avLst/>
          </a:prstGeom>
          <a:noFill/>
        </p:spPr>
        <p:txBody>
          <a:bodyPr wrap="square" rtlCol="0">
            <a:spAutoFit/>
          </a:bodyPr>
          <a:lstStyle/>
          <a:p>
            <a:r>
              <a:rPr lang="en-GB" sz="3600" dirty="0"/>
              <a:t>Consumption</a:t>
            </a:r>
          </a:p>
        </p:txBody>
      </p:sp>
      <p:cxnSp>
        <p:nvCxnSpPr>
          <p:cNvPr id="7" name="Straight Arrow Connector 6">
            <a:extLst>
              <a:ext uri="{FF2B5EF4-FFF2-40B4-BE49-F238E27FC236}">
                <a16:creationId xmlns:a16="http://schemas.microsoft.com/office/drawing/2014/main" id="{C5865852-9BE7-4866-92E8-E23A50DA0AAA}"/>
              </a:ext>
            </a:extLst>
          </p:cNvPr>
          <p:cNvCxnSpPr>
            <a:cxnSpLocks/>
          </p:cNvCxnSpPr>
          <p:nvPr/>
        </p:nvCxnSpPr>
        <p:spPr>
          <a:xfrm flipV="1">
            <a:off x="4067944" y="1822178"/>
            <a:ext cx="0" cy="10593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1A5DAA12-310B-4159-A088-DF17D609DF10}"/>
              </a:ext>
            </a:extLst>
          </p:cNvPr>
          <p:cNvCxnSpPr>
            <a:cxnSpLocks/>
          </p:cNvCxnSpPr>
          <p:nvPr/>
        </p:nvCxnSpPr>
        <p:spPr>
          <a:xfrm flipV="1">
            <a:off x="5580112" y="2420888"/>
            <a:ext cx="1296144" cy="7724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6872FFD3-A25E-465E-9DBB-B26E86D5C347}"/>
              </a:ext>
            </a:extLst>
          </p:cNvPr>
          <p:cNvCxnSpPr>
            <a:cxnSpLocks/>
          </p:cNvCxnSpPr>
          <p:nvPr/>
        </p:nvCxnSpPr>
        <p:spPr>
          <a:xfrm flipH="1" flipV="1">
            <a:off x="1403648" y="2131405"/>
            <a:ext cx="1512168" cy="10619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F867EC5-D82C-4AD5-9FA4-75514C924977}"/>
              </a:ext>
            </a:extLst>
          </p:cNvPr>
          <p:cNvCxnSpPr>
            <a:cxnSpLocks/>
            <a:endCxn id="21" idx="0"/>
          </p:cNvCxnSpPr>
          <p:nvPr/>
        </p:nvCxnSpPr>
        <p:spPr>
          <a:xfrm flipH="1">
            <a:off x="1637674" y="3839707"/>
            <a:ext cx="1278142" cy="10294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1A249EF-7431-4D8D-8FA9-DC5591F1D39F}"/>
              </a:ext>
            </a:extLst>
          </p:cNvPr>
          <p:cNvCxnSpPr>
            <a:cxnSpLocks/>
          </p:cNvCxnSpPr>
          <p:nvPr/>
        </p:nvCxnSpPr>
        <p:spPr>
          <a:xfrm>
            <a:off x="5580112" y="3839707"/>
            <a:ext cx="1296144" cy="10294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16C4615-C58C-4CD8-9E9F-B7CC3961D146}"/>
              </a:ext>
            </a:extLst>
          </p:cNvPr>
          <p:cNvSpPr txBox="1"/>
          <p:nvPr/>
        </p:nvSpPr>
        <p:spPr>
          <a:xfrm>
            <a:off x="395535" y="1762073"/>
            <a:ext cx="1728165" cy="369332"/>
          </a:xfrm>
          <a:prstGeom prst="rect">
            <a:avLst/>
          </a:prstGeom>
          <a:noFill/>
        </p:spPr>
        <p:txBody>
          <a:bodyPr wrap="square" rtlCol="0">
            <a:spAutoFit/>
          </a:bodyPr>
          <a:lstStyle/>
          <a:p>
            <a:r>
              <a:rPr lang="en-GB" dirty="0"/>
              <a:t>Rate of Interest </a:t>
            </a:r>
          </a:p>
        </p:txBody>
      </p:sp>
      <p:sp>
        <p:nvSpPr>
          <p:cNvPr id="17" name="TextBox 16">
            <a:extLst>
              <a:ext uri="{FF2B5EF4-FFF2-40B4-BE49-F238E27FC236}">
                <a16:creationId xmlns:a16="http://schemas.microsoft.com/office/drawing/2014/main" id="{9307C227-4636-49C5-A569-57B72C3F8875}"/>
              </a:ext>
            </a:extLst>
          </p:cNvPr>
          <p:cNvSpPr txBox="1"/>
          <p:nvPr/>
        </p:nvSpPr>
        <p:spPr>
          <a:xfrm>
            <a:off x="2915816" y="1452846"/>
            <a:ext cx="2520280" cy="369332"/>
          </a:xfrm>
          <a:prstGeom prst="rect">
            <a:avLst/>
          </a:prstGeom>
          <a:noFill/>
        </p:spPr>
        <p:txBody>
          <a:bodyPr wrap="square" rtlCol="0">
            <a:spAutoFit/>
          </a:bodyPr>
          <a:lstStyle/>
          <a:p>
            <a:r>
              <a:rPr lang="en-GB" dirty="0"/>
              <a:t>    Disposable income</a:t>
            </a:r>
          </a:p>
        </p:txBody>
      </p:sp>
      <p:sp>
        <p:nvSpPr>
          <p:cNvPr id="20" name="TextBox 19">
            <a:extLst>
              <a:ext uri="{FF2B5EF4-FFF2-40B4-BE49-F238E27FC236}">
                <a16:creationId xmlns:a16="http://schemas.microsoft.com/office/drawing/2014/main" id="{19106412-0AAF-467A-B0C8-0C5FBDE52010}"/>
              </a:ext>
            </a:extLst>
          </p:cNvPr>
          <p:cNvSpPr txBox="1"/>
          <p:nvPr/>
        </p:nvSpPr>
        <p:spPr>
          <a:xfrm>
            <a:off x="6732240" y="2131405"/>
            <a:ext cx="1584173" cy="369332"/>
          </a:xfrm>
          <a:prstGeom prst="rect">
            <a:avLst/>
          </a:prstGeom>
          <a:noFill/>
        </p:spPr>
        <p:txBody>
          <a:bodyPr wrap="square" rtlCol="0">
            <a:spAutoFit/>
          </a:bodyPr>
          <a:lstStyle/>
          <a:p>
            <a:r>
              <a:rPr lang="en-GB" dirty="0"/>
              <a:t>Wealth</a:t>
            </a:r>
          </a:p>
        </p:txBody>
      </p:sp>
      <p:sp>
        <p:nvSpPr>
          <p:cNvPr id="21" name="TextBox 20">
            <a:extLst>
              <a:ext uri="{FF2B5EF4-FFF2-40B4-BE49-F238E27FC236}">
                <a16:creationId xmlns:a16="http://schemas.microsoft.com/office/drawing/2014/main" id="{A5B81969-21B8-45D2-AA8F-4F57960353B4}"/>
              </a:ext>
            </a:extLst>
          </p:cNvPr>
          <p:cNvSpPr txBox="1"/>
          <p:nvPr/>
        </p:nvSpPr>
        <p:spPr>
          <a:xfrm>
            <a:off x="467544" y="4869160"/>
            <a:ext cx="2340260" cy="369332"/>
          </a:xfrm>
          <a:prstGeom prst="rect">
            <a:avLst/>
          </a:prstGeom>
          <a:noFill/>
        </p:spPr>
        <p:txBody>
          <a:bodyPr wrap="square" rtlCol="0">
            <a:spAutoFit/>
          </a:bodyPr>
          <a:lstStyle/>
          <a:p>
            <a:r>
              <a:rPr lang="en-GB" dirty="0"/>
              <a:t>Consumer confidence</a:t>
            </a:r>
          </a:p>
        </p:txBody>
      </p:sp>
      <p:sp>
        <p:nvSpPr>
          <p:cNvPr id="22" name="TextBox 21">
            <a:extLst>
              <a:ext uri="{FF2B5EF4-FFF2-40B4-BE49-F238E27FC236}">
                <a16:creationId xmlns:a16="http://schemas.microsoft.com/office/drawing/2014/main" id="{C54DAE44-F779-462D-85A9-453AE273A44E}"/>
              </a:ext>
            </a:extLst>
          </p:cNvPr>
          <p:cNvSpPr txBox="1"/>
          <p:nvPr/>
        </p:nvSpPr>
        <p:spPr>
          <a:xfrm>
            <a:off x="5997860" y="4899356"/>
            <a:ext cx="2620888" cy="369332"/>
          </a:xfrm>
          <a:prstGeom prst="rect">
            <a:avLst/>
          </a:prstGeom>
          <a:noFill/>
        </p:spPr>
        <p:txBody>
          <a:bodyPr wrap="square" rtlCol="0">
            <a:spAutoFit/>
          </a:bodyPr>
          <a:lstStyle/>
          <a:p>
            <a:r>
              <a:rPr lang="en-US" sz="1800" kern="1200" dirty="0">
                <a:solidFill>
                  <a:schemeClr val="tx1"/>
                </a:solidFill>
                <a:latin typeface="+mn-lt"/>
                <a:ea typeface="+mn-ea"/>
                <a:cs typeface="+mn-cs"/>
              </a:rPr>
              <a:t>Availability of credit</a:t>
            </a:r>
          </a:p>
        </p:txBody>
      </p:sp>
    </p:spTree>
    <p:extLst>
      <p:ext uri="{BB962C8B-B14F-4D97-AF65-F5344CB8AC3E}">
        <p14:creationId xmlns:p14="http://schemas.microsoft.com/office/powerpoint/2010/main" val="3074053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Influences on Investment</a:t>
            </a:r>
          </a:p>
        </p:txBody>
      </p:sp>
      <p:sp>
        <p:nvSpPr>
          <p:cNvPr id="6" name="TextBox 5"/>
          <p:cNvSpPr txBox="1"/>
          <p:nvPr/>
        </p:nvSpPr>
        <p:spPr>
          <a:xfrm>
            <a:off x="395536" y="747255"/>
            <a:ext cx="8568952"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Task:</a:t>
            </a:r>
            <a:r>
              <a:rPr kumimoji="0" lang="en-GB" sz="2000" b="1" i="0" u="none" strike="noStrike" kern="1200" cap="none" spc="0" normalizeH="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Explain how each of the influences below have an impact on </a:t>
            </a:r>
            <a:r>
              <a:rPr lang="en-GB" sz="2000" dirty="0">
                <a:solidFill>
                  <a:prstClr val="black"/>
                </a:solidFill>
                <a:latin typeface="Arial" panose="020B0604020202020204" pitchFamily="34" charset="0"/>
                <a:cs typeface="Arial" panose="020B0604020202020204" pitchFamily="34" charset="0"/>
              </a:rPr>
              <a:t>Investment, then do the same thing for Government expenditure and export and imports.</a:t>
            </a: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9C029BB0-5D16-41CB-9D04-4001806C37BC}"/>
              </a:ext>
            </a:extLst>
          </p:cNvPr>
          <p:cNvSpPr txBox="1"/>
          <p:nvPr/>
        </p:nvSpPr>
        <p:spPr>
          <a:xfrm>
            <a:off x="3059832" y="3142709"/>
            <a:ext cx="3528392" cy="646331"/>
          </a:xfrm>
          <a:prstGeom prst="rect">
            <a:avLst/>
          </a:prstGeom>
          <a:noFill/>
        </p:spPr>
        <p:txBody>
          <a:bodyPr wrap="square" rtlCol="0">
            <a:spAutoFit/>
          </a:bodyPr>
          <a:lstStyle/>
          <a:p>
            <a:r>
              <a:rPr lang="en-GB" sz="3600" dirty="0"/>
              <a:t>Investment</a:t>
            </a:r>
          </a:p>
        </p:txBody>
      </p:sp>
      <p:cxnSp>
        <p:nvCxnSpPr>
          <p:cNvPr id="7" name="Straight Arrow Connector 6">
            <a:extLst>
              <a:ext uri="{FF2B5EF4-FFF2-40B4-BE49-F238E27FC236}">
                <a16:creationId xmlns:a16="http://schemas.microsoft.com/office/drawing/2014/main" id="{77330405-A5CF-4A83-9CD0-E2CF457D7AE9}"/>
              </a:ext>
            </a:extLst>
          </p:cNvPr>
          <p:cNvCxnSpPr>
            <a:cxnSpLocks/>
          </p:cNvCxnSpPr>
          <p:nvPr/>
        </p:nvCxnSpPr>
        <p:spPr>
          <a:xfrm flipV="1">
            <a:off x="5220072" y="2167611"/>
            <a:ext cx="1117028" cy="9750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D570EBF-87D5-4442-93F4-87085E76A1D3}"/>
              </a:ext>
            </a:extLst>
          </p:cNvPr>
          <p:cNvCxnSpPr>
            <a:cxnSpLocks/>
          </p:cNvCxnSpPr>
          <p:nvPr/>
        </p:nvCxnSpPr>
        <p:spPr>
          <a:xfrm flipH="1" flipV="1">
            <a:off x="1944346" y="2132856"/>
            <a:ext cx="1115486" cy="10098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CE1FA2CA-13B6-421B-984B-6972498416B1}"/>
              </a:ext>
            </a:extLst>
          </p:cNvPr>
          <p:cNvCxnSpPr>
            <a:cxnSpLocks/>
          </p:cNvCxnSpPr>
          <p:nvPr/>
        </p:nvCxnSpPr>
        <p:spPr>
          <a:xfrm>
            <a:off x="5364088" y="3789040"/>
            <a:ext cx="1296144" cy="11961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549A59C-1667-43F1-A7E8-0CCCEF06D40A}"/>
              </a:ext>
            </a:extLst>
          </p:cNvPr>
          <p:cNvSpPr txBox="1"/>
          <p:nvPr/>
        </p:nvSpPr>
        <p:spPr>
          <a:xfrm>
            <a:off x="952957" y="1766311"/>
            <a:ext cx="1944216" cy="369332"/>
          </a:xfrm>
          <a:prstGeom prst="rect">
            <a:avLst/>
          </a:prstGeom>
          <a:noFill/>
        </p:spPr>
        <p:txBody>
          <a:bodyPr wrap="square" rtlCol="0">
            <a:spAutoFit/>
          </a:bodyPr>
          <a:lstStyle/>
          <a:p>
            <a:r>
              <a:rPr lang="en-GB" dirty="0"/>
              <a:t>Rate of interest</a:t>
            </a:r>
          </a:p>
        </p:txBody>
      </p:sp>
      <p:sp>
        <p:nvSpPr>
          <p:cNvPr id="15" name="TextBox 14">
            <a:extLst>
              <a:ext uri="{FF2B5EF4-FFF2-40B4-BE49-F238E27FC236}">
                <a16:creationId xmlns:a16="http://schemas.microsoft.com/office/drawing/2014/main" id="{81D8218A-6C83-470D-8A34-1FBF54FD63CA}"/>
              </a:ext>
            </a:extLst>
          </p:cNvPr>
          <p:cNvSpPr txBox="1"/>
          <p:nvPr/>
        </p:nvSpPr>
        <p:spPr>
          <a:xfrm>
            <a:off x="4824028" y="1809309"/>
            <a:ext cx="3528392" cy="369332"/>
          </a:xfrm>
          <a:prstGeom prst="rect">
            <a:avLst/>
          </a:prstGeom>
          <a:noFill/>
        </p:spPr>
        <p:txBody>
          <a:bodyPr wrap="square" rtlCol="0">
            <a:spAutoFit/>
          </a:bodyPr>
          <a:lstStyle/>
          <a:p>
            <a:r>
              <a:rPr lang="en-GB" dirty="0"/>
              <a:t>Business expectations/confidence</a:t>
            </a:r>
          </a:p>
        </p:txBody>
      </p:sp>
      <p:sp>
        <p:nvSpPr>
          <p:cNvPr id="19" name="TextBox 18">
            <a:extLst>
              <a:ext uri="{FF2B5EF4-FFF2-40B4-BE49-F238E27FC236}">
                <a16:creationId xmlns:a16="http://schemas.microsoft.com/office/drawing/2014/main" id="{A26E8FE4-E71F-4968-89DC-1EB7E05C0D79}"/>
              </a:ext>
            </a:extLst>
          </p:cNvPr>
          <p:cNvSpPr txBox="1"/>
          <p:nvPr/>
        </p:nvSpPr>
        <p:spPr>
          <a:xfrm>
            <a:off x="6366824" y="4985211"/>
            <a:ext cx="1800199" cy="369332"/>
          </a:xfrm>
          <a:prstGeom prst="rect">
            <a:avLst/>
          </a:prstGeom>
          <a:noFill/>
        </p:spPr>
        <p:txBody>
          <a:bodyPr wrap="square" rtlCol="0">
            <a:spAutoFit/>
          </a:bodyPr>
          <a:lstStyle/>
          <a:p>
            <a:r>
              <a:rPr lang="en-GB" dirty="0"/>
              <a:t>Profit</a:t>
            </a:r>
          </a:p>
        </p:txBody>
      </p:sp>
      <p:cxnSp>
        <p:nvCxnSpPr>
          <p:cNvPr id="21" name="Straight Arrow Connector 20">
            <a:extLst>
              <a:ext uri="{FF2B5EF4-FFF2-40B4-BE49-F238E27FC236}">
                <a16:creationId xmlns:a16="http://schemas.microsoft.com/office/drawing/2014/main" id="{0FDFBE3A-18C1-495A-B395-DB71F4E791E6}"/>
              </a:ext>
            </a:extLst>
          </p:cNvPr>
          <p:cNvCxnSpPr>
            <a:cxnSpLocks/>
          </p:cNvCxnSpPr>
          <p:nvPr/>
        </p:nvCxnSpPr>
        <p:spPr>
          <a:xfrm flipH="1">
            <a:off x="1835696" y="3789040"/>
            <a:ext cx="1224136" cy="1296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C7316F9-AAF8-4F9F-93FC-BD88CECB266B}"/>
              </a:ext>
            </a:extLst>
          </p:cNvPr>
          <p:cNvSpPr txBox="1"/>
          <p:nvPr/>
        </p:nvSpPr>
        <p:spPr>
          <a:xfrm>
            <a:off x="1043608" y="4985211"/>
            <a:ext cx="2520280" cy="369332"/>
          </a:xfrm>
          <a:prstGeom prst="rect">
            <a:avLst/>
          </a:prstGeom>
          <a:noFill/>
        </p:spPr>
        <p:txBody>
          <a:bodyPr wrap="square" rtlCol="0">
            <a:spAutoFit/>
          </a:bodyPr>
          <a:lstStyle/>
          <a:p>
            <a:r>
              <a:rPr lang="en-GB" dirty="0"/>
              <a:t>Government</a:t>
            </a:r>
          </a:p>
        </p:txBody>
      </p:sp>
    </p:spTree>
    <p:extLst>
      <p:ext uri="{BB962C8B-B14F-4D97-AF65-F5344CB8AC3E}">
        <p14:creationId xmlns:p14="http://schemas.microsoft.com/office/powerpoint/2010/main" val="1601131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9"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Aggregate demand curve</a:t>
            </a:r>
          </a:p>
        </p:txBody>
      </p:sp>
      <p:sp>
        <p:nvSpPr>
          <p:cNvPr id="6" name="TextBox 5"/>
          <p:cNvSpPr txBox="1"/>
          <p:nvPr/>
        </p:nvSpPr>
        <p:spPr>
          <a:xfrm>
            <a:off x="3205325" y="1131667"/>
            <a:ext cx="4392486" cy="22467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aggregate demand curve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slopes downwards from left to right.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When there are lower prices in general, consumption will be higher.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Any change in the general price level will cause movement along the AD curve. </a:t>
            </a: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3" name="Straight Connector 2">
            <a:extLst>
              <a:ext uri="{FF2B5EF4-FFF2-40B4-BE49-F238E27FC236}">
                <a16:creationId xmlns:a16="http://schemas.microsoft.com/office/drawing/2014/main" id="{3B7E49FB-A51C-4D3C-9D58-2A38BB656955}"/>
              </a:ext>
            </a:extLst>
          </p:cNvPr>
          <p:cNvCxnSpPr/>
          <p:nvPr/>
        </p:nvCxnSpPr>
        <p:spPr>
          <a:xfrm>
            <a:off x="539552" y="1196752"/>
            <a:ext cx="0" cy="208823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EDD5B98-8012-4A95-885A-735F1FFC8572}"/>
              </a:ext>
            </a:extLst>
          </p:cNvPr>
          <p:cNvCxnSpPr/>
          <p:nvPr/>
        </p:nvCxnSpPr>
        <p:spPr>
          <a:xfrm>
            <a:off x="539552" y="3284984"/>
            <a:ext cx="252028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E8289C2-E7CE-4E4F-99A7-0515DD29B76C}"/>
              </a:ext>
            </a:extLst>
          </p:cNvPr>
          <p:cNvCxnSpPr/>
          <p:nvPr/>
        </p:nvCxnSpPr>
        <p:spPr>
          <a:xfrm>
            <a:off x="755576" y="1484784"/>
            <a:ext cx="2016224" cy="151216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710336D-C50F-43E8-BE32-5EE9F26757B7}"/>
              </a:ext>
            </a:extLst>
          </p:cNvPr>
          <p:cNvSpPr txBox="1"/>
          <p:nvPr/>
        </p:nvSpPr>
        <p:spPr>
          <a:xfrm>
            <a:off x="2757632" y="2836844"/>
            <a:ext cx="460382" cy="369332"/>
          </a:xfrm>
          <a:prstGeom prst="rect">
            <a:avLst/>
          </a:prstGeom>
          <a:noFill/>
        </p:spPr>
        <p:txBody>
          <a:bodyPr wrap="none" rtlCol="0">
            <a:spAutoFit/>
          </a:bodyPr>
          <a:lstStyle/>
          <a:p>
            <a:r>
              <a:rPr lang="en-GB" dirty="0"/>
              <a:t>AD</a:t>
            </a:r>
          </a:p>
        </p:txBody>
      </p:sp>
      <p:sp>
        <p:nvSpPr>
          <p:cNvPr id="12" name="TextBox 11">
            <a:extLst>
              <a:ext uri="{FF2B5EF4-FFF2-40B4-BE49-F238E27FC236}">
                <a16:creationId xmlns:a16="http://schemas.microsoft.com/office/drawing/2014/main" id="{188F241F-FF91-4D76-8BBA-53F7B7F00EB0}"/>
              </a:ext>
            </a:extLst>
          </p:cNvPr>
          <p:cNvSpPr txBox="1"/>
          <p:nvPr/>
        </p:nvSpPr>
        <p:spPr>
          <a:xfrm>
            <a:off x="0" y="1399418"/>
            <a:ext cx="702436" cy="646331"/>
          </a:xfrm>
          <a:prstGeom prst="rect">
            <a:avLst/>
          </a:prstGeom>
          <a:noFill/>
        </p:spPr>
        <p:txBody>
          <a:bodyPr wrap="none" rtlCol="0">
            <a:spAutoFit/>
          </a:bodyPr>
          <a:lstStyle/>
          <a:p>
            <a:r>
              <a:rPr lang="en-GB" dirty="0"/>
              <a:t>Price </a:t>
            </a:r>
          </a:p>
          <a:p>
            <a:r>
              <a:rPr lang="en-GB" dirty="0"/>
              <a:t>level</a:t>
            </a:r>
          </a:p>
        </p:txBody>
      </p:sp>
      <p:sp>
        <p:nvSpPr>
          <p:cNvPr id="13" name="TextBox 12">
            <a:extLst>
              <a:ext uri="{FF2B5EF4-FFF2-40B4-BE49-F238E27FC236}">
                <a16:creationId xmlns:a16="http://schemas.microsoft.com/office/drawing/2014/main" id="{0F493351-1004-41B1-AF1A-C358E74C7DFE}"/>
              </a:ext>
            </a:extLst>
          </p:cNvPr>
          <p:cNvSpPr txBox="1"/>
          <p:nvPr/>
        </p:nvSpPr>
        <p:spPr>
          <a:xfrm>
            <a:off x="2195736" y="3442602"/>
            <a:ext cx="1656184" cy="369332"/>
          </a:xfrm>
          <a:prstGeom prst="rect">
            <a:avLst/>
          </a:prstGeom>
          <a:noFill/>
        </p:spPr>
        <p:txBody>
          <a:bodyPr wrap="square" rtlCol="0">
            <a:spAutoFit/>
          </a:bodyPr>
          <a:lstStyle/>
          <a:p>
            <a:r>
              <a:rPr lang="en-GB" dirty="0"/>
              <a:t>Real GDP</a:t>
            </a:r>
          </a:p>
        </p:txBody>
      </p:sp>
      <p:cxnSp>
        <p:nvCxnSpPr>
          <p:cNvPr id="15" name="Straight Connector 14">
            <a:extLst>
              <a:ext uri="{FF2B5EF4-FFF2-40B4-BE49-F238E27FC236}">
                <a16:creationId xmlns:a16="http://schemas.microsoft.com/office/drawing/2014/main" id="{EC9E200C-74D8-454E-87CA-59486C82331A}"/>
              </a:ext>
            </a:extLst>
          </p:cNvPr>
          <p:cNvCxnSpPr/>
          <p:nvPr/>
        </p:nvCxnSpPr>
        <p:spPr>
          <a:xfrm>
            <a:off x="539552" y="4077072"/>
            <a:ext cx="0" cy="172819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12F8A43-9F01-46BA-88BF-4B247630066F}"/>
              </a:ext>
            </a:extLst>
          </p:cNvPr>
          <p:cNvCxnSpPr/>
          <p:nvPr/>
        </p:nvCxnSpPr>
        <p:spPr>
          <a:xfrm>
            <a:off x="539552" y="5805264"/>
            <a:ext cx="244827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B8AD600-3D88-466A-BABC-C0D11736A6D0}"/>
              </a:ext>
            </a:extLst>
          </p:cNvPr>
          <p:cNvCxnSpPr/>
          <p:nvPr/>
        </p:nvCxnSpPr>
        <p:spPr>
          <a:xfrm>
            <a:off x="702436" y="4509120"/>
            <a:ext cx="1493300" cy="11521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CE90970-025E-4E60-8A98-A37E6D928F47}"/>
              </a:ext>
            </a:extLst>
          </p:cNvPr>
          <p:cNvCxnSpPr/>
          <p:nvPr/>
        </p:nvCxnSpPr>
        <p:spPr>
          <a:xfrm>
            <a:off x="1017038" y="4312504"/>
            <a:ext cx="1466730" cy="114607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2D181334-3DD5-4A69-A9F0-9BF59BF5BBC3}"/>
              </a:ext>
            </a:extLst>
          </p:cNvPr>
          <p:cNvSpPr txBox="1"/>
          <p:nvPr/>
        </p:nvSpPr>
        <p:spPr>
          <a:xfrm>
            <a:off x="0" y="4014832"/>
            <a:ext cx="649537" cy="646331"/>
          </a:xfrm>
          <a:prstGeom prst="rect">
            <a:avLst/>
          </a:prstGeom>
          <a:noFill/>
        </p:spPr>
        <p:txBody>
          <a:bodyPr wrap="none" rtlCol="0">
            <a:spAutoFit/>
          </a:bodyPr>
          <a:lstStyle/>
          <a:p>
            <a:r>
              <a:rPr lang="en-GB" dirty="0"/>
              <a:t>Price</a:t>
            </a:r>
          </a:p>
          <a:p>
            <a:r>
              <a:rPr lang="en-GB" dirty="0"/>
              <a:t>level</a:t>
            </a:r>
          </a:p>
        </p:txBody>
      </p:sp>
      <p:sp>
        <p:nvSpPr>
          <p:cNvPr id="23" name="TextBox 22">
            <a:extLst>
              <a:ext uri="{FF2B5EF4-FFF2-40B4-BE49-F238E27FC236}">
                <a16:creationId xmlns:a16="http://schemas.microsoft.com/office/drawing/2014/main" id="{958B65E9-8828-4A71-992F-D57B1045ED66}"/>
              </a:ext>
            </a:extLst>
          </p:cNvPr>
          <p:cNvSpPr txBox="1"/>
          <p:nvPr/>
        </p:nvSpPr>
        <p:spPr>
          <a:xfrm>
            <a:off x="2145564" y="5857864"/>
            <a:ext cx="1224136" cy="369332"/>
          </a:xfrm>
          <a:prstGeom prst="rect">
            <a:avLst/>
          </a:prstGeom>
          <a:noFill/>
        </p:spPr>
        <p:txBody>
          <a:bodyPr wrap="square" rtlCol="0">
            <a:spAutoFit/>
          </a:bodyPr>
          <a:lstStyle/>
          <a:p>
            <a:r>
              <a:rPr lang="en-GB" dirty="0"/>
              <a:t>Real GDP</a:t>
            </a:r>
          </a:p>
        </p:txBody>
      </p:sp>
      <p:sp>
        <p:nvSpPr>
          <p:cNvPr id="24" name="TextBox 23">
            <a:extLst>
              <a:ext uri="{FF2B5EF4-FFF2-40B4-BE49-F238E27FC236}">
                <a16:creationId xmlns:a16="http://schemas.microsoft.com/office/drawing/2014/main" id="{B22EF1CC-7269-415C-AC42-E1B24574D19A}"/>
              </a:ext>
            </a:extLst>
          </p:cNvPr>
          <p:cNvSpPr txBox="1"/>
          <p:nvPr/>
        </p:nvSpPr>
        <p:spPr>
          <a:xfrm>
            <a:off x="2195735" y="5548590"/>
            <a:ext cx="489381" cy="369332"/>
          </a:xfrm>
          <a:prstGeom prst="rect">
            <a:avLst/>
          </a:prstGeom>
          <a:noFill/>
        </p:spPr>
        <p:txBody>
          <a:bodyPr wrap="square" rtlCol="0">
            <a:spAutoFit/>
          </a:bodyPr>
          <a:lstStyle/>
          <a:p>
            <a:r>
              <a:rPr lang="en-GB" dirty="0"/>
              <a:t>AD</a:t>
            </a:r>
          </a:p>
        </p:txBody>
      </p:sp>
      <p:sp>
        <p:nvSpPr>
          <p:cNvPr id="25" name="TextBox 24">
            <a:extLst>
              <a:ext uri="{FF2B5EF4-FFF2-40B4-BE49-F238E27FC236}">
                <a16:creationId xmlns:a16="http://schemas.microsoft.com/office/drawing/2014/main" id="{F59D4B16-1147-4DA5-B76F-70FAA7A20C77}"/>
              </a:ext>
            </a:extLst>
          </p:cNvPr>
          <p:cNvSpPr txBox="1"/>
          <p:nvPr/>
        </p:nvSpPr>
        <p:spPr>
          <a:xfrm>
            <a:off x="2483768" y="5373216"/>
            <a:ext cx="576064" cy="369332"/>
          </a:xfrm>
          <a:prstGeom prst="rect">
            <a:avLst/>
          </a:prstGeom>
          <a:noFill/>
        </p:spPr>
        <p:txBody>
          <a:bodyPr wrap="square" rtlCol="0">
            <a:spAutoFit/>
          </a:bodyPr>
          <a:lstStyle/>
          <a:p>
            <a:r>
              <a:rPr lang="en-GB" dirty="0"/>
              <a:t>AD1</a:t>
            </a:r>
          </a:p>
        </p:txBody>
      </p:sp>
      <p:cxnSp>
        <p:nvCxnSpPr>
          <p:cNvPr id="27" name="Straight Arrow Connector 26">
            <a:extLst>
              <a:ext uri="{FF2B5EF4-FFF2-40B4-BE49-F238E27FC236}">
                <a16:creationId xmlns:a16="http://schemas.microsoft.com/office/drawing/2014/main" id="{26DCDAD7-66E7-40C0-AA14-1DA0B70A34C2}"/>
              </a:ext>
            </a:extLst>
          </p:cNvPr>
          <p:cNvCxnSpPr/>
          <p:nvPr/>
        </p:nvCxnSpPr>
        <p:spPr>
          <a:xfrm flipV="1">
            <a:off x="1331640" y="4725144"/>
            <a:ext cx="216024" cy="216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925AC08E-9208-49F9-B5F3-00DA292FC258}"/>
              </a:ext>
            </a:extLst>
          </p:cNvPr>
          <p:cNvCxnSpPr>
            <a:cxnSpLocks/>
          </p:cNvCxnSpPr>
          <p:nvPr/>
        </p:nvCxnSpPr>
        <p:spPr>
          <a:xfrm flipV="1">
            <a:off x="1862266" y="5170550"/>
            <a:ext cx="189454" cy="2026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1AAC282-B72A-4D5D-A9C9-64066AC56E8A}"/>
              </a:ext>
            </a:extLst>
          </p:cNvPr>
          <p:cNvSpPr txBox="1"/>
          <p:nvPr/>
        </p:nvSpPr>
        <p:spPr>
          <a:xfrm>
            <a:off x="2771800" y="4067950"/>
            <a:ext cx="6152903" cy="1015663"/>
          </a:xfrm>
          <a:prstGeom prst="rect">
            <a:avLst/>
          </a:prstGeom>
          <a:noFill/>
        </p:spPr>
        <p:txBody>
          <a:bodyPr wrap="none" rtlCol="0">
            <a:spAutoFit/>
          </a:bodyPr>
          <a:lstStyle/>
          <a:p>
            <a:r>
              <a:rPr lang="en-GB" sz="2000" dirty="0">
                <a:latin typeface="Arial" panose="020B0604020202020204" pitchFamily="34" charset="0"/>
                <a:cs typeface="Arial" panose="020B0604020202020204" pitchFamily="34" charset="0"/>
              </a:rPr>
              <a:t>Any change in a component of AD will lead to a shift </a:t>
            </a:r>
          </a:p>
          <a:p>
            <a:r>
              <a:rPr lang="en-GB" sz="2000" dirty="0">
                <a:latin typeface="Arial" panose="020B0604020202020204" pitchFamily="34" charset="0"/>
                <a:cs typeface="Arial" panose="020B0604020202020204" pitchFamily="34" charset="0"/>
              </a:rPr>
              <a:t>In the AD curve. E.g. an increase in consumption </a:t>
            </a:r>
          </a:p>
          <a:p>
            <a:r>
              <a:rPr lang="en-GB" sz="2000" dirty="0">
                <a:latin typeface="Arial" panose="020B0604020202020204" pitchFamily="34" charset="0"/>
                <a:cs typeface="Arial" panose="020B0604020202020204" pitchFamily="34" charset="0"/>
              </a:rPr>
              <a:t>would shift the AD curve from AD to AD1.</a:t>
            </a:r>
          </a:p>
        </p:txBody>
      </p:sp>
    </p:spTree>
    <p:extLst>
      <p:ext uri="{BB962C8B-B14F-4D97-AF65-F5344CB8AC3E}">
        <p14:creationId xmlns:p14="http://schemas.microsoft.com/office/powerpoint/2010/main" val="3064872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2" end="2"/>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27"/>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9"/>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21"/>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5"/>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22" grpId="0"/>
      <p:bldP spid="23" grpId="0"/>
      <p:bldP spid="24" grpId="0"/>
      <p:bldP spid="25"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Video</a:t>
            </a:r>
          </a:p>
        </p:txBody>
      </p:sp>
      <p:pic>
        <p:nvPicPr>
          <p:cNvPr id="2" name="Online Media 1" title="Components of Aggregate Demand (2019 Update)">
            <a:hlinkClick r:id="" action="ppaction://media"/>
            <a:extLst>
              <a:ext uri="{FF2B5EF4-FFF2-40B4-BE49-F238E27FC236}">
                <a16:creationId xmlns:a16="http://schemas.microsoft.com/office/drawing/2014/main" id="{5319E885-2104-47D6-883A-9163309DAC3D}"/>
              </a:ext>
            </a:extLst>
          </p:cNvPr>
          <p:cNvPicPr>
            <a:picLocks noRot="1" noChangeAspect="1"/>
          </p:cNvPicPr>
          <p:nvPr>
            <a:videoFile r:link="rId1"/>
          </p:nvPr>
        </p:nvPicPr>
        <p:blipFill>
          <a:blip r:embed="rId4"/>
          <a:stretch>
            <a:fillRect/>
          </a:stretch>
        </p:blipFill>
        <p:spPr>
          <a:xfrm>
            <a:off x="1524000" y="1714500"/>
            <a:ext cx="6096000" cy="3429000"/>
          </a:xfrm>
          <a:prstGeom prst="rect">
            <a:avLst/>
          </a:prstGeom>
        </p:spPr>
      </p:pic>
    </p:spTree>
    <p:extLst>
      <p:ext uri="{BB962C8B-B14F-4D97-AF65-F5344CB8AC3E}">
        <p14:creationId xmlns:p14="http://schemas.microsoft.com/office/powerpoint/2010/main" val="7214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
                </p:tgtEl>
              </p:cMediaNode>
            </p:video>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 questions</a:t>
            </a:r>
          </a:p>
        </p:txBody>
      </p:sp>
      <p:pic>
        <p:nvPicPr>
          <p:cNvPr id="2" name="Picture 1">
            <a:extLst>
              <a:ext uri="{FF2B5EF4-FFF2-40B4-BE49-F238E27FC236}">
                <a16:creationId xmlns:a16="http://schemas.microsoft.com/office/drawing/2014/main" id="{07CE13D3-1752-45CD-BC5C-DA89E46010AA}"/>
              </a:ext>
            </a:extLst>
          </p:cNvPr>
          <p:cNvPicPr>
            <a:picLocks noChangeAspect="1"/>
          </p:cNvPicPr>
          <p:nvPr/>
        </p:nvPicPr>
        <p:blipFill>
          <a:blip r:embed="rId3"/>
          <a:stretch>
            <a:fillRect/>
          </a:stretch>
        </p:blipFill>
        <p:spPr>
          <a:xfrm>
            <a:off x="0" y="836712"/>
            <a:ext cx="9144000" cy="2333148"/>
          </a:xfrm>
          <a:prstGeom prst="rect">
            <a:avLst/>
          </a:prstGeom>
        </p:spPr>
      </p:pic>
      <p:sp>
        <p:nvSpPr>
          <p:cNvPr id="3" name="TextBox 2">
            <a:extLst>
              <a:ext uri="{FF2B5EF4-FFF2-40B4-BE49-F238E27FC236}">
                <a16:creationId xmlns:a16="http://schemas.microsoft.com/office/drawing/2014/main" id="{1F7F8FCD-8FC4-41EB-A2FA-713201DBA992}"/>
              </a:ext>
            </a:extLst>
          </p:cNvPr>
          <p:cNvSpPr txBox="1"/>
          <p:nvPr/>
        </p:nvSpPr>
        <p:spPr>
          <a:xfrm>
            <a:off x="7349716" y="2801276"/>
            <a:ext cx="1656184" cy="369332"/>
          </a:xfrm>
          <a:prstGeom prst="rect">
            <a:avLst/>
          </a:prstGeom>
          <a:noFill/>
        </p:spPr>
        <p:txBody>
          <a:bodyPr wrap="square" rtlCol="0">
            <a:spAutoFit/>
          </a:bodyPr>
          <a:lstStyle/>
          <a:p>
            <a:r>
              <a:rPr lang="en-GB" dirty="0"/>
              <a:t>H060/02 2016</a:t>
            </a:r>
          </a:p>
        </p:txBody>
      </p:sp>
      <p:pic>
        <p:nvPicPr>
          <p:cNvPr id="7" name="Picture 6">
            <a:extLst>
              <a:ext uri="{FF2B5EF4-FFF2-40B4-BE49-F238E27FC236}">
                <a16:creationId xmlns:a16="http://schemas.microsoft.com/office/drawing/2014/main" id="{B1188C4E-0BA5-436D-97A7-AAA77FE9D8DB}"/>
              </a:ext>
            </a:extLst>
          </p:cNvPr>
          <p:cNvPicPr>
            <a:picLocks noChangeAspect="1"/>
          </p:cNvPicPr>
          <p:nvPr/>
        </p:nvPicPr>
        <p:blipFill>
          <a:blip r:embed="rId4"/>
          <a:stretch>
            <a:fillRect/>
          </a:stretch>
        </p:blipFill>
        <p:spPr>
          <a:xfrm>
            <a:off x="22335" y="3189562"/>
            <a:ext cx="8892480" cy="2529532"/>
          </a:xfrm>
          <a:prstGeom prst="rect">
            <a:avLst/>
          </a:prstGeom>
        </p:spPr>
      </p:pic>
      <p:sp>
        <p:nvSpPr>
          <p:cNvPr id="8" name="TextBox 7">
            <a:extLst>
              <a:ext uri="{FF2B5EF4-FFF2-40B4-BE49-F238E27FC236}">
                <a16:creationId xmlns:a16="http://schemas.microsoft.com/office/drawing/2014/main" id="{04EEC652-1A8B-48D8-A913-A08CD6584569}"/>
              </a:ext>
            </a:extLst>
          </p:cNvPr>
          <p:cNvSpPr txBox="1"/>
          <p:nvPr/>
        </p:nvSpPr>
        <p:spPr>
          <a:xfrm>
            <a:off x="7133692" y="5445224"/>
            <a:ext cx="2088232" cy="369332"/>
          </a:xfrm>
          <a:prstGeom prst="rect">
            <a:avLst/>
          </a:prstGeom>
          <a:noFill/>
        </p:spPr>
        <p:txBody>
          <a:bodyPr wrap="square" rtlCol="0">
            <a:spAutoFit/>
          </a:bodyPr>
          <a:lstStyle/>
          <a:p>
            <a:r>
              <a:rPr lang="en-GB" dirty="0"/>
              <a:t>H060/02 SAM</a:t>
            </a:r>
          </a:p>
        </p:txBody>
      </p:sp>
    </p:spTree>
    <p:extLst>
      <p:ext uri="{BB962C8B-B14F-4D97-AF65-F5344CB8AC3E}">
        <p14:creationId xmlns:p14="http://schemas.microsoft.com/office/powerpoint/2010/main" val="2744809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r>
              <a:rPr lang="en-GB" sz="2800" b="1" dirty="0">
                <a:solidFill>
                  <a:srgbClr val="830E2C"/>
                </a:solidFill>
                <a:latin typeface="Arial" panose="020B0604020202020204" pitchFamily="34" charset="0"/>
                <a:cs typeface="Arial" panose="020B0604020202020204" pitchFamily="34" charset="0"/>
              </a:rPr>
              <a:t>1.1 Circular flow of income</a:t>
            </a:r>
          </a:p>
        </p:txBody>
      </p:sp>
      <p:sp>
        <p:nvSpPr>
          <p:cNvPr id="6" name="TextBox 5"/>
          <p:cNvSpPr txBox="1"/>
          <p:nvPr/>
        </p:nvSpPr>
        <p:spPr>
          <a:xfrm>
            <a:off x="395536" y="1052736"/>
            <a:ext cx="8352928" cy="707886"/>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Students should be able to:</a:t>
            </a:r>
          </a:p>
          <a:p>
            <a:r>
              <a:rPr lang="en-GB" sz="2000" dirty="0">
                <a:latin typeface="Arial" panose="020B0604020202020204" pitchFamily="34" charset="0"/>
                <a:cs typeface="Arial" panose="020B0604020202020204" pitchFamily="34" charset="0"/>
              </a:rPr>
              <a:t>  </a:t>
            </a:r>
          </a:p>
        </p:txBody>
      </p:sp>
      <p:sp>
        <p:nvSpPr>
          <p:cNvPr id="2" name="Rectangle 1">
            <a:extLst>
              <a:ext uri="{FF2B5EF4-FFF2-40B4-BE49-F238E27FC236}">
                <a16:creationId xmlns:a16="http://schemas.microsoft.com/office/drawing/2014/main" id="{97201B01-C551-441F-829A-FDE0523827A8}"/>
              </a:ext>
            </a:extLst>
          </p:cNvPr>
          <p:cNvSpPr/>
          <p:nvPr/>
        </p:nvSpPr>
        <p:spPr>
          <a:xfrm>
            <a:off x="395536" y="1628801"/>
            <a:ext cx="6462464" cy="2800767"/>
          </a:xfrm>
          <a:prstGeom prst="rect">
            <a:avLst/>
          </a:prstGeom>
        </p:spPr>
        <p:txBody>
          <a:bodyPr wrap="square">
            <a:spAutoFit/>
          </a:bodyPr>
          <a:lstStyle/>
          <a:p>
            <a:r>
              <a:rPr lang="en-GB" sz="2000" b="1" dirty="0">
                <a:latin typeface="Arial" panose="020B0604020202020204" pitchFamily="34" charset="0"/>
                <a:cs typeface="Arial" panose="020B0604020202020204" pitchFamily="34" charset="0"/>
              </a:rPr>
              <a:t>Explain: </a:t>
            </a:r>
          </a:p>
          <a:p>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circular flow of income, with injections and leakages </a:t>
            </a:r>
          </a:p>
          <a:p>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methods of measuring national income, output and expenditure </a:t>
            </a:r>
          </a:p>
          <a:p>
            <a:r>
              <a:rPr lang="en-GB" sz="2000" dirty="0"/>
              <a:t>	</a:t>
            </a:r>
          </a:p>
          <a:p>
            <a:r>
              <a:rPr lang="en-GB" sz="1600" dirty="0">
                <a:solidFill>
                  <a:srgbClr val="000000"/>
                </a:solidFill>
                <a:latin typeface="Calibri" panose="020F0502020204030204" pitchFamily="34" charset="0"/>
              </a:rPr>
              <a:t>	</a:t>
            </a:r>
          </a:p>
        </p:txBody>
      </p:sp>
    </p:spTree>
    <p:extLst>
      <p:ext uri="{BB962C8B-B14F-4D97-AF65-F5344CB8AC3E}">
        <p14:creationId xmlns:p14="http://schemas.microsoft.com/office/powerpoint/2010/main" val="1817875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 questions</a:t>
            </a:r>
          </a:p>
        </p:txBody>
      </p:sp>
      <p:pic>
        <p:nvPicPr>
          <p:cNvPr id="7" name="Picture 6">
            <a:extLst>
              <a:ext uri="{FF2B5EF4-FFF2-40B4-BE49-F238E27FC236}">
                <a16:creationId xmlns:a16="http://schemas.microsoft.com/office/drawing/2014/main" id="{17AD1CE1-D993-487B-9188-090295D1C901}"/>
              </a:ext>
            </a:extLst>
          </p:cNvPr>
          <p:cNvPicPr>
            <a:picLocks noChangeAspect="1"/>
          </p:cNvPicPr>
          <p:nvPr/>
        </p:nvPicPr>
        <p:blipFill>
          <a:blip r:embed="rId3"/>
          <a:stretch>
            <a:fillRect/>
          </a:stretch>
        </p:blipFill>
        <p:spPr>
          <a:xfrm>
            <a:off x="125760" y="899468"/>
            <a:ext cx="8892480" cy="2529532"/>
          </a:xfrm>
          <a:prstGeom prst="rect">
            <a:avLst/>
          </a:prstGeom>
        </p:spPr>
      </p:pic>
      <p:sp>
        <p:nvSpPr>
          <p:cNvPr id="2" name="TextBox 1">
            <a:extLst>
              <a:ext uri="{FF2B5EF4-FFF2-40B4-BE49-F238E27FC236}">
                <a16:creationId xmlns:a16="http://schemas.microsoft.com/office/drawing/2014/main" id="{F17B7338-6DFB-494E-BFB3-F0589786AB51}"/>
              </a:ext>
            </a:extLst>
          </p:cNvPr>
          <p:cNvSpPr txBox="1"/>
          <p:nvPr/>
        </p:nvSpPr>
        <p:spPr>
          <a:xfrm>
            <a:off x="6156176" y="2996952"/>
            <a:ext cx="1584176" cy="369332"/>
          </a:xfrm>
          <a:prstGeom prst="rect">
            <a:avLst/>
          </a:prstGeom>
          <a:noFill/>
        </p:spPr>
        <p:txBody>
          <a:bodyPr wrap="square" rtlCol="0">
            <a:spAutoFit/>
          </a:bodyPr>
          <a:lstStyle/>
          <a:p>
            <a:r>
              <a:rPr lang="en-GB" dirty="0"/>
              <a:t>H460/03 2018</a:t>
            </a:r>
          </a:p>
        </p:txBody>
      </p:sp>
      <p:pic>
        <p:nvPicPr>
          <p:cNvPr id="6" name="Picture 5">
            <a:extLst>
              <a:ext uri="{FF2B5EF4-FFF2-40B4-BE49-F238E27FC236}">
                <a16:creationId xmlns:a16="http://schemas.microsoft.com/office/drawing/2014/main" id="{5F32D110-B885-4965-A289-F0543EC4961B}"/>
              </a:ext>
            </a:extLst>
          </p:cNvPr>
          <p:cNvPicPr>
            <a:picLocks noChangeAspect="1"/>
          </p:cNvPicPr>
          <p:nvPr/>
        </p:nvPicPr>
        <p:blipFill>
          <a:blip r:embed="rId4"/>
          <a:stretch>
            <a:fillRect/>
          </a:stretch>
        </p:blipFill>
        <p:spPr>
          <a:xfrm>
            <a:off x="2817" y="3320666"/>
            <a:ext cx="9144000" cy="2789486"/>
          </a:xfrm>
          <a:prstGeom prst="rect">
            <a:avLst/>
          </a:prstGeom>
        </p:spPr>
      </p:pic>
    </p:spTree>
    <p:extLst>
      <p:ext uri="{BB962C8B-B14F-4D97-AF65-F5344CB8AC3E}">
        <p14:creationId xmlns:p14="http://schemas.microsoft.com/office/powerpoint/2010/main" val="750437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 questions</a:t>
            </a:r>
          </a:p>
        </p:txBody>
      </p:sp>
      <p:pic>
        <p:nvPicPr>
          <p:cNvPr id="7" name="Picture 6">
            <a:extLst>
              <a:ext uri="{FF2B5EF4-FFF2-40B4-BE49-F238E27FC236}">
                <a16:creationId xmlns:a16="http://schemas.microsoft.com/office/drawing/2014/main" id="{4E1B61E2-4E5A-4816-869A-DFADD30DBE2A}"/>
              </a:ext>
            </a:extLst>
          </p:cNvPr>
          <p:cNvPicPr>
            <a:picLocks noChangeAspect="1"/>
          </p:cNvPicPr>
          <p:nvPr/>
        </p:nvPicPr>
        <p:blipFill>
          <a:blip r:embed="rId3"/>
          <a:stretch>
            <a:fillRect/>
          </a:stretch>
        </p:blipFill>
        <p:spPr>
          <a:xfrm>
            <a:off x="0" y="710726"/>
            <a:ext cx="9144000" cy="2166109"/>
          </a:xfrm>
          <a:prstGeom prst="rect">
            <a:avLst/>
          </a:prstGeom>
        </p:spPr>
      </p:pic>
      <p:sp>
        <p:nvSpPr>
          <p:cNvPr id="8" name="TextBox 7">
            <a:extLst>
              <a:ext uri="{FF2B5EF4-FFF2-40B4-BE49-F238E27FC236}">
                <a16:creationId xmlns:a16="http://schemas.microsoft.com/office/drawing/2014/main" id="{347DF46F-BAFC-4F58-8391-0ACDC4D57C01}"/>
              </a:ext>
            </a:extLst>
          </p:cNvPr>
          <p:cNvSpPr txBox="1"/>
          <p:nvPr/>
        </p:nvSpPr>
        <p:spPr>
          <a:xfrm>
            <a:off x="7452320" y="2692169"/>
            <a:ext cx="2448272" cy="369332"/>
          </a:xfrm>
          <a:prstGeom prst="rect">
            <a:avLst/>
          </a:prstGeom>
          <a:noFill/>
        </p:spPr>
        <p:txBody>
          <a:bodyPr wrap="square" rtlCol="0">
            <a:spAutoFit/>
          </a:bodyPr>
          <a:lstStyle/>
          <a:p>
            <a:r>
              <a:rPr lang="en-GB" dirty="0"/>
              <a:t>H060/02 2016</a:t>
            </a:r>
          </a:p>
        </p:txBody>
      </p:sp>
      <p:sp>
        <p:nvSpPr>
          <p:cNvPr id="2" name="TextBox 1">
            <a:extLst>
              <a:ext uri="{FF2B5EF4-FFF2-40B4-BE49-F238E27FC236}">
                <a16:creationId xmlns:a16="http://schemas.microsoft.com/office/drawing/2014/main" id="{755B6F3A-F25A-4C98-9F2D-49D6D4DA04A5}"/>
              </a:ext>
            </a:extLst>
          </p:cNvPr>
          <p:cNvSpPr txBox="1"/>
          <p:nvPr/>
        </p:nvSpPr>
        <p:spPr>
          <a:xfrm>
            <a:off x="340002" y="3819826"/>
            <a:ext cx="8120430" cy="707886"/>
          </a:xfrm>
          <a:prstGeom prst="rect">
            <a:avLst/>
          </a:prstGeom>
          <a:noFill/>
        </p:spPr>
        <p:txBody>
          <a:bodyPr wrap="square" rtlCol="0">
            <a:spAutoFit/>
          </a:bodyPr>
          <a:lstStyle/>
          <a:p>
            <a:r>
              <a:rPr lang="en-GB" sz="2000" b="1" dirty="0">
                <a:solidFill>
                  <a:srgbClr val="FF0000"/>
                </a:solidFill>
                <a:latin typeface="Arial" panose="020B0604020202020204" pitchFamily="34" charset="0"/>
                <a:cs typeface="Arial" panose="020B0604020202020204" pitchFamily="34" charset="0"/>
              </a:rPr>
              <a:t>Task: </a:t>
            </a:r>
            <a:r>
              <a:rPr lang="en-GB" sz="2000" dirty="0">
                <a:latin typeface="Arial" panose="020B0604020202020204" pitchFamily="34" charset="0"/>
                <a:cs typeface="Arial" panose="020B0604020202020204" pitchFamily="34" charset="0"/>
              </a:rPr>
              <a:t>Discuss in groups other factors that would cause a shift in AD, then draw diagrams to illustrate these factors and explain why.</a:t>
            </a:r>
          </a:p>
        </p:txBody>
      </p:sp>
    </p:spTree>
    <p:extLst>
      <p:ext uri="{BB962C8B-B14F-4D97-AF65-F5344CB8AC3E}">
        <p14:creationId xmlns:p14="http://schemas.microsoft.com/office/powerpoint/2010/main" val="785079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1.3 Aggregate Supply</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3754874"/>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Students should be able to:</a:t>
            </a:r>
          </a:p>
          <a:p>
            <a:endParaRPr lang="en-GB" sz="2000" b="1" dirty="0">
              <a:latin typeface="Arial" panose="020B0604020202020204" pitchFamily="34" charset="0"/>
              <a:cs typeface="Arial" panose="020B0604020202020204" pitchFamily="34" charset="0"/>
            </a:endParaRPr>
          </a:p>
          <a:p>
            <a:r>
              <a:rPr lang="en-GB" sz="2000" b="1" dirty="0">
                <a:latin typeface="Arial" panose="020B0604020202020204" pitchFamily="34" charset="0"/>
                <a:cs typeface="Arial" panose="020B0604020202020204" pitchFamily="34" charset="0"/>
              </a:rPr>
              <a:t>Explain: </a:t>
            </a: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Aggregate supply </a:t>
            </a:r>
          </a:p>
          <a:p>
            <a:endParaRPr lang="en-GB"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Explain, with the aid of a diagram: </a:t>
            </a: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The relationship between aggregate supply and price level in the short run and long run </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Shifts in the aggregate supply curve in the short run and long run </a:t>
            </a:r>
          </a:p>
          <a:p>
            <a:r>
              <a:rPr lang="en-GB" dirty="0"/>
              <a:t>	</a:t>
            </a:r>
          </a:p>
          <a:p>
            <a:r>
              <a:rPr lang="en-GB" sz="2000" dirty="0">
                <a:solidFill>
                  <a:srgbClr val="000000"/>
                </a:solidFill>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Tree>
    <p:extLst>
      <p:ext uri="{BB962C8B-B14F-4D97-AF65-F5344CB8AC3E}">
        <p14:creationId xmlns:p14="http://schemas.microsoft.com/office/powerpoint/2010/main" val="152926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Activities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
        <p:nvSpPr>
          <p:cNvPr id="2" name="TextBox 1">
            <a:extLst>
              <a:ext uri="{FF2B5EF4-FFF2-40B4-BE49-F238E27FC236}">
                <a16:creationId xmlns:a16="http://schemas.microsoft.com/office/drawing/2014/main" id="{37F0009A-3979-42C5-A182-3C768E8691D6}"/>
              </a:ext>
            </a:extLst>
          </p:cNvPr>
          <p:cNvSpPr txBox="1"/>
          <p:nvPr/>
        </p:nvSpPr>
        <p:spPr>
          <a:xfrm>
            <a:off x="467544" y="898356"/>
            <a:ext cx="5040560" cy="369332"/>
          </a:xfrm>
          <a:prstGeom prst="rect">
            <a:avLst/>
          </a:prstGeom>
          <a:noFill/>
        </p:spPr>
        <p:txBody>
          <a:bodyPr wrap="square" rtlCol="0">
            <a:spAutoFit/>
          </a:bodyPr>
          <a:lstStyle/>
          <a:p>
            <a:r>
              <a:rPr lang="en-GB" dirty="0">
                <a:hlinkClick r:id="rId3"/>
              </a:rPr>
              <a:t>Aggregate supply</a:t>
            </a:r>
            <a:endParaRPr lang="en-GB" dirty="0"/>
          </a:p>
        </p:txBody>
      </p:sp>
      <p:sp>
        <p:nvSpPr>
          <p:cNvPr id="7" name="TextBox 6">
            <a:extLst>
              <a:ext uri="{FF2B5EF4-FFF2-40B4-BE49-F238E27FC236}">
                <a16:creationId xmlns:a16="http://schemas.microsoft.com/office/drawing/2014/main" id="{ED0DF66F-FF15-4C92-B6AD-DBFD838146FE}"/>
              </a:ext>
            </a:extLst>
          </p:cNvPr>
          <p:cNvSpPr txBox="1"/>
          <p:nvPr/>
        </p:nvSpPr>
        <p:spPr>
          <a:xfrm>
            <a:off x="476198" y="1601907"/>
            <a:ext cx="4176464" cy="369332"/>
          </a:xfrm>
          <a:prstGeom prst="rect">
            <a:avLst/>
          </a:prstGeom>
          <a:noFill/>
        </p:spPr>
        <p:txBody>
          <a:bodyPr wrap="square" rtlCol="0">
            <a:spAutoFit/>
          </a:bodyPr>
          <a:lstStyle/>
          <a:p>
            <a:r>
              <a:rPr lang="en-GB" dirty="0">
                <a:hlinkClick r:id="rId4"/>
              </a:rPr>
              <a:t>AS shifts</a:t>
            </a:r>
            <a:endParaRPr lang="en-GB" dirty="0"/>
          </a:p>
        </p:txBody>
      </p:sp>
      <p:pic>
        <p:nvPicPr>
          <p:cNvPr id="9" name="Picture 8" descr="Key factors affecting long-run aggregate supply&#10;&#10;Description automatically generated">
            <a:extLst>
              <a:ext uri="{FF2B5EF4-FFF2-40B4-BE49-F238E27FC236}">
                <a16:creationId xmlns:a16="http://schemas.microsoft.com/office/drawing/2014/main" id="{F14A8ACA-B20E-4A4F-B2E1-47C0CF2AE7B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7712" t="19430" r="20075" b="15468"/>
          <a:stretch/>
        </p:blipFill>
        <p:spPr>
          <a:xfrm>
            <a:off x="1619672" y="1870287"/>
            <a:ext cx="5688632" cy="4208402"/>
          </a:xfrm>
          <a:prstGeom prst="rect">
            <a:avLst/>
          </a:prstGeom>
        </p:spPr>
      </p:pic>
    </p:spTree>
    <p:extLst>
      <p:ext uri="{BB962C8B-B14F-4D97-AF65-F5344CB8AC3E}">
        <p14:creationId xmlns:p14="http://schemas.microsoft.com/office/powerpoint/2010/main" val="2415814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Key terms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40934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Aggregate supply: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The total amount of goods and services supplied in an economy over a period of time at any given price level</a:t>
            </a:r>
            <a:endParaRPr kumimoji="0" lang="en-GB" sz="2000" b="0"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Aggregate supply and the price level in the short run: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In the short run factor inputs are fairly fixed, but at higher prices firms would like to supply more, so the short run aggregate supply curve slopes upwards from left to right (change in price causes movement along the SRAS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srgbClr val="00B05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Shifts in AS in the short run: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Factors causing a change in costs of production will cause a shift in the SRAS curve</a:t>
            </a:r>
            <a:endParaRPr kumimoji="0" lang="en-GB" sz="2000" b="0"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183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Key terms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2" name="Rectangle 1">
            <a:extLst>
              <a:ext uri="{FF2B5EF4-FFF2-40B4-BE49-F238E27FC236}">
                <a16:creationId xmlns:a16="http://schemas.microsoft.com/office/drawing/2014/main" id="{9047EFC7-6616-45CB-8573-EE28C317CEB8}"/>
              </a:ext>
            </a:extLst>
          </p:cNvPr>
          <p:cNvSpPr/>
          <p:nvPr/>
        </p:nvSpPr>
        <p:spPr>
          <a:xfrm>
            <a:off x="467544" y="1168291"/>
            <a:ext cx="8208912" cy="4708981"/>
          </a:xfrm>
          <a:prstGeom prst="rect">
            <a:avLst/>
          </a:prstGeom>
        </p:spPr>
        <p:txBody>
          <a:bodyPr wrap="square">
            <a:spAutoFit/>
          </a:bodyPr>
          <a:lstStyle/>
          <a:p>
            <a:pPr>
              <a:defRPr/>
            </a:pPr>
            <a:r>
              <a:rPr lang="en-GB" sz="2000" dirty="0">
                <a:solidFill>
                  <a:prstClr val="black"/>
                </a:solidFill>
                <a:latin typeface="Arial" panose="020B0604020202020204" pitchFamily="34" charset="0"/>
                <a:cs typeface="Arial" panose="020B0604020202020204" pitchFamily="34" charset="0"/>
              </a:rPr>
              <a:t>Aggregate supply and the price level in the long run:</a:t>
            </a:r>
          </a:p>
          <a:p>
            <a:pPr>
              <a:defRPr/>
            </a:pPr>
            <a:endParaRPr lang="en-GB" sz="2000" dirty="0">
              <a:solidFill>
                <a:srgbClr val="00B050"/>
              </a:solidFill>
              <a:latin typeface="Arial" panose="020B0604020202020204" pitchFamily="34" charset="0"/>
              <a:cs typeface="Arial" panose="020B0604020202020204" pitchFamily="34" charset="0"/>
            </a:endParaRPr>
          </a:p>
          <a:p>
            <a:pPr>
              <a:defRPr/>
            </a:pPr>
            <a:r>
              <a:rPr lang="en-GB" sz="2000" i="1" dirty="0">
                <a:solidFill>
                  <a:srgbClr val="00B050"/>
                </a:solidFill>
                <a:latin typeface="Arial" panose="020B0604020202020204" pitchFamily="34" charset="0"/>
                <a:cs typeface="Arial" panose="020B0604020202020204" pitchFamily="34" charset="0"/>
              </a:rPr>
              <a:t>Neoclassical LRAS:</a:t>
            </a:r>
          </a:p>
          <a:p>
            <a:pPr>
              <a:defRPr/>
            </a:pPr>
            <a:r>
              <a:rPr lang="en-GB" sz="2000" dirty="0">
                <a:solidFill>
                  <a:srgbClr val="00B050"/>
                </a:solidFill>
                <a:latin typeface="Arial" panose="020B0604020202020204" pitchFamily="34" charset="0"/>
                <a:cs typeface="Arial" panose="020B0604020202020204" pitchFamily="34" charset="0"/>
              </a:rPr>
              <a:t>In the long run if the price level changes there will be no increase in output as it is assumed the economy is working at full potential </a:t>
            </a:r>
          </a:p>
          <a:p>
            <a:pPr>
              <a:defRPr/>
            </a:pPr>
            <a:endParaRPr lang="en-GB" sz="2000" dirty="0">
              <a:solidFill>
                <a:srgbClr val="00B050"/>
              </a:solidFill>
              <a:latin typeface="Arial" panose="020B0604020202020204" pitchFamily="34" charset="0"/>
              <a:cs typeface="Arial" panose="020B0604020202020204" pitchFamily="34" charset="0"/>
            </a:endParaRPr>
          </a:p>
          <a:p>
            <a:pPr>
              <a:defRPr/>
            </a:pPr>
            <a:r>
              <a:rPr lang="en-GB" sz="2000" i="1" dirty="0">
                <a:solidFill>
                  <a:srgbClr val="00B050"/>
                </a:solidFill>
                <a:latin typeface="Arial" panose="020B0604020202020204" pitchFamily="34" charset="0"/>
                <a:cs typeface="Arial" panose="020B0604020202020204" pitchFamily="34" charset="0"/>
              </a:rPr>
              <a:t>Keynesian LRAS:</a:t>
            </a:r>
          </a:p>
          <a:p>
            <a:pPr>
              <a:defRPr/>
            </a:pPr>
            <a:r>
              <a:rPr lang="en-GB" sz="2000" dirty="0">
                <a:solidFill>
                  <a:srgbClr val="00B050"/>
                </a:solidFill>
                <a:latin typeface="Arial" panose="020B0604020202020204" pitchFamily="34" charset="0"/>
                <a:cs typeface="Arial" panose="020B0604020202020204" pitchFamily="34" charset="0"/>
              </a:rPr>
              <a:t>Does assume some spare capacity and output can increase without an increase in the price level up to the point where the economy has no spare capacity</a:t>
            </a:r>
          </a:p>
          <a:p>
            <a:pPr>
              <a:defRPr/>
            </a:pPr>
            <a:endParaRPr lang="en-GB" sz="2000" dirty="0">
              <a:solidFill>
                <a:srgbClr val="00B050"/>
              </a:solidFill>
              <a:latin typeface="Arial" panose="020B0604020202020204" pitchFamily="34" charset="0"/>
              <a:cs typeface="Arial" panose="020B0604020202020204" pitchFamily="34" charset="0"/>
            </a:endParaRPr>
          </a:p>
          <a:p>
            <a:pPr>
              <a:defRPr/>
            </a:pPr>
            <a:endParaRPr lang="en-GB" sz="2000" dirty="0">
              <a:solidFill>
                <a:prstClr val="black"/>
              </a:solidFill>
              <a:latin typeface="Arial" panose="020B0604020202020204" pitchFamily="34" charset="0"/>
              <a:cs typeface="Arial" panose="020B0604020202020204" pitchFamily="34" charset="0"/>
            </a:endParaRPr>
          </a:p>
          <a:p>
            <a:pPr lvl="0">
              <a:defRPr/>
            </a:pPr>
            <a:r>
              <a:rPr lang="en-GB" sz="2000" dirty="0">
                <a:solidFill>
                  <a:prstClr val="black"/>
                </a:solidFill>
                <a:latin typeface="Arial" panose="020B0604020202020204" pitchFamily="34" charset="0"/>
                <a:cs typeface="Arial" panose="020B0604020202020204" pitchFamily="34" charset="0"/>
              </a:rPr>
              <a:t>Shifts in AS in the long run:</a:t>
            </a:r>
          </a:p>
          <a:p>
            <a:pPr lvl="0">
              <a:defRPr/>
            </a:pPr>
            <a:r>
              <a:rPr lang="en-GB" sz="2000" dirty="0">
                <a:solidFill>
                  <a:srgbClr val="00B050"/>
                </a:solidFill>
                <a:latin typeface="Arial" panose="020B0604020202020204" pitchFamily="34" charset="0"/>
                <a:cs typeface="Arial" panose="020B0604020202020204" pitchFamily="34" charset="0"/>
              </a:rPr>
              <a:t>These are caused by changes in the quantity or quality of factors of production</a:t>
            </a:r>
          </a:p>
        </p:txBody>
      </p:sp>
    </p:spTree>
    <p:extLst>
      <p:ext uri="{BB962C8B-B14F-4D97-AF65-F5344CB8AC3E}">
        <p14:creationId xmlns:p14="http://schemas.microsoft.com/office/powerpoint/2010/main" val="351050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Diagrams: SRAS</a:t>
            </a:r>
          </a:p>
        </p:txBody>
      </p:sp>
      <p:sp>
        <p:nvSpPr>
          <p:cNvPr id="6" name="TextBox 5"/>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cxnSp>
        <p:nvCxnSpPr>
          <p:cNvPr id="3" name="Straight Connector 2">
            <a:extLst>
              <a:ext uri="{FF2B5EF4-FFF2-40B4-BE49-F238E27FC236}">
                <a16:creationId xmlns:a16="http://schemas.microsoft.com/office/drawing/2014/main" id="{14F9ED5A-C6F3-435C-886F-088373647FE6}"/>
              </a:ext>
            </a:extLst>
          </p:cNvPr>
          <p:cNvCxnSpPr>
            <a:cxnSpLocks/>
          </p:cNvCxnSpPr>
          <p:nvPr/>
        </p:nvCxnSpPr>
        <p:spPr>
          <a:xfrm>
            <a:off x="899592" y="1340768"/>
            <a:ext cx="0" cy="187220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6161D67-A98C-47CE-BCED-35AC514B00F5}"/>
              </a:ext>
            </a:extLst>
          </p:cNvPr>
          <p:cNvCxnSpPr/>
          <p:nvPr/>
        </p:nvCxnSpPr>
        <p:spPr>
          <a:xfrm>
            <a:off x="899592" y="3212976"/>
            <a:ext cx="20162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0FBF880-02E7-4A88-AA4B-31C825A045B4}"/>
              </a:ext>
            </a:extLst>
          </p:cNvPr>
          <p:cNvCxnSpPr/>
          <p:nvPr/>
        </p:nvCxnSpPr>
        <p:spPr>
          <a:xfrm flipV="1">
            <a:off x="1115616" y="1556792"/>
            <a:ext cx="1512168" cy="129614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A73F420-92C6-4671-AE88-74ABEAB1319D}"/>
              </a:ext>
            </a:extLst>
          </p:cNvPr>
          <p:cNvCxnSpPr/>
          <p:nvPr/>
        </p:nvCxnSpPr>
        <p:spPr>
          <a:xfrm>
            <a:off x="899592" y="3933056"/>
            <a:ext cx="0" cy="165618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90E4097-F8E6-4156-B4B3-D87805AC6941}"/>
              </a:ext>
            </a:extLst>
          </p:cNvPr>
          <p:cNvCxnSpPr/>
          <p:nvPr/>
        </p:nvCxnSpPr>
        <p:spPr>
          <a:xfrm>
            <a:off x="899592" y="5589240"/>
            <a:ext cx="20162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85D2C07-7A39-450A-BC21-C10CBB354A1E}"/>
              </a:ext>
            </a:extLst>
          </p:cNvPr>
          <p:cNvCxnSpPr/>
          <p:nvPr/>
        </p:nvCxnSpPr>
        <p:spPr>
          <a:xfrm flipV="1">
            <a:off x="1115616" y="4077072"/>
            <a:ext cx="1440160" cy="129614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72A9B8B-EBA6-4C73-A731-DBB46F1CACAF}"/>
              </a:ext>
            </a:extLst>
          </p:cNvPr>
          <p:cNvCxnSpPr/>
          <p:nvPr/>
        </p:nvCxnSpPr>
        <p:spPr>
          <a:xfrm flipV="1">
            <a:off x="1691680" y="4221088"/>
            <a:ext cx="1296144" cy="122413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B061A3AC-BFA6-45D5-9015-AB39993F9401}"/>
              </a:ext>
            </a:extLst>
          </p:cNvPr>
          <p:cNvSpPr txBox="1"/>
          <p:nvPr/>
        </p:nvSpPr>
        <p:spPr>
          <a:xfrm>
            <a:off x="107514" y="1340768"/>
            <a:ext cx="720070" cy="646331"/>
          </a:xfrm>
          <a:prstGeom prst="rect">
            <a:avLst/>
          </a:prstGeom>
          <a:noFill/>
        </p:spPr>
        <p:txBody>
          <a:bodyPr wrap="square" rtlCol="0">
            <a:spAutoFit/>
          </a:bodyPr>
          <a:lstStyle/>
          <a:p>
            <a:r>
              <a:rPr lang="en-GB" dirty="0"/>
              <a:t>Price level</a:t>
            </a:r>
          </a:p>
        </p:txBody>
      </p:sp>
      <p:sp>
        <p:nvSpPr>
          <p:cNvPr id="23" name="TextBox 22">
            <a:extLst>
              <a:ext uri="{FF2B5EF4-FFF2-40B4-BE49-F238E27FC236}">
                <a16:creationId xmlns:a16="http://schemas.microsoft.com/office/drawing/2014/main" id="{D522971C-0E43-4FD6-A0D1-ADD4C4705F5A}"/>
              </a:ext>
            </a:extLst>
          </p:cNvPr>
          <p:cNvSpPr txBox="1"/>
          <p:nvPr/>
        </p:nvSpPr>
        <p:spPr>
          <a:xfrm>
            <a:off x="143514" y="3897922"/>
            <a:ext cx="720070" cy="646331"/>
          </a:xfrm>
          <a:prstGeom prst="rect">
            <a:avLst/>
          </a:prstGeom>
          <a:noFill/>
        </p:spPr>
        <p:txBody>
          <a:bodyPr wrap="square" rtlCol="0">
            <a:spAutoFit/>
          </a:bodyPr>
          <a:lstStyle/>
          <a:p>
            <a:r>
              <a:rPr lang="en-GB" dirty="0"/>
              <a:t>Price level</a:t>
            </a:r>
          </a:p>
        </p:txBody>
      </p:sp>
      <p:sp>
        <p:nvSpPr>
          <p:cNvPr id="24" name="TextBox 23">
            <a:extLst>
              <a:ext uri="{FF2B5EF4-FFF2-40B4-BE49-F238E27FC236}">
                <a16:creationId xmlns:a16="http://schemas.microsoft.com/office/drawing/2014/main" id="{37E683A7-87E7-46C5-B7B5-7F54FFD2E2FE}"/>
              </a:ext>
            </a:extLst>
          </p:cNvPr>
          <p:cNvSpPr txBox="1"/>
          <p:nvPr/>
        </p:nvSpPr>
        <p:spPr>
          <a:xfrm>
            <a:off x="2140631" y="3225548"/>
            <a:ext cx="1224136" cy="369332"/>
          </a:xfrm>
          <a:prstGeom prst="rect">
            <a:avLst/>
          </a:prstGeom>
          <a:noFill/>
        </p:spPr>
        <p:txBody>
          <a:bodyPr wrap="square" rtlCol="0">
            <a:spAutoFit/>
          </a:bodyPr>
          <a:lstStyle/>
          <a:p>
            <a:r>
              <a:rPr lang="en-GB" dirty="0"/>
              <a:t>Real GDP</a:t>
            </a:r>
          </a:p>
        </p:txBody>
      </p:sp>
      <p:sp>
        <p:nvSpPr>
          <p:cNvPr id="25" name="TextBox 24">
            <a:extLst>
              <a:ext uri="{FF2B5EF4-FFF2-40B4-BE49-F238E27FC236}">
                <a16:creationId xmlns:a16="http://schemas.microsoft.com/office/drawing/2014/main" id="{03ECACBA-22EF-4DC2-A2FA-29375BAEFAC3}"/>
              </a:ext>
            </a:extLst>
          </p:cNvPr>
          <p:cNvSpPr txBox="1"/>
          <p:nvPr/>
        </p:nvSpPr>
        <p:spPr>
          <a:xfrm>
            <a:off x="2123728" y="5579657"/>
            <a:ext cx="1224136" cy="369332"/>
          </a:xfrm>
          <a:prstGeom prst="rect">
            <a:avLst/>
          </a:prstGeom>
          <a:noFill/>
        </p:spPr>
        <p:txBody>
          <a:bodyPr wrap="square" rtlCol="0">
            <a:spAutoFit/>
          </a:bodyPr>
          <a:lstStyle/>
          <a:p>
            <a:r>
              <a:rPr lang="en-GB" dirty="0"/>
              <a:t>Real GDP</a:t>
            </a:r>
          </a:p>
        </p:txBody>
      </p:sp>
      <p:sp>
        <p:nvSpPr>
          <p:cNvPr id="26" name="TextBox 25">
            <a:extLst>
              <a:ext uri="{FF2B5EF4-FFF2-40B4-BE49-F238E27FC236}">
                <a16:creationId xmlns:a16="http://schemas.microsoft.com/office/drawing/2014/main" id="{795E09F3-FBD5-4DD7-862C-E5EDA46CCBE5}"/>
              </a:ext>
            </a:extLst>
          </p:cNvPr>
          <p:cNvSpPr txBox="1"/>
          <p:nvPr/>
        </p:nvSpPr>
        <p:spPr>
          <a:xfrm>
            <a:off x="2735796" y="1462429"/>
            <a:ext cx="1044110" cy="369332"/>
          </a:xfrm>
          <a:prstGeom prst="rect">
            <a:avLst/>
          </a:prstGeom>
          <a:noFill/>
        </p:spPr>
        <p:txBody>
          <a:bodyPr wrap="square" rtlCol="0">
            <a:spAutoFit/>
          </a:bodyPr>
          <a:lstStyle/>
          <a:p>
            <a:r>
              <a:rPr lang="en-GB" dirty="0"/>
              <a:t>SRAS</a:t>
            </a:r>
          </a:p>
        </p:txBody>
      </p:sp>
      <p:sp>
        <p:nvSpPr>
          <p:cNvPr id="27" name="TextBox 26">
            <a:extLst>
              <a:ext uri="{FF2B5EF4-FFF2-40B4-BE49-F238E27FC236}">
                <a16:creationId xmlns:a16="http://schemas.microsoft.com/office/drawing/2014/main" id="{72978CA1-702A-4972-8D2D-6E1B11BEF5AD}"/>
              </a:ext>
            </a:extLst>
          </p:cNvPr>
          <p:cNvSpPr txBox="1"/>
          <p:nvPr/>
        </p:nvSpPr>
        <p:spPr>
          <a:xfrm>
            <a:off x="2855671" y="3928410"/>
            <a:ext cx="1044110" cy="369332"/>
          </a:xfrm>
          <a:prstGeom prst="rect">
            <a:avLst/>
          </a:prstGeom>
          <a:noFill/>
        </p:spPr>
        <p:txBody>
          <a:bodyPr wrap="square" rtlCol="0">
            <a:spAutoFit/>
          </a:bodyPr>
          <a:lstStyle/>
          <a:p>
            <a:r>
              <a:rPr lang="en-GB" dirty="0"/>
              <a:t>SRAS1</a:t>
            </a:r>
          </a:p>
        </p:txBody>
      </p:sp>
      <p:sp>
        <p:nvSpPr>
          <p:cNvPr id="28" name="TextBox 27">
            <a:extLst>
              <a:ext uri="{FF2B5EF4-FFF2-40B4-BE49-F238E27FC236}">
                <a16:creationId xmlns:a16="http://schemas.microsoft.com/office/drawing/2014/main" id="{24AD1606-30D7-46A3-B595-214CE8B5FDAA}"/>
              </a:ext>
            </a:extLst>
          </p:cNvPr>
          <p:cNvSpPr txBox="1"/>
          <p:nvPr/>
        </p:nvSpPr>
        <p:spPr>
          <a:xfrm>
            <a:off x="2320657" y="3762224"/>
            <a:ext cx="1044110" cy="369332"/>
          </a:xfrm>
          <a:prstGeom prst="rect">
            <a:avLst/>
          </a:prstGeom>
          <a:noFill/>
        </p:spPr>
        <p:txBody>
          <a:bodyPr wrap="square" rtlCol="0">
            <a:spAutoFit/>
          </a:bodyPr>
          <a:lstStyle/>
          <a:p>
            <a:r>
              <a:rPr lang="en-GB" dirty="0"/>
              <a:t>SRAS</a:t>
            </a:r>
          </a:p>
        </p:txBody>
      </p:sp>
      <p:sp>
        <p:nvSpPr>
          <p:cNvPr id="29" name="TextBox 28">
            <a:extLst>
              <a:ext uri="{FF2B5EF4-FFF2-40B4-BE49-F238E27FC236}">
                <a16:creationId xmlns:a16="http://schemas.microsoft.com/office/drawing/2014/main" id="{6D8A33CD-70BA-41BC-A730-DE5093119E7E}"/>
              </a:ext>
            </a:extLst>
          </p:cNvPr>
          <p:cNvSpPr txBox="1"/>
          <p:nvPr/>
        </p:nvSpPr>
        <p:spPr>
          <a:xfrm>
            <a:off x="4454876" y="2402983"/>
            <a:ext cx="2090415" cy="1938992"/>
          </a:xfrm>
          <a:prstGeom prst="rect">
            <a:avLst/>
          </a:prstGeom>
          <a:noFill/>
        </p:spPr>
        <p:txBody>
          <a:bodyPr wrap="square" rtlCol="0">
            <a:spAutoFit/>
          </a:bodyPr>
          <a:lstStyle/>
          <a:p>
            <a:r>
              <a:rPr lang="en-US" sz="2000" kern="1200" dirty="0">
                <a:solidFill>
                  <a:schemeClr val="tx1"/>
                </a:solidFill>
                <a:latin typeface="Arial" panose="020B0604020202020204" pitchFamily="34" charset="0"/>
                <a:cs typeface="Arial" panose="020B0604020202020204" pitchFamily="34" charset="0"/>
              </a:rPr>
              <a:t>In the SR any change in the costs of production will cause the SRAS curve to shift. </a:t>
            </a:r>
          </a:p>
        </p:txBody>
      </p:sp>
      <p:sp>
        <p:nvSpPr>
          <p:cNvPr id="2" name="TextBox 1">
            <a:extLst>
              <a:ext uri="{FF2B5EF4-FFF2-40B4-BE49-F238E27FC236}">
                <a16:creationId xmlns:a16="http://schemas.microsoft.com/office/drawing/2014/main" id="{1D409037-5461-4217-82D4-C8D42C25DDB5}"/>
              </a:ext>
            </a:extLst>
          </p:cNvPr>
          <p:cNvSpPr txBox="1"/>
          <p:nvPr/>
        </p:nvSpPr>
        <p:spPr>
          <a:xfrm>
            <a:off x="3706629" y="4654698"/>
            <a:ext cx="4899098" cy="1015663"/>
          </a:xfrm>
          <a:prstGeom prst="rect">
            <a:avLst/>
          </a:prstGeom>
          <a:noFill/>
        </p:spPr>
        <p:txBody>
          <a:bodyPr wrap="none" rtlCol="0">
            <a:spAutoFit/>
          </a:bodyPr>
          <a:lstStyle/>
          <a:p>
            <a:r>
              <a:rPr lang="en-GB" sz="2000" b="1" dirty="0">
                <a:solidFill>
                  <a:srgbClr val="FF0000"/>
                </a:solidFill>
                <a:latin typeface="Arial" panose="020B0604020202020204" pitchFamily="34" charset="0"/>
                <a:cs typeface="Arial" panose="020B0604020202020204" pitchFamily="34" charset="0"/>
              </a:rPr>
              <a:t>Task:</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Explain in more detail the factors</a:t>
            </a:r>
          </a:p>
          <a:p>
            <a:r>
              <a:rPr lang="en-GB" sz="2000" dirty="0">
                <a:latin typeface="Arial" panose="020B0604020202020204" pitchFamily="34" charset="0"/>
                <a:cs typeface="Arial" panose="020B0604020202020204" pitchFamily="34" charset="0"/>
              </a:rPr>
              <a:t> that will make the SRAS curve shift. </a:t>
            </a:r>
          </a:p>
          <a:p>
            <a:r>
              <a:rPr lang="en-GB" sz="2000" dirty="0">
                <a:latin typeface="Arial" panose="020B0604020202020204" pitchFamily="34" charset="0"/>
                <a:cs typeface="Arial" panose="020B0604020202020204" pitchFamily="34" charset="0"/>
              </a:rPr>
              <a:t>(Pages 278-280 of the text book will help)</a:t>
            </a:r>
          </a:p>
        </p:txBody>
      </p:sp>
    </p:spTree>
    <p:extLst>
      <p:ext uri="{BB962C8B-B14F-4D97-AF65-F5344CB8AC3E}">
        <p14:creationId xmlns:p14="http://schemas.microsoft.com/office/powerpoint/2010/main" val="4006657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
                                            <p:txEl>
                                              <p:pRg st="0" end="0"/>
                                            </p:txEl>
                                          </p:spTgt>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2">
                                            <p:txEl>
                                              <p:pRg st="1" end="1"/>
                                            </p:txEl>
                                          </p:spTgt>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7" y="219998"/>
            <a:ext cx="676872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Diagrams: LRAS Curve (Neoclassical)</a:t>
            </a:r>
          </a:p>
        </p:txBody>
      </p:sp>
      <p:sp>
        <p:nvSpPr>
          <p:cNvPr id="6" name="TextBox 5"/>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cxnSp>
        <p:nvCxnSpPr>
          <p:cNvPr id="3" name="Straight Connector 2">
            <a:extLst>
              <a:ext uri="{FF2B5EF4-FFF2-40B4-BE49-F238E27FC236}">
                <a16:creationId xmlns:a16="http://schemas.microsoft.com/office/drawing/2014/main" id="{14F9ED5A-C6F3-435C-886F-088373647FE6}"/>
              </a:ext>
            </a:extLst>
          </p:cNvPr>
          <p:cNvCxnSpPr>
            <a:cxnSpLocks/>
          </p:cNvCxnSpPr>
          <p:nvPr/>
        </p:nvCxnSpPr>
        <p:spPr>
          <a:xfrm>
            <a:off x="899592" y="1340768"/>
            <a:ext cx="0" cy="187220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6161D67-A98C-47CE-BCED-35AC514B00F5}"/>
              </a:ext>
            </a:extLst>
          </p:cNvPr>
          <p:cNvCxnSpPr/>
          <p:nvPr/>
        </p:nvCxnSpPr>
        <p:spPr>
          <a:xfrm>
            <a:off x="899592" y="3212976"/>
            <a:ext cx="20162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0FBF880-02E7-4A88-AA4B-31C825A045B4}"/>
              </a:ext>
            </a:extLst>
          </p:cNvPr>
          <p:cNvCxnSpPr>
            <a:cxnSpLocks/>
          </p:cNvCxnSpPr>
          <p:nvPr/>
        </p:nvCxnSpPr>
        <p:spPr>
          <a:xfrm flipV="1">
            <a:off x="1979712" y="1392162"/>
            <a:ext cx="0" cy="182081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A73F420-92C6-4671-AE88-74ABEAB1319D}"/>
              </a:ext>
            </a:extLst>
          </p:cNvPr>
          <p:cNvCxnSpPr/>
          <p:nvPr/>
        </p:nvCxnSpPr>
        <p:spPr>
          <a:xfrm>
            <a:off x="899592" y="3933056"/>
            <a:ext cx="0" cy="165618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90E4097-F8E6-4156-B4B3-D87805AC6941}"/>
              </a:ext>
            </a:extLst>
          </p:cNvPr>
          <p:cNvCxnSpPr/>
          <p:nvPr/>
        </p:nvCxnSpPr>
        <p:spPr>
          <a:xfrm>
            <a:off x="899592" y="5589240"/>
            <a:ext cx="20162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85D2C07-7A39-450A-BC21-C10CBB354A1E}"/>
              </a:ext>
            </a:extLst>
          </p:cNvPr>
          <p:cNvCxnSpPr>
            <a:cxnSpLocks/>
          </p:cNvCxnSpPr>
          <p:nvPr/>
        </p:nvCxnSpPr>
        <p:spPr>
          <a:xfrm flipV="1">
            <a:off x="1403648" y="3897922"/>
            <a:ext cx="0" cy="170030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72A9B8B-EBA6-4C73-A731-DBB46F1CACAF}"/>
              </a:ext>
            </a:extLst>
          </p:cNvPr>
          <p:cNvCxnSpPr>
            <a:cxnSpLocks/>
          </p:cNvCxnSpPr>
          <p:nvPr/>
        </p:nvCxnSpPr>
        <p:spPr>
          <a:xfrm flipV="1">
            <a:off x="1979712" y="3933056"/>
            <a:ext cx="0" cy="166517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B061A3AC-BFA6-45D5-9015-AB39993F9401}"/>
              </a:ext>
            </a:extLst>
          </p:cNvPr>
          <p:cNvSpPr txBox="1"/>
          <p:nvPr/>
        </p:nvSpPr>
        <p:spPr>
          <a:xfrm>
            <a:off x="107514" y="1340768"/>
            <a:ext cx="720070" cy="646331"/>
          </a:xfrm>
          <a:prstGeom prst="rect">
            <a:avLst/>
          </a:prstGeom>
          <a:noFill/>
        </p:spPr>
        <p:txBody>
          <a:bodyPr wrap="square" rtlCol="0">
            <a:spAutoFit/>
          </a:bodyPr>
          <a:lstStyle/>
          <a:p>
            <a:r>
              <a:rPr lang="en-GB" dirty="0"/>
              <a:t>Price level</a:t>
            </a:r>
          </a:p>
        </p:txBody>
      </p:sp>
      <p:sp>
        <p:nvSpPr>
          <p:cNvPr id="23" name="TextBox 22">
            <a:extLst>
              <a:ext uri="{FF2B5EF4-FFF2-40B4-BE49-F238E27FC236}">
                <a16:creationId xmlns:a16="http://schemas.microsoft.com/office/drawing/2014/main" id="{D522971C-0E43-4FD6-A0D1-ADD4C4705F5A}"/>
              </a:ext>
            </a:extLst>
          </p:cNvPr>
          <p:cNvSpPr txBox="1"/>
          <p:nvPr/>
        </p:nvSpPr>
        <p:spPr>
          <a:xfrm>
            <a:off x="143514" y="3897922"/>
            <a:ext cx="720070" cy="646331"/>
          </a:xfrm>
          <a:prstGeom prst="rect">
            <a:avLst/>
          </a:prstGeom>
          <a:noFill/>
        </p:spPr>
        <p:txBody>
          <a:bodyPr wrap="square" rtlCol="0">
            <a:spAutoFit/>
          </a:bodyPr>
          <a:lstStyle/>
          <a:p>
            <a:r>
              <a:rPr lang="en-GB" dirty="0"/>
              <a:t>Price level</a:t>
            </a:r>
          </a:p>
        </p:txBody>
      </p:sp>
      <p:sp>
        <p:nvSpPr>
          <p:cNvPr id="24" name="TextBox 23">
            <a:extLst>
              <a:ext uri="{FF2B5EF4-FFF2-40B4-BE49-F238E27FC236}">
                <a16:creationId xmlns:a16="http://schemas.microsoft.com/office/drawing/2014/main" id="{37E683A7-87E7-46C5-B7B5-7F54FFD2E2FE}"/>
              </a:ext>
            </a:extLst>
          </p:cNvPr>
          <p:cNvSpPr txBox="1"/>
          <p:nvPr/>
        </p:nvSpPr>
        <p:spPr>
          <a:xfrm>
            <a:off x="2140631" y="3225548"/>
            <a:ext cx="1224136" cy="369332"/>
          </a:xfrm>
          <a:prstGeom prst="rect">
            <a:avLst/>
          </a:prstGeom>
          <a:noFill/>
        </p:spPr>
        <p:txBody>
          <a:bodyPr wrap="square" rtlCol="0">
            <a:spAutoFit/>
          </a:bodyPr>
          <a:lstStyle/>
          <a:p>
            <a:r>
              <a:rPr lang="en-GB" dirty="0"/>
              <a:t>Real GDP</a:t>
            </a:r>
          </a:p>
        </p:txBody>
      </p:sp>
      <p:sp>
        <p:nvSpPr>
          <p:cNvPr id="25" name="TextBox 24">
            <a:extLst>
              <a:ext uri="{FF2B5EF4-FFF2-40B4-BE49-F238E27FC236}">
                <a16:creationId xmlns:a16="http://schemas.microsoft.com/office/drawing/2014/main" id="{03ECACBA-22EF-4DC2-A2FA-29375BAEFAC3}"/>
              </a:ext>
            </a:extLst>
          </p:cNvPr>
          <p:cNvSpPr txBox="1"/>
          <p:nvPr/>
        </p:nvSpPr>
        <p:spPr>
          <a:xfrm>
            <a:off x="2123728" y="5579657"/>
            <a:ext cx="1224136" cy="369332"/>
          </a:xfrm>
          <a:prstGeom prst="rect">
            <a:avLst/>
          </a:prstGeom>
          <a:noFill/>
        </p:spPr>
        <p:txBody>
          <a:bodyPr wrap="square" rtlCol="0">
            <a:spAutoFit/>
          </a:bodyPr>
          <a:lstStyle/>
          <a:p>
            <a:r>
              <a:rPr lang="en-GB" dirty="0"/>
              <a:t>Real GDP</a:t>
            </a:r>
          </a:p>
        </p:txBody>
      </p:sp>
      <p:sp>
        <p:nvSpPr>
          <p:cNvPr id="26" name="TextBox 25">
            <a:extLst>
              <a:ext uri="{FF2B5EF4-FFF2-40B4-BE49-F238E27FC236}">
                <a16:creationId xmlns:a16="http://schemas.microsoft.com/office/drawing/2014/main" id="{795E09F3-FBD5-4DD7-862C-E5EDA46CCBE5}"/>
              </a:ext>
            </a:extLst>
          </p:cNvPr>
          <p:cNvSpPr txBox="1"/>
          <p:nvPr/>
        </p:nvSpPr>
        <p:spPr>
          <a:xfrm>
            <a:off x="1662223" y="1082644"/>
            <a:ext cx="1036706" cy="369332"/>
          </a:xfrm>
          <a:prstGeom prst="rect">
            <a:avLst/>
          </a:prstGeom>
          <a:noFill/>
        </p:spPr>
        <p:txBody>
          <a:bodyPr wrap="square" rtlCol="0">
            <a:spAutoFit/>
          </a:bodyPr>
          <a:lstStyle/>
          <a:p>
            <a:r>
              <a:rPr lang="en-GB" dirty="0"/>
              <a:t>LRAS</a:t>
            </a:r>
          </a:p>
        </p:txBody>
      </p:sp>
      <p:sp>
        <p:nvSpPr>
          <p:cNvPr id="27" name="TextBox 26">
            <a:extLst>
              <a:ext uri="{FF2B5EF4-FFF2-40B4-BE49-F238E27FC236}">
                <a16:creationId xmlns:a16="http://schemas.microsoft.com/office/drawing/2014/main" id="{72978CA1-702A-4972-8D2D-6E1B11BEF5AD}"/>
              </a:ext>
            </a:extLst>
          </p:cNvPr>
          <p:cNvSpPr txBox="1"/>
          <p:nvPr/>
        </p:nvSpPr>
        <p:spPr>
          <a:xfrm>
            <a:off x="1654819" y="3639337"/>
            <a:ext cx="1044110" cy="369332"/>
          </a:xfrm>
          <a:prstGeom prst="rect">
            <a:avLst/>
          </a:prstGeom>
          <a:noFill/>
        </p:spPr>
        <p:txBody>
          <a:bodyPr wrap="square" rtlCol="0">
            <a:spAutoFit/>
          </a:bodyPr>
          <a:lstStyle/>
          <a:p>
            <a:r>
              <a:rPr lang="en-GB" dirty="0"/>
              <a:t>LRAS1</a:t>
            </a:r>
          </a:p>
        </p:txBody>
      </p:sp>
      <p:sp>
        <p:nvSpPr>
          <p:cNvPr id="28" name="TextBox 27">
            <a:extLst>
              <a:ext uri="{FF2B5EF4-FFF2-40B4-BE49-F238E27FC236}">
                <a16:creationId xmlns:a16="http://schemas.microsoft.com/office/drawing/2014/main" id="{24AD1606-30D7-46A3-B595-214CE8B5FDAA}"/>
              </a:ext>
            </a:extLst>
          </p:cNvPr>
          <p:cNvSpPr txBox="1"/>
          <p:nvPr/>
        </p:nvSpPr>
        <p:spPr>
          <a:xfrm>
            <a:off x="1079618" y="3645024"/>
            <a:ext cx="711084" cy="369332"/>
          </a:xfrm>
          <a:prstGeom prst="rect">
            <a:avLst/>
          </a:prstGeom>
          <a:noFill/>
        </p:spPr>
        <p:txBody>
          <a:bodyPr wrap="square" rtlCol="0">
            <a:spAutoFit/>
          </a:bodyPr>
          <a:lstStyle/>
          <a:p>
            <a:r>
              <a:rPr lang="en-GB" dirty="0"/>
              <a:t>LRAS</a:t>
            </a:r>
          </a:p>
        </p:txBody>
      </p:sp>
      <p:sp>
        <p:nvSpPr>
          <p:cNvPr id="29" name="TextBox 28">
            <a:extLst>
              <a:ext uri="{FF2B5EF4-FFF2-40B4-BE49-F238E27FC236}">
                <a16:creationId xmlns:a16="http://schemas.microsoft.com/office/drawing/2014/main" id="{6D8A33CD-70BA-41BC-A730-DE5093119E7E}"/>
              </a:ext>
            </a:extLst>
          </p:cNvPr>
          <p:cNvSpPr txBox="1"/>
          <p:nvPr/>
        </p:nvSpPr>
        <p:spPr>
          <a:xfrm>
            <a:off x="4295983" y="1226355"/>
            <a:ext cx="2090415" cy="2246769"/>
          </a:xfrm>
          <a:prstGeom prst="rect">
            <a:avLst/>
          </a:prstGeom>
          <a:noFill/>
        </p:spPr>
        <p:txBody>
          <a:bodyPr wrap="square" rtlCol="0">
            <a:spAutoFit/>
          </a:bodyPr>
          <a:lstStyle/>
          <a:p>
            <a:r>
              <a:rPr lang="en-US" sz="2000" kern="1200" dirty="0">
                <a:solidFill>
                  <a:schemeClr val="tx1"/>
                </a:solidFill>
                <a:latin typeface="Arial" panose="020B0604020202020204" pitchFamily="34" charset="0"/>
                <a:cs typeface="Arial" panose="020B0604020202020204" pitchFamily="34" charset="0"/>
              </a:rPr>
              <a:t>In the LR any change in the quantity or quality of factor inputs will cause a shift in the LRAS curve.</a:t>
            </a:r>
          </a:p>
        </p:txBody>
      </p:sp>
      <p:sp>
        <p:nvSpPr>
          <p:cNvPr id="18" name="TextBox 17">
            <a:extLst>
              <a:ext uri="{FF2B5EF4-FFF2-40B4-BE49-F238E27FC236}">
                <a16:creationId xmlns:a16="http://schemas.microsoft.com/office/drawing/2014/main" id="{4AB6AA5A-2095-48E6-83CC-9DDB3FAD81EB}"/>
              </a:ext>
            </a:extLst>
          </p:cNvPr>
          <p:cNvSpPr txBox="1"/>
          <p:nvPr/>
        </p:nvSpPr>
        <p:spPr>
          <a:xfrm>
            <a:off x="1763308" y="3181326"/>
            <a:ext cx="360420" cy="369332"/>
          </a:xfrm>
          <a:prstGeom prst="rect">
            <a:avLst/>
          </a:prstGeom>
          <a:noFill/>
        </p:spPr>
        <p:txBody>
          <a:bodyPr wrap="none" rtlCol="0">
            <a:spAutoFit/>
          </a:bodyPr>
          <a:lstStyle/>
          <a:p>
            <a:r>
              <a:rPr lang="en-GB" dirty="0" err="1"/>
              <a:t>Yf</a:t>
            </a:r>
            <a:endParaRPr lang="en-GB" dirty="0"/>
          </a:p>
        </p:txBody>
      </p:sp>
      <p:sp>
        <p:nvSpPr>
          <p:cNvPr id="30" name="TextBox 29">
            <a:extLst>
              <a:ext uri="{FF2B5EF4-FFF2-40B4-BE49-F238E27FC236}">
                <a16:creationId xmlns:a16="http://schemas.microsoft.com/office/drawing/2014/main" id="{2965F326-1353-43DC-A35D-32C09C092ECA}"/>
              </a:ext>
            </a:extLst>
          </p:cNvPr>
          <p:cNvSpPr txBox="1"/>
          <p:nvPr/>
        </p:nvSpPr>
        <p:spPr>
          <a:xfrm>
            <a:off x="1233292" y="5575811"/>
            <a:ext cx="512354" cy="369332"/>
          </a:xfrm>
          <a:prstGeom prst="rect">
            <a:avLst/>
          </a:prstGeom>
          <a:noFill/>
        </p:spPr>
        <p:txBody>
          <a:bodyPr wrap="square" rtlCol="0">
            <a:spAutoFit/>
          </a:bodyPr>
          <a:lstStyle/>
          <a:p>
            <a:r>
              <a:rPr lang="en-GB" dirty="0" err="1"/>
              <a:t>Yf</a:t>
            </a:r>
            <a:endParaRPr lang="en-GB" dirty="0"/>
          </a:p>
        </p:txBody>
      </p:sp>
      <p:sp>
        <p:nvSpPr>
          <p:cNvPr id="31" name="TextBox 30">
            <a:extLst>
              <a:ext uri="{FF2B5EF4-FFF2-40B4-BE49-F238E27FC236}">
                <a16:creationId xmlns:a16="http://schemas.microsoft.com/office/drawing/2014/main" id="{9A9E3E6C-81A9-4902-A771-7D109661C322}"/>
              </a:ext>
            </a:extLst>
          </p:cNvPr>
          <p:cNvSpPr txBox="1"/>
          <p:nvPr/>
        </p:nvSpPr>
        <p:spPr>
          <a:xfrm>
            <a:off x="1805362" y="5576524"/>
            <a:ext cx="477438" cy="369332"/>
          </a:xfrm>
          <a:prstGeom prst="rect">
            <a:avLst/>
          </a:prstGeom>
          <a:noFill/>
        </p:spPr>
        <p:txBody>
          <a:bodyPr wrap="none" rtlCol="0">
            <a:spAutoFit/>
          </a:bodyPr>
          <a:lstStyle/>
          <a:p>
            <a:r>
              <a:rPr lang="en-GB" dirty="0"/>
              <a:t>Yf1</a:t>
            </a:r>
          </a:p>
        </p:txBody>
      </p:sp>
      <p:sp>
        <p:nvSpPr>
          <p:cNvPr id="2" name="TextBox 1">
            <a:extLst>
              <a:ext uri="{FF2B5EF4-FFF2-40B4-BE49-F238E27FC236}">
                <a16:creationId xmlns:a16="http://schemas.microsoft.com/office/drawing/2014/main" id="{39C96A8D-B330-46F8-9F07-B77F00B893CF}"/>
              </a:ext>
            </a:extLst>
          </p:cNvPr>
          <p:cNvSpPr txBox="1"/>
          <p:nvPr/>
        </p:nvSpPr>
        <p:spPr>
          <a:xfrm>
            <a:off x="4644008" y="3622962"/>
            <a:ext cx="2604597" cy="2554545"/>
          </a:xfrm>
          <a:prstGeom prst="rect">
            <a:avLst/>
          </a:prstGeom>
          <a:noFill/>
        </p:spPr>
        <p:txBody>
          <a:bodyPr wrap="square" rtlCol="0">
            <a:spAutoFit/>
          </a:bodyPr>
          <a:lstStyle/>
          <a:p>
            <a:r>
              <a:rPr lang="en-GB" sz="2000" b="1" dirty="0">
                <a:solidFill>
                  <a:srgbClr val="FF0000"/>
                </a:solidFill>
                <a:latin typeface="Arial" panose="020B0604020202020204" pitchFamily="34" charset="0"/>
                <a:cs typeface="Arial" panose="020B0604020202020204" pitchFamily="34" charset="0"/>
              </a:rPr>
              <a:t>Task:</a:t>
            </a:r>
            <a:r>
              <a:rPr lang="en-GB" sz="2000" dirty="0">
                <a:solidFill>
                  <a:srgbClr val="FF0000"/>
                </a:solidFill>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Now draw a LRAS diagram from the Keynesian view and explain why it is different from the neoclassical view (page 282 of the text book will help)</a:t>
            </a:r>
          </a:p>
        </p:txBody>
      </p:sp>
    </p:spTree>
    <p:extLst>
      <p:ext uri="{BB962C8B-B14F-4D97-AF65-F5344CB8AC3E}">
        <p14:creationId xmlns:p14="http://schemas.microsoft.com/office/powerpoint/2010/main" val="2487429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18" grpId="0"/>
      <p:bldP spid="30"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Video</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pic>
        <p:nvPicPr>
          <p:cNvPr id="2" name="Online Media 1" title="Short-Run Aggregate Supply- Macro Topic 3.3">
            <a:hlinkClick r:id="" action="ppaction://media"/>
            <a:extLst>
              <a:ext uri="{FF2B5EF4-FFF2-40B4-BE49-F238E27FC236}">
                <a16:creationId xmlns:a16="http://schemas.microsoft.com/office/drawing/2014/main" id="{3C888F28-1F0D-4599-A0BA-FE37BBA32782}"/>
              </a:ext>
            </a:extLst>
          </p:cNvPr>
          <p:cNvPicPr>
            <a:picLocks noRot="1" noChangeAspect="1"/>
          </p:cNvPicPr>
          <p:nvPr>
            <a:videoFile r:link="rId1"/>
          </p:nvPr>
        </p:nvPicPr>
        <p:blipFill>
          <a:blip r:embed="rId4"/>
          <a:stretch>
            <a:fillRect/>
          </a:stretch>
        </p:blipFill>
        <p:spPr>
          <a:xfrm>
            <a:off x="1524000" y="1714500"/>
            <a:ext cx="6096000" cy="3429000"/>
          </a:xfrm>
          <a:prstGeom prst="rect">
            <a:avLst/>
          </a:prstGeom>
        </p:spPr>
      </p:pic>
    </p:spTree>
    <p:extLst>
      <p:ext uri="{BB962C8B-B14F-4D97-AF65-F5344CB8AC3E}">
        <p14:creationId xmlns:p14="http://schemas.microsoft.com/office/powerpoint/2010/main" val="909084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97666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papers questions</a:t>
            </a:r>
          </a:p>
        </p:txBody>
      </p:sp>
      <p:pic>
        <p:nvPicPr>
          <p:cNvPr id="7" name="Picture 6">
            <a:extLst>
              <a:ext uri="{FF2B5EF4-FFF2-40B4-BE49-F238E27FC236}">
                <a16:creationId xmlns:a16="http://schemas.microsoft.com/office/drawing/2014/main" id="{4AD037B6-1BC4-49A2-B510-F085554A2617}"/>
              </a:ext>
            </a:extLst>
          </p:cNvPr>
          <p:cNvPicPr>
            <a:picLocks noChangeAspect="1"/>
          </p:cNvPicPr>
          <p:nvPr/>
        </p:nvPicPr>
        <p:blipFill>
          <a:blip r:embed="rId3"/>
          <a:stretch>
            <a:fillRect/>
          </a:stretch>
        </p:blipFill>
        <p:spPr>
          <a:xfrm>
            <a:off x="251520" y="980729"/>
            <a:ext cx="7171638" cy="3168352"/>
          </a:xfrm>
          <a:prstGeom prst="rect">
            <a:avLst/>
          </a:prstGeom>
        </p:spPr>
      </p:pic>
      <p:pic>
        <p:nvPicPr>
          <p:cNvPr id="2" name="Picture 1">
            <a:extLst>
              <a:ext uri="{FF2B5EF4-FFF2-40B4-BE49-F238E27FC236}">
                <a16:creationId xmlns:a16="http://schemas.microsoft.com/office/drawing/2014/main" id="{E8E714DD-8C48-4DAE-85A4-105435118C12}"/>
              </a:ext>
            </a:extLst>
          </p:cNvPr>
          <p:cNvPicPr>
            <a:picLocks noChangeAspect="1"/>
          </p:cNvPicPr>
          <p:nvPr/>
        </p:nvPicPr>
        <p:blipFill>
          <a:blip r:embed="rId4"/>
          <a:stretch>
            <a:fillRect/>
          </a:stretch>
        </p:blipFill>
        <p:spPr>
          <a:xfrm>
            <a:off x="504056" y="4293096"/>
            <a:ext cx="7524328" cy="1424606"/>
          </a:xfrm>
          <a:prstGeom prst="rect">
            <a:avLst/>
          </a:prstGeom>
        </p:spPr>
      </p:pic>
      <p:sp>
        <p:nvSpPr>
          <p:cNvPr id="6" name="TextBox 5">
            <a:extLst>
              <a:ext uri="{FF2B5EF4-FFF2-40B4-BE49-F238E27FC236}">
                <a16:creationId xmlns:a16="http://schemas.microsoft.com/office/drawing/2014/main" id="{EF5ED879-E462-43D5-A43C-4F7329939AC2}"/>
              </a:ext>
            </a:extLst>
          </p:cNvPr>
          <p:cNvSpPr txBox="1"/>
          <p:nvPr/>
        </p:nvSpPr>
        <p:spPr>
          <a:xfrm>
            <a:off x="6516216" y="5661248"/>
            <a:ext cx="2232248" cy="369332"/>
          </a:xfrm>
          <a:prstGeom prst="rect">
            <a:avLst/>
          </a:prstGeom>
          <a:noFill/>
        </p:spPr>
        <p:txBody>
          <a:bodyPr wrap="square" rtlCol="0">
            <a:spAutoFit/>
          </a:bodyPr>
          <a:lstStyle/>
          <a:p>
            <a:r>
              <a:rPr lang="en-GB" dirty="0"/>
              <a:t>H460/02 2017</a:t>
            </a:r>
          </a:p>
        </p:txBody>
      </p:sp>
    </p:spTree>
    <p:extLst>
      <p:ext uri="{BB962C8B-B14F-4D97-AF65-F5344CB8AC3E}">
        <p14:creationId xmlns:p14="http://schemas.microsoft.com/office/powerpoint/2010/main" val="356363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err="1">
                <a:solidFill>
                  <a:srgbClr val="830E2C"/>
                </a:solidFill>
                <a:latin typeface="Arial" panose="020B0604020202020204" pitchFamily="34" charset="0"/>
                <a:cs typeface="Arial" panose="020B0604020202020204" pitchFamily="34" charset="0"/>
              </a:rPr>
              <a:t>Actvities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a:hlinkClick r:id="rId3"/>
          </p:cNvPr>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hlinkClick r:id="rId4"/>
              </a:rPr>
              <a:t>Circular flow-of-income</a:t>
            </a:r>
            <a:endParaRPr kumimoji="0" lang="en-GB" sz="2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pic>
        <p:nvPicPr>
          <p:cNvPr id="7" name="Picture 6" descr="Circular flow of Income diagram&#10;">
            <a:extLst>
              <a:ext uri="{FF2B5EF4-FFF2-40B4-BE49-F238E27FC236}">
                <a16:creationId xmlns:a16="http://schemas.microsoft.com/office/drawing/2014/main" id="{4A5362AD-6D4C-4739-AF89-20E50D57FDE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6793"/>
          <a:stretch/>
        </p:blipFill>
        <p:spPr>
          <a:xfrm>
            <a:off x="1990246" y="1923145"/>
            <a:ext cx="5163508" cy="4115959"/>
          </a:xfrm>
          <a:prstGeom prst="rect">
            <a:avLst/>
          </a:prstGeom>
        </p:spPr>
      </p:pic>
    </p:spTree>
    <p:extLst>
      <p:ext uri="{BB962C8B-B14F-4D97-AF65-F5344CB8AC3E}">
        <p14:creationId xmlns:p14="http://schemas.microsoft.com/office/powerpoint/2010/main" val="3754689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107504" y="67851"/>
            <a:ext cx="8928992" cy="2246769"/>
          </a:xfrm>
          <a:prstGeom prst="rect">
            <a:avLst/>
          </a:prstGeom>
          <a:noFill/>
        </p:spPr>
        <p:txBody>
          <a:bodyPr wrap="square" rtlCol="0">
            <a:spAutoFit/>
          </a:bodyPr>
          <a:lstStyle/>
          <a:p>
            <a:pPr lvl="0">
              <a:defRPr/>
            </a:pPr>
            <a:r>
              <a:rPr lang="en-US" sz="2800" b="1" dirty="0">
                <a:solidFill>
                  <a:srgbClr val="830E2C"/>
                </a:solidFill>
                <a:latin typeface="Arial" panose="020B0604020202020204" pitchFamily="34" charset="0"/>
                <a:cs typeface="Arial" panose="020B0604020202020204" pitchFamily="34" charset="0"/>
              </a:rPr>
              <a:t>1.4 The interaction of	aggregate demand and supply</a:t>
            </a:r>
          </a:p>
          <a:p>
            <a:pPr lvl="0">
              <a:defRPr/>
            </a:pPr>
            <a:endParaRPr lang="en-US" sz="2800" b="1" dirty="0">
              <a:solidFill>
                <a:srgbClr val="830E2C"/>
              </a:solidFill>
              <a:latin typeface="Arial" panose="020B0604020202020204" pitchFamily="34" charset="0"/>
              <a:cs typeface="Arial" panose="020B0604020202020204" pitchFamily="34" charset="0"/>
            </a:endParaRPr>
          </a:p>
          <a:p>
            <a:pPr lvl="0">
              <a:defRPr/>
            </a:pPr>
            <a:endParaRPr lang="en-US" sz="2800" b="1" dirty="0">
              <a:solidFill>
                <a:srgbClr val="830E2C"/>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3785652"/>
          </a:xfrm>
          <a:prstGeom prst="rect">
            <a:avLst/>
          </a:prstGeom>
          <a:noFill/>
        </p:spPr>
        <p:txBody>
          <a:bodyPr wrap="square" rtlCol="0">
            <a:spAutoFit/>
          </a:bodyPr>
          <a:lstStyle/>
          <a:p>
            <a:pPr lvl="0">
              <a:defRPr/>
            </a:pPr>
            <a:r>
              <a:rPr lang="en-US" sz="2000" dirty="0">
                <a:solidFill>
                  <a:prstClr val="black"/>
                </a:solidFill>
                <a:latin typeface="Arial" panose="020B0604020202020204" pitchFamily="34" charset="0"/>
                <a:cs typeface="Arial" panose="020B0604020202020204" pitchFamily="34" charset="0"/>
              </a:rPr>
              <a:t>Students should be able to:</a:t>
            </a:r>
          </a:p>
          <a:p>
            <a:pPr lvl="0">
              <a:defRPr/>
            </a:pPr>
            <a:endParaRPr lang="en-US" sz="2000" dirty="0">
              <a:solidFill>
                <a:prstClr val="black"/>
              </a:solidFill>
              <a:latin typeface="Arial" panose="020B0604020202020204" pitchFamily="34" charset="0"/>
              <a:cs typeface="Arial" panose="020B0604020202020204" pitchFamily="34" charset="0"/>
            </a:endParaRPr>
          </a:p>
          <a:p>
            <a:pPr lvl="0">
              <a:defRPr/>
            </a:pPr>
            <a:r>
              <a:rPr lang="en-US" sz="2000" b="1" dirty="0">
                <a:solidFill>
                  <a:prstClr val="black"/>
                </a:solidFill>
                <a:latin typeface="Arial" panose="020B0604020202020204" pitchFamily="34" charset="0"/>
                <a:cs typeface="Arial" panose="020B0604020202020204" pitchFamily="34" charset="0"/>
              </a:rPr>
              <a:t>Explain: </a:t>
            </a:r>
          </a:p>
          <a:p>
            <a:pPr lvl="0">
              <a:defRPr/>
            </a:pPr>
            <a:r>
              <a:rPr lang="en-US" sz="2000" dirty="0">
                <a:solidFill>
                  <a:prstClr val="black"/>
                </a:solidFill>
                <a:latin typeface="Arial" panose="020B0604020202020204" pitchFamily="34" charset="0"/>
                <a:cs typeface="Arial" panose="020B0604020202020204" pitchFamily="34" charset="0"/>
              </a:rPr>
              <a:t>• The assumptions underlying the aggregate demand and aggregate supply models </a:t>
            </a:r>
          </a:p>
          <a:p>
            <a:pPr lvl="0">
              <a:defRPr/>
            </a:pPr>
            <a:r>
              <a:rPr lang="en-US" sz="2000" dirty="0">
                <a:solidFill>
                  <a:prstClr val="black"/>
                </a:solidFill>
                <a:latin typeface="Arial" panose="020B0604020202020204" pitchFamily="34" charset="0"/>
                <a:cs typeface="Arial" panose="020B0604020202020204" pitchFamily="34" charset="0"/>
              </a:rPr>
              <a:t>• Equilibrium in the macroeconomy </a:t>
            </a:r>
          </a:p>
          <a:p>
            <a:pPr lvl="0">
              <a:defRPr/>
            </a:pPr>
            <a:endParaRPr lang="en-US" sz="2000" dirty="0">
              <a:solidFill>
                <a:prstClr val="black"/>
              </a:solidFill>
              <a:latin typeface="Arial" panose="020B0604020202020204" pitchFamily="34" charset="0"/>
              <a:cs typeface="Arial" panose="020B0604020202020204" pitchFamily="34" charset="0"/>
            </a:endParaRPr>
          </a:p>
          <a:p>
            <a:pPr lvl="0">
              <a:defRPr/>
            </a:pPr>
            <a:endParaRPr lang="en-US" sz="2000" dirty="0">
              <a:solidFill>
                <a:prstClr val="black"/>
              </a:solidFill>
              <a:latin typeface="Arial" panose="020B0604020202020204" pitchFamily="34" charset="0"/>
              <a:cs typeface="Arial" panose="020B0604020202020204" pitchFamily="34" charset="0"/>
            </a:endParaRPr>
          </a:p>
          <a:p>
            <a:pPr lvl="0">
              <a:defRPr/>
            </a:pPr>
            <a:r>
              <a:rPr lang="en-US" sz="2000" b="1" dirty="0">
                <a:solidFill>
                  <a:prstClr val="black"/>
                </a:solidFill>
                <a:latin typeface="Arial" panose="020B0604020202020204" pitchFamily="34" charset="0"/>
                <a:cs typeface="Arial" panose="020B0604020202020204" pitchFamily="34" charset="0"/>
              </a:rPr>
              <a:t>Evaluate:</a:t>
            </a:r>
          </a:p>
          <a:p>
            <a:pPr lvl="0">
              <a:defRPr/>
            </a:pPr>
            <a:r>
              <a:rPr lang="en-US" sz="2000" dirty="0">
                <a:solidFill>
                  <a:prstClr val="black"/>
                </a:solidFill>
                <a:latin typeface="Arial" panose="020B0604020202020204" pitchFamily="34" charset="0"/>
                <a:cs typeface="Arial" panose="020B0604020202020204" pitchFamily="34" charset="0"/>
              </a:rPr>
              <a:t>• Effects of changes in aggregate demand and aggregate supply on macroeconomic indicators</a:t>
            </a:r>
          </a:p>
          <a:p>
            <a:pPr lvl="0">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14716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Key terms/explanations</a:t>
            </a:r>
          </a:p>
        </p:txBody>
      </p:sp>
      <p:sp>
        <p:nvSpPr>
          <p:cNvPr id="6" name="TextBox 5"/>
          <p:cNvSpPr txBox="1"/>
          <p:nvPr/>
        </p:nvSpPr>
        <p:spPr>
          <a:xfrm>
            <a:off x="467544" y="908720"/>
            <a:ext cx="835292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Macroeconomic equilibrium: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This </a:t>
            </a:r>
            <a:r>
              <a:rPr lang="en-GB" sz="2000" dirty="0">
                <a:solidFill>
                  <a:srgbClr val="00B050"/>
                </a:solidFill>
                <a:latin typeface="Arial" panose="020B0604020202020204" pitchFamily="34" charset="0"/>
                <a:cs typeface="Arial" panose="020B0604020202020204" pitchFamily="34" charset="0"/>
              </a:rPr>
              <a:t>is where aggregate demand meets aggregate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Keynesian assumptions:</a:t>
            </a:r>
            <a:r>
              <a:rPr kumimoji="0" lang="en-GB" sz="20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a:t>
            </a:r>
          </a:p>
        </p:txBody>
      </p:sp>
      <p:pic>
        <p:nvPicPr>
          <p:cNvPr id="8" name="Picture 7">
            <a:extLst>
              <a:ext uri="{FF2B5EF4-FFF2-40B4-BE49-F238E27FC236}">
                <a16:creationId xmlns:a16="http://schemas.microsoft.com/office/drawing/2014/main" id="{FAFCA431-EFB4-4502-A275-6A81878E6E8B}"/>
              </a:ext>
            </a:extLst>
          </p:cNvPr>
          <p:cNvPicPr>
            <a:picLocks noChangeAspect="1"/>
          </p:cNvPicPr>
          <p:nvPr/>
        </p:nvPicPr>
        <p:blipFill>
          <a:blip r:embed="rId3"/>
          <a:stretch>
            <a:fillRect/>
          </a:stretch>
        </p:blipFill>
        <p:spPr>
          <a:xfrm>
            <a:off x="318895" y="2397661"/>
            <a:ext cx="2236881" cy="1298709"/>
          </a:xfrm>
          <a:prstGeom prst="rect">
            <a:avLst/>
          </a:prstGeom>
        </p:spPr>
      </p:pic>
      <p:sp>
        <p:nvSpPr>
          <p:cNvPr id="9" name="TextBox 8">
            <a:extLst>
              <a:ext uri="{FF2B5EF4-FFF2-40B4-BE49-F238E27FC236}">
                <a16:creationId xmlns:a16="http://schemas.microsoft.com/office/drawing/2014/main" id="{1743DD6C-8CC0-4160-B141-BED52106609C}"/>
              </a:ext>
            </a:extLst>
          </p:cNvPr>
          <p:cNvSpPr txBox="1"/>
          <p:nvPr/>
        </p:nvSpPr>
        <p:spPr>
          <a:xfrm>
            <a:off x="1746130" y="3485311"/>
            <a:ext cx="432048" cy="246221"/>
          </a:xfrm>
          <a:prstGeom prst="rect">
            <a:avLst/>
          </a:prstGeom>
          <a:noFill/>
        </p:spPr>
        <p:txBody>
          <a:bodyPr wrap="square" rtlCol="0">
            <a:spAutoFit/>
          </a:bodyPr>
          <a:lstStyle/>
          <a:p>
            <a:r>
              <a:rPr lang="en-GB" sz="1000" dirty="0"/>
              <a:t>YF</a:t>
            </a:r>
          </a:p>
        </p:txBody>
      </p:sp>
      <p:sp>
        <p:nvSpPr>
          <p:cNvPr id="2" name="TextBox 1">
            <a:extLst>
              <a:ext uri="{FF2B5EF4-FFF2-40B4-BE49-F238E27FC236}">
                <a16:creationId xmlns:a16="http://schemas.microsoft.com/office/drawing/2014/main" id="{AC98EDA6-BB26-4C7A-8535-1047E22187D1}"/>
              </a:ext>
            </a:extLst>
          </p:cNvPr>
          <p:cNvSpPr txBox="1"/>
          <p:nvPr/>
        </p:nvSpPr>
        <p:spPr>
          <a:xfrm>
            <a:off x="2987824" y="2329336"/>
            <a:ext cx="5328592" cy="1477328"/>
          </a:xfrm>
          <a:prstGeom prst="rect">
            <a:avLst/>
          </a:prstGeom>
          <a:noFill/>
        </p:spPr>
        <p:txBody>
          <a:bodyPr wrap="square" rtlCol="0">
            <a:spAutoFit/>
          </a:bodyPr>
          <a:lstStyle/>
          <a:p>
            <a:r>
              <a:rPr lang="en-GB" dirty="0">
                <a:solidFill>
                  <a:srgbClr val="00B050"/>
                </a:solidFill>
              </a:rPr>
              <a:t>Equilibrium can settle at Y real GDP and P price level.</a:t>
            </a:r>
          </a:p>
          <a:p>
            <a:r>
              <a:rPr lang="en-GB" dirty="0">
                <a:solidFill>
                  <a:srgbClr val="00B050"/>
                </a:solidFill>
              </a:rPr>
              <a:t>When there is no spare capacity, equilibrium will be at YF and P1</a:t>
            </a:r>
          </a:p>
          <a:p>
            <a:r>
              <a:rPr lang="en-GB" dirty="0">
                <a:solidFill>
                  <a:srgbClr val="00B050"/>
                </a:solidFill>
              </a:rPr>
              <a:t>In the long run equilibrium cannot be higher then YF</a:t>
            </a:r>
          </a:p>
          <a:p>
            <a:r>
              <a:rPr lang="en-GB" dirty="0"/>
              <a:t> </a:t>
            </a:r>
          </a:p>
        </p:txBody>
      </p:sp>
      <p:sp>
        <p:nvSpPr>
          <p:cNvPr id="3" name="TextBox 2">
            <a:extLst>
              <a:ext uri="{FF2B5EF4-FFF2-40B4-BE49-F238E27FC236}">
                <a16:creationId xmlns:a16="http://schemas.microsoft.com/office/drawing/2014/main" id="{281A48C5-7C5B-487E-A0E5-26C4B2973CA9}"/>
              </a:ext>
            </a:extLst>
          </p:cNvPr>
          <p:cNvSpPr txBox="1"/>
          <p:nvPr/>
        </p:nvSpPr>
        <p:spPr>
          <a:xfrm>
            <a:off x="467544" y="2780928"/>
            <a:ext cx="414490" cy="246221"/>
          </a:xfrm>
          <a:prstGeom prst="rect">
            <a:avLst/>
          </a:prstGeom>
          <a:noFill/>
        </p:spPr>
        <p:txBody>
          <a:bodyPr wrap="square" rtlCol="0">
            <a:spAutoFit/>
          </a:bodyPr>
          <a:lstStyle/>
          <a:p>
            <a:r>
              <a:rPr lang="en-GB" sz="1000" dirty="0"/>
              <a:t>P1</a:t>
            </a:r>
          </a:p>
        </p:txBody>
      </p:sp>
      <p:sp>
        <p:nvSpPr>
          <p:cNvPr id="10" name="TextBox 9">
            <a:extLst>
              <a:ext uri="{FF2B5EF4-FFF2-40B4-BE49-F238E27FC236}">
                <a16:creationId xmlns:a16="http://schemas.microsoft.com/office/drawing/2014/main" id="{BBCE2937-0A0F-4244-9ACC-5916AC842374}"/>
              </a:ext>
            </a:extLst>
          </p:cNvPr>
          <p:cNvSpPr txBox="1"/>
          <p:nvPr/>
        </p:nvSpPr>
        <p:spPr>
          <a:xfrm>
            <a:off x="2339752" y="3140968"/>
            <a:ext cx="432048" cy="246221"/>
          </a:xfrm>
          <a:prstGeom prst="rect">
            <a:avLst/>
          </a:prstGeom>
          <a:noFill/>
        </p:spPr>
        <p:txBody>
          <a:bodyPr wrap="square" rtlCol="0">
            <a:spAutoFit/>
          </a:bodyPr>
          <a:lstStyle/>
          <a:p>
            <a:r>
              <a:rPr lang="en-GB" sz="1000" dirty="0"/>
              <a:t>AD1</a:t>
            </a:r>
          </a:p>
        </p:txBody>
      </p:sp>
      <p:pic>
        <p:nvPicPr>
          <p:cNvPr id="11" name="Picture 10">
            <a:extLst>
              <a:ext uri="{FF2B5EF4-FFF2-40B4-BE49-F238E27FC236}">
                <a16:creationId xmlns:a16="http://schemas.microsoft.com/office/drawing/2014/main" id="{76D44A87-ECCE-4D91-9F41-A1E130558805}"/>
              </a:ext>
            </a:extLst>
          </p:cNvPr>
          <p:cNvPicPr>
            <a:picLocks noChangeAspect="1"/>
          </p:cNvPicPr>
          <p:nvPr/>
        </p:nvPicPr>
        <p:blipFill>
          <a:blip r:embed="rId4"/>
          <a:stretch>
            <a:fillRect/>
          </a:stretch>
        </p:blipFill>
        <p:spPr>
          <a:xfrm>
            <a:off x="507475" y="4192874"/>
            <a:ext cx="1920406" cy="1226926"/>
          </a:xfrm>
          <a:prstGeom prst="rect">
            <a:avLst/>
          </a:prstGeom>
        </p:spPr>
      </p:pic>
      <p:sp>
        <p:nvSpPr>
          <p:cNvPr id="12" name="TextBox 11">
            <a:extLst>
              <a:ext uri="{FF2B5EF4-FFF2-40B4-BE49-F238E27FC236}">
                <a16:creationId xmlns:a16="http://schemas.microsoft.com/office/drawing/2014/main" id="{24D92045-0577-4F8B-A6CC-4F6F3FBE9641}"/>
              </a:ext>
            </a:extLst>
          </p:cNvPr>
          <p:cNvSpPr txBox="1"/>
          <p:nvPr/>
        </p:nvSpPr>
        <p:spPr>
          <a:xfrm>
            <a:off x="1296529" y="5365613"/>
            <a:ext cx="360040" cy="246221"/>
          </a:xfrm>
          <a:prstGeom prst="rect">
            <a:avLst/>
          </a:prstGeom>
          <a:noFill/>
        </p:spPr>
        <p:txBody>
          <a:bodyPr wrap="square" rtlCol="0">
            <a:spAutoFit/>
          </a:bodyPr>
          <a:lstStyle/>
          <a:p>
            <a:r>
              <a:rPr lang="en-GB" sz="1000" dirty="0"/>
              <a:t>YF</a:t>
            </a:r>
          </a:p>
        </p:txBody>
      </p:sp>
      <p:sp>
        <p:nvSpPr>
          <p:cNvPr id="13" name="TextBox 12">
            <a:extLst>
              <a:ext uri="{FF2B5EF4-FFF2-40B4-BE49-F238E27FC236}">
                <a16:creationId xmlns:a16="http://schemas.microsoft.com/office/drawing/2014/main" id="{DCF8CFA2-B088-4E6B-806C-3067BF160902}"/>
              </a:ext>
            </a:extLst>
          </p:cNvPr>
          <p:cNvSpPr txBox="1"/>
          <p:nvPr/>
        </p:nvSpPr>
        <p:spPr>
          <a:xfrm>
            <a:off x="1799692" y="5350813"/>
            <a:ext cx="1080120" cy="246221"/>
          </a:xfrm>
          <a:prstGeom prst="rect">
            <a:avLst/>
          </a:prstGeom>
          <a:noFill/>
        </p:spPr>
        <p:txBody>
          <a:bodyPr wrap="square" rtlCol="0">
            <a:spAutoFit/>
          </a:bodyPr>
          <a:lstStyle/>
          <a:p>
            <a:r>
              <a:rPr lang="en-GB" sz="1000" dirty="0"/>
              <a:t>Real GDP</a:t>
            </a:r>
          </a:p>
        </p:txBody>
      </p:sp>
      <p:sp>
        <p:nvSpPr>
          <p:cNvPr id="14" name="TextBox 13">
            <a:extLst>
              <a:ext uri="{FF2B5EF4-FFF2-40B4-BE49-F238E27FC236}">
                <a16:creationId xmlns:a16="http://schemas.microsoft.com/office/drawing/2014/main" id="{69B45987-046D-4ABE-BC60-8FD35858F457}"/>
              </a:ext>
            </a:extLst>
          </p:cNvPr>
          <p:cNvSpPr txBox="1"/>
          <p:nvPr/>
        </p:nvSpPr>
        <p:spPr>
          <a:xfrm>
            <a:off x="1746130" y="2532666"/>
            <a:ext cx="432048" cy="246221"/>
          </a:xfrm>
          <a:prstGeom prst="rect">
            <a:avLst/>
          </a:prstGeom>
          <a:noFill/>
        </p:spPr>
        <p:txBody>
          <a:bodyPr wrap="square" rtlCol="0">
            <a:spAutoFit/>
          </a:bodyPr>
          <a:lstStyle/>
          <a:p>
            <a:r>
              <a:rPr lang="en-GB" sz="1000" dirty="0"/>
              <a:t>LR</a:t>
            </a:r>
          </a:p>
        </p:txBody>
      </p:sp>
      <p:sp>
        <p:nvSpPr>
          <p:cNvPr id="15" name="TextBox 14">
            <a:extLst>
              <a:ext uri="{FF2B5EF4-FFF2-40B4-BE49-F238E27FC236}">
                <a16:creationId xmlns:a16="http://schemas.microsoft.com/office/drawing/2014/main" id="{0684D2D2-B463-49B9-9D22-D835333737D3}"/>
              </a:ext>
            </a:extLst>
          </p:cNvPr>
          <p:cNvSpPr txBox="1"/>
          <p:nvPr/>
        </p:nvSpPr>
        <p:spPr>
          <a:xfrm>
            <a:off x="481765" y="3731532"/>
            <a:ext cx="3586179" cy="369332"/>
          </a:xfrm>
          <a:prstGeom prst="rect">
            <a:avLst/>
          </a:prstGeom>
          <a:noFill/>
        </p:spPr>
        <p:txBody>
          <a:bodyPr wrap="square" rtlCol="0">
            <a:spAutoFit/>
          </a:bodyPr>
          <a:lstStyle/>
          <a:p>
            <a:r>
              <a:rPr lang="en-GB" dirty="0"/>
              <a:t>Neoclassical assumptions:</a:t>
            </a:r>
          </a:p>
        </p:txBody>
      </p:sp>
      <p:sp>
        <p:nvSpPr>
          <p:cNvPr id="16" name="TextBox 15">
            <a:extLst>
              <a:ext uri="{FF2B5EF4-FFF2-40B4-BE49-F238E27FC236}">
                <a16:creationId xmlns:a16="http://schemas.microsoft.com/office/drawing/2014/main" id="{B47BBB8F-6A1E-45C8-9465-9369B3FD4F9F}"/>
              </a:ext>
            </a:extLst>
          </p:cNvPr>
          <p:cNvSpPr txBox="1"/>
          <p:nvPr/>
        </p:nvSpPr>
        <p:spPr>
          <a:xfrm>
            <a:off x="3095836" y="4172887"/>
            <a:ext cx="4392488" cy="1200329"/>
          </a:xfrm>
          <a:prstGeom prst="rect">
            <a:avLst/>
          </a:prstGeom>
          <a:noFill/>
        </p:spPr>
        <p:txBody>
          <a:bodyPr wrap="square" rtlCol="0">
            <a:spAutoFit/>
          </a:bodyPr>
          <a:lstStyle/>
          <a:p>
            <a:r>
              <a:rPr lang="en-GB" dirty="0">
                <a:solidFill>
                  <a:srgbClr val="00B050"/>
                </a:solidFill>
              </a:rPr>
              <a:t>In the long run equilibrium cannot be beyond YF</a:t>
            </a:r>
          </a:p>
          <a:p>
            <a:r>
              <a:rPr lang="en-GB" dirty="0">
                <a:solidFill>
                  <a:srgbClr val="00B050"/>
                </a:solidFill>
              </a:rPr>
              <a:t>The LRAS curve would be vertical regardless of where AD is</a:t>
            </a:r>
          </a:p>
        </p:txBody>
      </p:sp>
    </p:spTree>
    <p:extLst>
      <p:ext uri="{BB962C8B-B14F-4D97-AF65-F5344CB8AC3E}">
        <p14:creationId xmlns:p14="http://schemas.microsoft.com/office/powerpoint/2010/main" val="1380936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P spid="10" grpId="0"/>
      <p:bldP spid="12" grpId="0"/>
      <p:bldP spid="13" grpId="0"/>
      <p:bldP spid="14"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Diagrams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A5AE6EEC-D69E-4183-8C5F-12D6B15DC002}"/>
                  </a:ext>
                </a:extLst>
              </p14:cNvPr>
              <p14:cNvContentPartPr/>
              <p14:nvPr/>
            </p14:nvContentPartPr>
            <p14:xfrm>
              <a:off x="-641404" y="3384095"/>
              <a:ext cx="360" cy="360"/>
            </p14:xfrm>
          </p:contentPart>
        </mc:Choice>
        <mc:Fallback xmlns="">
          <p:pic>
            <p:nvPicPr>
              <p:cNvPr id="12" name="Ink 11">
                <a:extLst>
                  <a:ext uri="{FF2B5EF4-FFF2-40B4-BE49-F238E27FC236}">
                    <a16:creationId xmlns:a16="http://schemas.microsoft.com/office/drawing/2014/main" id="{A5AE6EEC-D69E-4183-8C5F-12D6B15DC002}"/>
                  </a:ext>
                </a:extLst>
              </p:cNvPr>
              <p:cNvPicPr/>
              <p:nvPr/>
            </p:nvPicPr>
            <p:blipFill>
              <a:blip r:embed="rId4"/>
              <a:stretch>
                <a:fillRect/>
              </a:stretch>
            </p:blipFill>
            <p:spPr>
              <a:xfrm>
                <a:off x="-645724" y="337977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9A25C5A9-3055-4E25-8D10-8400DD3AA35E}"/>
                  </a:ext>
                </a:extLst>
              </p14:cNvPr>
              <p14:cNvContentPartPr/>
              <p14:nvPr/>
            </p14:nvContentPartPr>
            <p14:xfrm>
              <a:off x="-641404" y="3384095"/>
              <a:ext cx="360" cy="360"/>
            </p14:xfrm>
          </p:contentPart>
        </mc:Choice>
        <mc:Fallback xmlns="">
          <p:pic>
            <p:nvPicPr>
              <p:cNvPr id="13" name="Ink 12">
                <a:extLst>
                  <a:ext uri="{FF2B5EF4-FFF2-40B4-BE49-F238E27FC236}">
                    <a16:creationId xmlns:a16="http://schemas.microsoft.com/office/drawing/2014/main" id="{9A25C5A9-3055-4E25-8D10-8400DD3AA35E}"/>
                  </a:ext>
                </a:extLst>
              </p:cNvPr>
              <p:cNvPicPr/>
              <p:nvPr/>
            </p:nvPicPr>
            <p:blipFill>
              <a:blip r:embed="rId4"/>
              <a:stretch>
                <a:fillRect/>
              </a:stretch>
            </p:blipFill>
            <p:spPr>
              <a:xfrm>
                <a:off x="-645724" y="3379775"/>
                <a:ext cx="9000" cy="9000"/>
              </a:xfrm>
              <a:prstGeom prst="rect">
                <a:avLst/>
              </a:prstGeom>
            </p:spPr>
          </p:pic>
        </mc:Fallback>
      </mc:AlternateContent>
      <p:pic>
        <p:nvPicPr>
          <p:cNvPr id="21" name="Picture 20">
            <a:extLst>
              <a:ext uri="{FF2B5EF4-FFF2-40B4-BE49-F238E27FC236}">
                <a16:creationId xmlns:a16="http://schemas.microsoft.com/office/drawing/2014/main" id="{CEAAB9B5-727D-4BF4-8FE2-422C4DB8BBBA}"/>
              </a:ext>
            </a:extLst>
          </p:cNvPr>
          <p:cNvPicPr>
            <a:picLocks noChangeAspect="1"/>
          </p:cNvPicPr>
          <p:nvPr/>
        </p:nvPicPr>
        <p:blipFill>
          <a:blip r:embed="rId6"/>
          <a:stretch>
            <a:fillRect/>
          </a:stretch>
        </p:blipFill>
        <p:spPr>
          <a:xfrm>
            <a:off x="4716016" y="3645024"/>
            <a:ext cx="4397121" cy="2552921"/>
          </a:xfrm>
          <a:prstGeom prst="rect">
            <a:avLst/>
          </a:prstGeom>
        </p:spPr>
      </p:pic>
      <p:sp>
        <p:nvSpPr>
          <p:cNvPr id="22" name="TextBox 21">
            <a:extLst>
              <a:ext uri="{FF2B5EF4-FFF2-40B4-BE49-F238E27FC236}">
                <a16:creationId xmlns:a16="http://schemas.microsoft.com/office/drawing/2014/main" id="{A3FEAACB-51BA-4E0D-B896-08B161305402}"/>
              </a:ext>
            </a:extLst>
          </p:cNvPr>
          <p:cNvSpPr txBox="1"/>
          <p:nvPr/>
        </p:nvSpPr>
        <p:spPr>
          <a:xfrm>
            <a:off x="8316415" y="5245521"/>
            <a:ext cx="652705" cy="369332"/>
          </a:xfrm>
          <a:prstGeom prst="rect">
            <a:avLst/>
          </a:prstGeom>
          <a:noFill/>
        </p:spPr>
        <p:txBody>
          <a:bodyPr wrap="square" rtlCol="0">
            <a:spAutoFit/>
          </a:bodyPr>
          <a:lstStyle/>
          <a:p>
            <a:r>
              <a:rPr lang="en-GB" dirty="0"/>
              <a:t>AD1</a:t>
            </a:r>
          </a:p>
        </p:txBody>
      </p:sp>
      <p:sp>
        <p:nvSpPr>
          <p:cNvPr id="23" name="TextBox 22">
            <a:extLst>
              <a:ext uri="{FF2B5EF4-FFF2-40B4-BE49-F238E27FC236}">
                <a16:creationId xmlns:a16="http://schemas.microsoft.com/office/drawing/2014/main" id="{4328374C-BAD6-42F4-98B5-6741AEC71843}"/>
              </a:ext>
            </a:extLst>
          </p:cNvPr>
          <p:cNvSpPr txBox="1"/>
          <p:nvPr/>
        </p:nvSpPr>
        <p:spPr>
          <a:xfrm>
            <a:off x="4860018" y="4437112"/>
            <a:ext cx="462897" cy="369332"/>
          </a:xfrm>
          <a:prstGeom prst="rect">
            <a:avLst/>
          </a:prstGeom>
          <a:noFill/>
        </p:spPr>
        <p:txBody>
          <a:bodyPr wrap="square" rtlCol="0">
            <a:spAutoFit/>
          </a:bodyPr>
          <a:lstStyle/>
          <a:p>
            <a:r>
              <a:rPr lang="en-GB" dirty="0"/>
              <a:t>P1</a:t>
            </a:r>
          </a:p>
        </p:txBody>
      </p:sp>
      <p:sp>
        <p:nvSpPr>
          <p:cNvPr id="24" name="TextBox 23">
            <a:extLst>
              <a:ext uri="{FF2B5EF4-FFF2-40B4-BE49-F238E27FC236}">
                <a16:creationId xmlns:a16="http://schemas.microsoft.com/office/drawing/2014/main" id="{959A1006-2423-4A69-AE2E-11A4682C0DA8}"/>
              </a:ext>
            </a:extLst>
          </p:cNvPr>
          <p:cNvSpPr txBox="1"/>
          <p:nvPr/>
        </p:nvSpPr>
        <p:spPr>
          <a:xfrm>
            <a:off x="7596336" y="5805263"/>
            <a:ext cx="576064" cy="369332"/>
          </a:xfrm>
          <a:prstGeom prst="rect">
            <a:avLst/>
          </a:prstGeom>
          <a:noFill/>
        </p:spPr>
        <p:txBody>
          <a:bodyPr wrap="square" rtlCol="0">
            <a:spAutoFit/>
          </a:bodyPr>
          <a:lstStyle/>
          <a:p>
            <a:r>
              <a:rPr lang="en-GB" dirty="0"/>
              <a:t>YF</a:t>
            </a:r>
          </a:p>
        </p:txBody>
      </p:sp>
      <p:sp>
        <p:nvSpPr>
          <p:cNvPr id="8" name="TextBox 7">
            <a:extLst>
              <a:ext uri="{FF2B5EF4-FFF2-40B4-BE49-F238E27FC236}">
                <a16:creationId xmlns:a16="http://schemas.microsoft.com/office/drawing/2014/main" id="{D9839BA3-1DDC-4A2B-A9E5-837ACC53CDE0}"/>
              </a:ext>
            </a:extLst>
          </p:cNvPr>
          <p:cNvSpPr txBox="1"/>
          <p:nvPr/>
        </p:nvSpPr>
        <p:spPr>
          <a:xfrm>
            <a:off x="5091466" y="1363095"/>
            <a:ext cx="2648886" cy="1015663"/>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Equilibrium is where AD meets LRAS at Y and P</a:t>
            </a:r>
          </a:p>
        </p:txBody>
      </p:sp>
      <p:grpSp>
        <p:nvGrpSpPr>
          <p:cNvPr id="2" name="Group 1"/>
          <p:cNvGrpSpPr/>
          <p:nvPr/>
        </p:nvGrpSpPr>
        <p:grpSpPr>
          <a:xfrm>
            <a:off x="102871" y="879374"/>
            <a:ext cx="4397121" cy="2552921"/>
            <a:chOff x="102871" y="879374"/>
            <a:chExt cx="4397121" cy="2552921"/>
          </a:xfrm>
        </p:grpSpPr>
        <p:pic>
          <p:nvPicPr>
            <p:cNvPr id="19" name="Picture 18">
              <a:extLst>
                <a:ext uri="{FF2B5EF4-FFF2-40B4-BE49-F238E27FC236}">
                  <a16:creationId xmlns:a16="http://schemas.microsoft.com/office/drawing/2014/main" id="{57B908E6-F369-4D0A-ADB5-6904C44EE89D}"/>
                </a:ext>
              </a:extLst>
            </p:cNvPr>
            <p:cNvPicPr>
              <a:picLocks noChangeAspect="1"/>
            </p:cNvPicPr>
            <p:nvPr/>
          </p:nvPicPr>
          <p:blipFill>
            <a:blip r:embed="rId7"/>
            <a:stretch>
              <a:fillRect/>
            </a:stretch>
          </p:blipFill>
          <p:spPr>
            <a:xfrm>
              <a:off x="102871" y="879374"/>
              <a:ext cx="4397121" cy="2552921"/>
            </a:xfrm>
            <a:prstGeom prst="rect">
              <a:avLst/>
            </a:prstGeom>
          </p:spPr>
        </p:pic>
        <p:sp>
          <p:nvSpPr>
            <p:cNvPr id="9" name="TextBox 8">
              <a:extLst>
                <a:ext uri="{FF2B5EF4-FFF2-40B4-BE49-F238E27FC236}">
                  <a16:creationId xmlns:a16="http://schemas.microsoft.com/office/drawing/2014/main" id="{8F86E876-021A-45F6-960A-2A07B11436BE}"/>
                </a:ext>
              </a:extLst>
            </p:cNvPr>
            <p:cNvSpPr txBox="1"/>
            <p:nvPr/>
          </p:nvSpPr>
          <p:spPr>
            <a:xfrm>
              <a:off x="2987824" y="1187460"/>
              <a:ext cx="576064" cy="369332"/>
            </a:xfrm>
            <a:prstGeom prst="rect">
              <a:avLst/>
            </a:prstGeom>
            <a:noFill/>
          </p:spPr>
          <p:txBody>
            <a:bodyPr wrap="square" rtlCol="0">
              <a:spAutoFit/>
            </a:bodyPr>
            <a:lstStyle/>
            <a:p>
              <a:r>
                <a:rPr lang="en-GB" dirty="0"/>
                <a:t>LR</a:t>
              </a:r>
            </a:p>
          </p:txBody>
        </p:sp>
      </p:grpSp>
      <p:sp>
        <p:nvSpPr>
          <p:cNvPr id="11" name="TextBox 10">
            <a:extLst>
              <a:ext uri="{FF2B5EF4-FFF2-40B4-BE49-F238E27FC236}">
                <a16:creationId xmlns:a16="http://schemas.microsoft.com/office/drawing/2014/main" id="{265DB737-DA4F-41A2-A6EE-7F43D2771614}"/>
              </a:ext>
            </a:extLst>
          </p:cNvPr>
          <p:cNvSpPr txBox="1"/>
          <p:nvPr/>
        </p:nvSpPr>
        <p:spPr>
          <a:xfrm>
            <a:off x="719572" y="3276227"/>
            <a:ext cx="3096344" cy="1015663"/>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If AD shifts to AD1 Equilibrium will be at YF and P1 </a:t>
            </a:r>
          </a:p>
        </p:txBody>
      </p:sp>
      <p:sp>
        <p:nvSpPr>
          <p:cNvPr id="14" name="TextBox 13">
            <a:extLst>
              <a:ext uri="{FF2B5EF4-FFF2-40B4-BE49-F238E27FC236}">
                <a16:creationId xmlns:a16="http://schemas.microsoft.com/office/drawing/2014/main" id="{E3290E44-F405-498D-94A7-1A969FFE89A2}"/>
              </a:ext>
            </a:extLst>
          </p:cNvPr>
          <p:cNvSpPr txBox="1"/>
          <p:nvPr/>
        </p:nvSpPr>
        <p:spPr>
          <a:xfrm>
            <a:off x="287523" y="4390072"/>
            <a:ext cx="4541632" cy="1631216"/>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Task:</a:t>
            </a:r>
            <a:r>
              <a:rPr lang="en-GB" sz="2000" dirty="0">
                <a:latin typeface="Arial" panose="020B0604020202020204" pitchFamily="34" charset="0"/>
                <a:cs typeface="Arial" panose="020B0604020202020204" pitchFamily="34" charset="0"/>
              </a:rPr>
              <a:t> Now draw further diagrams to show shifts in AD on a neoclassical diagram and then show the impact of a shift in SRAS and LRAS and explain the reasons for that happening</a:t>
            </a:r>
          </a:p>
        </p:txBody>
      </p:sp>
    </p:spTree>
    <p:extLst>
      <p:ext uri="{BB962C8B-B14F-4D97-AF65-F5344CB8AC3E}">
        <p14:creationId xmlns:p14="http://schemas.microsoft.com/office/powerpoint/2010/main" val="1713720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8" grpId="0"/>
      <p:bldP spid="11"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Video: (quite long 16 minutes)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pic>
        <p:nvPicPr>
          <p:cNvPr id="3" name="Online Media 2" title="The Neoclassical LRAS vs Keynesian Aggregate Supply  |  Macroeconomics">
            <a:hlinkClick r:id="" action="ppaction://media"/>
            <a:extLst>
              <a:ext uri="{FF2B5EF4-FFF2-40B4-BE49-F238E27FC236}">
                <a16:creationId xmlns:a16="http://schemas.microsoft.com/office/drawing/2014/main" id="{811B6AB9-60BB-4705-B994-7F0477E65601}"/>
              </a:ext>
            </a:extLst>
          </p:cNvPr>
          <p:cNvPicPr>
            <a:picLocks noRot="1" noChangeAspect="1"/>
          </p:cNvPicPr>
          <p:nvPr>
            <a:videoFile r:link="rId1"/>
          </p:nvPr>
        </p:nvPicPr>
        <p:blipFill>
          <a:blip r:embed="rId4"/>
          <a:stretch>
            <a:fillRect/>
          </a:stretch>
        </p:blipFill>
        <p:spPr>
          <a:xfrm>
            <a:off x="1657350" y="1244600"/>
            <a:ext cx="5829300" cy="4368800"/>
          </a:xfrm>
          <a:prstGeom prst="rect">
            <a:avLst/>
          </a:prstGeom>
        </p:spPr>
      </p:pic>
    </p:spTree>
    <p:extLst>
      <p:ext uri="{BB962C8B-B14F-4D97-AF65-F5344CB8AC3E}">
        <p14:creationId xmlns:p14="http://schemas.microsoft.com/office/powerpoint/2010/main" val="1938841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a:t>
            </a:r>
            <a:r>
              <a:rPr kumimoji="0" lang="en-GB" sz="2800" b="1" i="0" u="none" strike="noStrike" kern="1200" cap="none" spc="0" normalizeH="0" noProof="0" dirty="0">
                <a:ln>
                  <a:noFill/>
                </a:ln>
                <a:solidFill>
                  <a:srgbClr val="830E2C"/>
                </a:solidFill>
                <a:effectLst/>
                <a:uLnTx/>
                <a:uFillTx/>
                <a:latin typeface="Arial" panose="020B0604020202020204" pitchFamily="34" charset="0"/>
                <a:ea typeface="+mn-ea"/>
                <a:cs typeface="Arial" panose="020B0604020202020204" pitchFamily="34" charset="0"/>
              </a:rPr>
              <a:t> questions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pic>
        <p:nvPicPr>
          <p:cNvPr id="3" name="Picture 2">
            <a:extLst>
              <a:ext uri="{FF2B5EF4-FFF2-40B4-BE49-F238E27FC236}">
                <a16:creationId xmlns:a16="http://schemas.microsoft.com/office/drawing/2014/main" id="{E0123A4D-8FC3-499C-9281-BA653B09C71E}"/>
              </a:ext>
            </a:extLst>
          </p:cNvPr>
          <p:cNvPicPr>
            <a:picLocks noChangeAspect="1"/>
          </p:cNvPicPr>
          <p:nvPr/>
        </p:nvPicPr>
        <p:blipFill>
          <a:blip r:embed="rId3"/>
          <a:stretch>
            <a:fillRect/>
          </a:stretch>
        </p:blipFill>
        <p:spPr>
          <a:xfrm>
            <a:off x="360040" y="649966"/>
            <a:ext cx="7020272" cy="3574864"/>
          </a:xfrm>
          <a:prstGeom prst="rect">
            <a:avLst/>
          </a:prstGeom>
        </p:spPr>
      </p:pic>
      <p:pic>
        <p:nvPicPr>
          <p:cNvPr id="7" name="Picture 6">
            <a:extLst>
              <a:ext uri="{FF2B5EF4-FFF2-40B4-BE49-F238E27FC236}">
                <a16:creationId xmlns:a16="http://schemas.microsoft.com/office/drawing/2014/main" id="{1C05AD6B-3E01-4C48-8A32-443F451D1654}"/>
              </a:ext>
            </a:extLst>
          </p:cNvPr>
          <p:cNvPicPr>
            <a:picLocks noChangeAspect="1"/>
          </p:cNvPicPr>
          <p:nvPr/>
        </p:nvPicPr>
        <p:blipFill>
          <a:blip r:embed="rId4"/>
          <a:stretch>
            <a:fillRect/>
          </a:stretch>
        </p:blipFill>
        <p:spPr>
          <a:xfrm>
            <a:off x="838980" y="4277645"/>
            <a:ext cx="7261412" cy="1583143"/>
          </a:xfrm>
          <a:prstGeom prst="rect">
            <a:avLst/>
          </a:prstGeom>
        </p:spPr>
      </p:pic>
      <p:sp>
        <p:nvSpPr>
          <p:cNvPr id="8" name="TextBox 7">
            <a:extLst>
              <a:ext uri="{FF2B5EF4-FFF2-40B4-BE49-F238E27FC236}">
                <a16:creationId xmlns:a16="http://schemas.microsoft.com/office/drawing/2014/main" id="{6C1872B6-91EF-42D7-B7D0-E3313DEF3DB3}"/>
              </a:ext>
            </a:extLst>
          </p:cNvPr>
          <p:cNvSpPr txBox="1"/>
          <p:nvPr/>
        </p:nvSpPr>
        <p:spPr>
          <a:xfrm>
            <a:off x="6160399" y="5785073"/>
            <a:ext cx="1944216" cy="369332"/>
          </a:xfrm>
          <a:prstGeom prst="rect">
            <a:avLst/>
          </a:prstGeom>
          <a:noFill/>
        </p:spPr>
        <p:txBody>
          <a:bodyPr wrap="square" rtlCol="0">
            <a:spAutoFit/>
          </a:bodyPr>
          <a:lstStyle/>
          <a:p>
            <a:r>
              <a:rPr lang="en-GB" dirty="0"/>
              <a:t>H060/02 2018</a:t>
            </a:r>
          </a:p>
        </p:txBody>
      </p:sp>
    </p:spTree>
    <p:extLst>
      <p:ext uri="{BB962C8B-B14F-4D97-AF65-F5344CB8AC3E}">
        <p14:creationId xmlns:p14="http://schemas.microsoft.com/office/powerpoint/2010/main" val="770832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856895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Video on how to answer a multiple choice question:</a:t>
            </a:r>
          </a:p>
        </p:txBody>
      </p:sp>
      <p:pic>
        <p:nvPicPr>
          <p:cNvPr id="3" name="Online Media 2" title="Macro Multi Choice: AD-AS Analysis">
            <a:hlinkClick r:id="" action="ppaction://media"/>
            <a:extLst>
              <a:ext uri="{FF2B5EF4-FFF2-40B4-BE49-F238E27FC236}">
                <a16:creationId xmlns:a16="http://schemas.microsoft.com/office/drawing/2014/main" id="{264A56C3-39D7-4ED7-B21F-4DF41B1EFFE7}"/>
              </a:ext>
            </a:extLst>
          </p:cNvPr>
          <p:cNvPicPr>
            <a:picLocks noRot="1" noChangeAspect="1"/>
          </p:cNvPicPr>
          <p:nvPr>
            <a:videoFile r:link="rId1"/>
          </p:nvPr>
        </p:nvPicPr>
        <p:blipFill>
          <a:blip r:embed="rId4"/>
          <a:stretch>
            <a:fillRect/>
          </a:stretch>
        </p:blipFill>
        <p:spPr>
          <a:xfrm>
            <a:off x="1657350" y="1244600"/>
            <a:ext cx="5829300" cy="4368800"/>
          </a:xfrm>
          <a:prstGeom prst="rect">
            <a:avLst/>
          </a:prstGeom>
        </p:spPr>
      </p:pic>
    </p:spTree>
    <p:extLst>
      <p:ext uri="{BB962C8B-B14F-4D97-AF65-F5344CB8AC3E}">
        <p14:creationId xmlns:p14="http://schemas.microsoft.com/office/powerpoint/2010/main" val="1314210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7200800" cy="523220"/>
          </a:xfrm>
          <a:prstGeom prst="rect">
            <a:avLst/>
          </a:prstGeom>
          <a:noFill/>
        </p:spPr>
        <p:txBody>
          <a:bodyPr wrap="square" rtlCol="0">
            <a:spAutoFit/>
          </a:bodyPr>
          <a:lstStyle/>
          <a:p>
            <a:r>
              <a:rPr lang="en-GB" sz="2800" b="1" dirty="0">
                <a:solidFill>
                  <a:srgbClr val="830E2C"/>
                </a:solidFill>
                <a:latin typeface="Arial" panose="020B0604020202020204" pitchFamily="34" charset="0"/>
                <a:cs typeface="Arial" panose="020B0604020202020204" pitchFamily="34" charset="0"/>
              </a:rPr>
              <a:t>1.5 The multiplier and the accelerator </a:t>
            </a:r>
            <a:endParaRPr lang="en-US" dirty="0"/>
          </a:p>
        </p:txBody>
      </p:sp>
      <p:sp>
        <p:nvSpPr>
          <p:cNvPr id="6" name="TextBox 5"/>
          <p:cNvSpPr txBox="1"/>
          <p:nvPr/>
        </p:nvSpPr>
        <p:spPr>
          <a:xfrm>
            <a:off x="467544" y="856408"/>
            <a:ext cx="8352928" cy="535531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Students should be able to:</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Explain: </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Factors which determine the size of the national income multiplier </a:t>
            </a:r>
          </a:p>
          <a:p>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Explain, with the aid of a diagram: </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national income multiplier and accelerator </a:t>
            </a:r>
          </a:p>
          <a:p>
            <a:r>
              <a:rPr lang="en-US" dirty="0">
                <a:latin typeface="Arial" panose="020B0604020202020204" pitchFamily="34" charset="0"/>
                <a:cs typeface="Arial" panose="020B0604020202020204" pitchFamily="34" charset="0"/>
              </a:rPr>
              <a:t>The impact of the national income multiplier and accelerator on aggregate demand and economic cycle </a:t>
            </a:r>
          </a:p>
          <a:p>
            <a:r>
              <a:rPr lang="en-US" dirty="0">
                <a:latin typeface="Arial" panose="020B0604020202020204" pitchFamily="34" charset="0"/>
                <a:cs typeface="Arial" panose="020B0604020202020204" pitchFamily="34" charset="0"/>
              </a:rPr>
              <a:t>Output gaps; aggregate demand and aggregate supply model and a production possibility curve (PPC)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Explain and calculate: </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Average and marginal propensities to consume, save and withdraw </a:t>
            </a:r>
          </a:p>
          <a:p>
            <a:r>
              <a:rPr lang="en-US" dirty="0">
                <a:latin typeface="Arial" panose="020B0604020202020204" pitchFamily="34" charset="0"/>
                <a:cs typeface="Arial" panose="020B0604020202020204" pitchFamily="34" charset="0"/>
              </a:rPr>
              <a:t>Size of the national income multiplier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Evaluate: </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Causes and consequences of an output gap</a:t>
            </a:r>
          </a:p>
          <a:p>
            <a:r>
              <a:rPr lang="en-GB"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084490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
                                            <p:txEl>
                                              <p:pRg st="14" end="1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Key terms</a:t>
            </a:r>
          </a:p>
        </p:txBody>
      </p:sp>
      <p:sp>
        <p:nvSpPr>
          <p:cNvPr id="6" name="TextBox 5"/>
          <p:cNvSpPr txBox="1"/>
          <p:nvPr/>
        </p:nvSpPr>
        <p:spPr>
          <a:xfrm>
            <a:off x="395536" y="1096444"/>
            <a:ext cx="8352928" cy="5016758"/>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Multiplier:</a:t>
            </a:r>
          </a:p>
          <a:p>
            <a:r>
              <a:rPr lang="en-GB" sz="2000" dirty="0">
                <a:solidFill>
                  <a:srgbClr val="00B050"/>
                </a:solidFill>
                <a:latin typeface="Arial" panose="020B0604020202020204" pitchFamily="34" charset="0"/>
                <a:cs typeface="Arial" panose="020B0604020202020204" pitchFamily="34" charset="0"/>
              </a:rPr>
              <a:t>Process by which any change in a component of AD results in a greater final change in GDP</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Accelerator:</a:t>
            </a:r>
          </a:p>
          <a:p>
            <a:r>
              <a:rPr lang="en-GB" sz="2000" dirty="0">
                <a:solidFill>
                  <a:srgbClr val="00B050"/>
                </a:solidFill>
                <a:latin typeface="Arial" panose="020B0604020202020204" pitchFamily="34" charset="0"/>
                <a:cs typeface="Arial" panose="020B0604020202020204" pitchFamily="34" charset="0"/>
              </a:rPr>
              <a:t>The theory of investment by which the level of investment depends on the change of national income</a:t>
            </a:r>
          </a:p>
          <a:p>
            <a:endParaRPr lang="en-GB"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Output gaps:</a:t>
            </a:r>
          </a:p>
          <a:p>
            <a:r>
              <a:rPr lang="en-US" sz="2000" dirty="0">
                <a:solidFill>
                  <a:srgbClr val="00B050"/>
                </a:solidFill>
                <a:latin typeface="Arial" panose="020B0604020202020204" pitchFamily="34" charset="0"/>
                <a:cs typeface="Arial" panose="020B0604020202020204" pitchFamily="34" charset="0"/>
              </a:rPr>
              <a:t>The difference between actual GDP and full employment level </a:t>
            </a:r>
          </a:p>
          <a:p>
            <a:r>
              <a:rPr lang="en-US" sz="2000" dirty="0">
                <a:solidFill>
                  <a:srgbClr val="00B050"/>
                </a:solidFill>
                <a:latin typeface="Arial" panose="020B0604020202020204" pitchFamily="34" charset="0"/>
                <a:cs typeface="Arial" panose="020B0604020202020204" pitchFamily="34" charset="0"/>
              </a:rPr>
              <a:t>If actual below full employment level= negative output gap </a:t>
            </a:r>
          </a:p>
          <a:p>
            <a:r>
              <a:rPr lang="en-US" sz="2000" dirty="0">
                <a:solidFill>
                  <a:srgbClr val="00B050"/>
                </a:solidFill>
                <a:latin typeface="Arial" panose="020B0604020202020204" pitchFamily="34" charset="0"/>
                <a:cs typeface="Arial" panose="020B0604020202020204" pitchFamily="34" charset="0"/>
              </a:rPr>
              <a:t>If actual above full employment level= positive output gap</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Production possibility curve (PPC) </a:t>
            </a:r>
          </a:p>
          <a:p>
            <a:r>
              <a:rPr lang="en-GB" sz="2000" dirty="0">
                <a:solidFill>
                  <a:srgbClr val="00B050"/>
                </a:solidFill>
                <a:latin typeface="Arial" panose="020B0604020202020204" pitchFamily="34" charset="0"/>
                <a:cs typeface="Arial" panose="020B0604020202020204" pitchFamily="34" charset="0"/>
              </a:rPr>
              <a:t>The maximum possible output an economy can achieve when fully utilising its resources</a:t>
            </a:r>
          </a:p>
        </p:txBody>
      </p:sp>
    </p:spTree>
    <p:extLst>
      <p:ext uri="{BB962C8B-B14F-4D97-AF65-F5344CB8AC3E}">
        <p14:creationId xmlns:p14="http://schemas.microsoft.com/office/powerpoint/2010/main" val="54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Key terms</a:t>
            </a:r>
          </a:p>
        </p:txBody>
      </p:sp>
      <p:sp>
        <p:nvSpPr>
          <p:cNvPr id="6" name="TextBox 5"/>
          <p:cNvSpPr txBox="1"/>
          <p:nvPr/>
        </p:nvSpPr>
        <p:spPr>
          <a:xfrm>
            <a:off x="395536" y="764704"/>
            <a:ext cx="8352928" cy="5324535"/>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Average propensity to consume (APC):</a:t>
            </a:r>
          </a:p>
          <a:p>
            <a:r>
              <a:rPr lang="en-US" sz="2000" dirty="0">
                <a:solidFill>
                  <a:srgbClr val="00B050"/>
                </a:solidFill>
                <a:latin typeface="Arial" panose="020B0604020202020204" pitchFamily="34" charset="0"/>
                <a:cs typeface="Arial" panose="020B0604020202020204" pitchFamily="34" charset="0"/>
              </a:rPr>
              <a:t>The proportion of income households devote to consumer expenditure</a:t>
            </a:r>
          </a:p>
          <a:p>
            <a:pPr lvl="0"/>
            <a:endParaRPr lang="en-GB" sz="2000" dirty="0">
              <a:solidFill>
                <a:prstClr val="black"/>
              </a:solidFill>
              <a:latin typeface="Arial" panose="020B0604020202020204" pitchFamily="34" charset="0"/>
              <a:cs typeface="Arial" panose="020B0604020202020204" pitchFamily="34" charset="0"/>
            </a:endParaRPr>
          </a:p>
          <a:p>
            <a:pPr lvl="0"/>
            <a:r>
              <a:rPr lang="en-GB" sz="2000" dirty="0">
                <a:solidFill>
                  <a:prstClr val="black"/>
                </a:solidFill>
                <a:latin typeface="Arial" panose="020B0604020202020204" pitchFamily="34" charset="0"/>
                <a:cs typeface="Arial" panose="020B0604020202020204" pitchFamily="34" charset="0"/>
              </a:rPr>
              <a:t>Marginal propensity to consume (MPC):</a:t>
            </a:r>
          </a:p>
          <a:p>
            <a:pPr lvl="0"/>
            <a:r>
              <a:rPr lang="en-GB" sz="2000" dirty="0">
                <a:solidFill>
                  <a:srgbClr val="00B050"/>
                </a:solidFill>
                <a:latin typeface="Arial" panose="020B0604020202020204" pitchFamily="34" charset="0"/>
                <a:cs typeface="Arial" panose="020B0604020202020204" pitchFamily="34" charset="0"/>
              </a:rPr>
              <a:t>The proportion of additional income devoted to consumer expenditure </a:t>
            </a:r>
          </a:p>
          <a:p>
            <a:pPr lvl="0"/>
            <a:endParaRPr lang="en-GB" sz="2000" dirty="0">
              <a:solidFill>
                <a:srgbClr val="00B050"/>
              </a:solidFill>
              <a:latin typeface="Arial" panose="020B0604020202020204" pitchFamily="34" charset="0"/>
              <a:cs typeface="Arial" panose="020B0604020202020204" pitchFamily="34" charset="0"/>
            </a:endParaRPr>
          </a:p>
          <a:p>
            <a:pPr lvl="0"/>
            <a:r>
              <a:rPr lang="en-GB" sz="2000" dirty="0">
                <a:solidFill>
                  <a:prstClr val="black"/>
                </a:solidFill>
                <a:latin typeface="Arial" panose="020B0604020202020204" pitchFamily="34" charset="0"/>
                <a:cs typeface="Arial" panose="020B0604020202020204" pitchFamily="34" charset="0"/>
              </a:rPr>
              <a:t>Marginal propensity to withdraw (MPW):</a:t>
            </a:r>
          </a:p>
          <a:p>
            <a:pPr lvl="0"/>
            <a:r>
              <a:rPr lang="en-GB" sz="2000" dirty="0">
                <a:solidFill>
                  <a:srgbClr val="00B050"/>
                </a:solidFill>
                <a:latin typeface="Arial" panose="020B0604020202020204" pitchFamily="34" charset="0"/>
                <a:cs typeface="Arial" panose="020B0604020202020204" pitchFamily="34" charset="0"/>
              </a:rPr>
              <a:t>The proportion of additional income that goes as leakages, made up of:</a:t>
            </a:r>
          </a:p>
          <a:p>
            <a:pPr lvl="0"/>
            <a:endParaRPr lang="en-GB" sz="2000" dirty="0">
              <a:solidFill>
                <a:prstClr val="black"/>
              </a:solidFill>
              <a:latin typeface="Arial" panose="020B0604020202020204" pitchFamily="34" charset="0"/>
              <a:cs typeface="Arial" panose="020B0604020202020204" pitchFamily="34" charset="0"/>
            </a:endParaRPr>
          </a:p>
          <a:p>
            <a:pPr lvl="0"/>
            <a:r>
              <a:rPr lang="en-GB" sz="2000" dirty="0">
                <a:solidFill>
                  <a:prstClr val="black"/>
                </a:solidFill>
                <a:latin typeface="Arial" panose="020B0604020202020204" pitchFamily="34" charset="0"/>
                <a:cs typeface="Arial" panose="020B0604020202020204" pitchFamily="34" charset="0"/>
              </a:rPr>
              <a:t>Marginal propensity to save (MPS): </a:t>
            </a:r>
          </a:p>
          <a:p>
            <a:pPr lvl="0"/>
            <a:r>
              <a:rPr lang="en-GB" sz="2000" dirty="0">
                <a:solidFill>
                  <a:srgbClr val="00B050"/>
                </a:solidFill>
                <a:latin typeface="Arial" panose="020B0604020202020204" pitchFamily="34" charset="0"/>
                <a:cs typeface="Arial" panose="020B0604020202020204" pitchFamily="34" charset="0"/>
              </a:rPr>
              <a:t>The proportion of additional income that is saved</a:t>
            </a:r>
          </a:p>
          <a:p>
            <a:pPr lvl="0"/>
            <a:endParaRPr lang="en-GB" sz="2000" dirty="0">
              <a:solidFill>
                <a:srgbClr val="00B050"/>
              </a:solidFill>
              <a:latin typeface="Arial" panose="020B0604020202020204" pitchFamily="34" charset="0"/>
              <a:cs typeface="Arial" panose="020B0604020202020204" pitchFamily="34" charset="0"/>
            </a:endParaRPr>
          </a:p>
          <a:p>
            <a:pPr lvl="0"/>
            <a:r>
              <a:rPr lang="en-GB" sz="2000" dirty="0">
                <a:solidFill>
                  <a:prstClr val="black"/>
                </a:solidFill>
                <a:latin typeface="Arial" panose="020B0604020202020204" pitchFamily="34" charset="0"/>
                <a:cs typeface="Arial" panose="020B0604020202020204" pitchFamily="34" charset="0"/>
              </a:rPr>
              <a:t>Marginal propensity to tax (MPT):  </a:t>
            </a:r>
          </a:p>
          <a:p>
            <a:pPr lvl="0"/>
            <a:r>
              <a:rPr lang="en-GB" sz="2000" dirty="0">
                <a:solidFill>
                  <a:srgbClr val="00B050"/>
                </a:solidFill>
                <a:latin typeface="Arial" panose="020B0604020202020204" pitchFamily="34" charset="0"/>
                <a:cs typeface="Arial" panose="020B0604020202020204" pitchFamily="34" charset="0"/>
              </a:rPr>
              <a:t>The proportion of additional income that is taxed</a:t>
            </a:r>
          </a:p>
          <a:p>
            <a:pPr lvl="0"/>
            <a:endParaRPr lang="en-GB" sz="2000" dirty="0">
              <a:solidFill>
                <a:srgbClr val="00B050"/>
              </a:solidFill>
              <a:latin typeface="Arial" panose="020B0604020202020204" pitchFamily="34" charset="0"/>
              <a:cs typeface="Arial" panose="020B0604020202020204" pitchFamily="34" charset="0"/>
            </a:endParaRPr>
          </a:p>
          <a:p>
            <a:pPr lvl="0"/>
            <a:r>
              <a:rPr lang="en-GB" sz="2000" dirty="0">
                <a:solidFill>
                  <a:prstClr val="black"/>
                </a:solidFill>
                <a:latin typeface="Arial" panose="020B0604020202020204" pitchFamily="34" charset="0"/>
                <a:cs typeface="Arial" panose="020B0604020202020204" pitchFamily="34" charset="0"/>
              </a:rPr>
              <a:t>Marginal propensity to import (MPM):</a:t>
            </a:r>
          </a:p>
          <a:p>
            <a:pPr lvl="0"/>
            <a:r>
              <a:rPr lang="en-GB" sz="2000" dirty="0">
                <a:solidFill>
                  <a:srgbClr val="00B050"/>
                </a:solidFill>
                <a:latin typeface="Arial" panose="020B0604020202020204" pitchFamily="34" charset="0"/>
                <a:cs typeface="Arial" panose="020B0604020202020204" pitchFamily="34" charset="0"/>
              </a:rPr>
              <a:t>The proportion of additional income that is spent on imports</a:t>
            </a:r>
          </a:p>
        </p:txBody>
      </p:sp>
    </p:spTree>
    <p:extLst>
      <p:ext uri="{BB962C8B-B14F-4D97-AF65-F5344CB8AC3E}">
        <p14:creationId xmlns:p14="http://schemas.microsoft.com/office/powerpoint/2010/main" val="56753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
                                            <p:txEl>
                                              <p:pRg st="15" end="15"/>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Activities</a:t>
            </a:r>
          </a:p>
        </p:txBody>
      </p:sp>
      <p:sp>
        <p:nvSpPr>
          <p:cNvPr id="6" name="TextBox 5"/>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3"/>
              </a:rPr>
              <a:t>Propensity to consume, withdraw and save</a:t>
            </a: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pic>
        <p:nvPicPr>
          <p:cNvPr id="7" name="Picture 6" descr="The multiplier effect&#10;&#10;Description automatically generated">
            <a:extLst>
              <a:ext uri="{FF2B5EF4-FFF2-40B4-BE49-F238E27FC236}">
                <a16:creationId xmlns:a16="http://schemas.microsoft.com/office/drawing/2014/main" id="{F1CEB3AF-E02C-432A-A5BD-294BE272D9F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38" t="25494" r="4327" b="11013"/>
          <a:stretch/>
        </p:blipFill>
        <p:spPr>
          <a:xfrm>
            <a:off x="323528" y="1844824"/>
            <a:ext cx="8424936" cy="4104456"/>
          </a:xfrm>
          <a:prstGeom prst="rect">
            <a:avLst/>
          </a:prstGeom>
        </p:spPr>
      </p:pic>
    </p:spTree>
    <p:extLst>
      <p:ext uri="{BB962C8B-B14F-4D97-AF65-F5344CB8AC3E}">
        <p14:creationId xmlns:p14="http://schemas.microsoft.com/office/powerpoint/2010/main" val="159594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r>
              <a:rPr lang="en-GB" sz="2800" b="1" dirty="0">
                <a:solidFill>
                  <a:srgbClr val="830E2C"/>
                </a:solidFill>
                <a:latin typeface="Arial" panose="020B0604020202020204" pitchFamily="34" charset="0"/>
                <a:cs typeface="Arial" panose="020B0604020202020204" pitchFamily="34" charset="0"/>
              </a:rPr>
              <a:t>Key terms</a:t>
            </a:r>
          </a:p>
        </p:txBody>
      </p:sp>
      <p:sp>
        <p:nvSpPr>
          <p:cNvPr id="6" name="TextBox 5"/>
          <p:cNvSpPr txBox="1"/>
          <p:nvPr/>
        </p:nvSpPr>
        <p:spPr>
          <a:xfrm>
            <a:off x="395536" y="1052736"/>
            <a:ext cx="8352928" cy="4401205"/>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Circular flow: </a:t>
            </a:r>
          </a:p>
          <a:p>
            <a:r>
              <a:rPr lang="en-GB" sz="2000" dirty="0">
                <a:solidFill>
                  <a:srgbClr val="00B050"/>
                </a:solidFill>
                <a:latin typeface="Arial" panose="020B0604020202020204" pitchFamily="34" charset="0"/>
                <a:cs typeface="Arial" panose="020B0604020202020204" pitchFamily="34" charset="0"/>
              </a:rPr>
              <a:t>Continuous flow of income and expenditure</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Injection: </a:t>
            </a:r>
          </a:p>
          <a:p>
            <a:r>
              <a:rPr lang="en-GB" sz="2000" dirty="0">
                <a:solidFill>
                  <a:srgbClr val="00B050"/>
                </a:solidFill>
                <a:latin typeface="Arial" panose="020B0604020202020204" pitchFamily="34" charset="0"/>
                <a:cs typeface="Arial" panose="020B0604020202020204" pitchFamily="34" charset="0"/>
              </a:rPr>
              <a:t>Money going into the circular flow, which comes from;</a:t>
            </a:r>
          </a:p>
          <a:p>
            <a:pPr marL="342900" indent="-342900">
              <a:buFont typeface="Arial" panose="020B0604020202020204" pitchFamily="34" charset="0"/>
              <a:buChar char="•"/>
            </a:pPr>
            <a:r>
              <a:rPr lang="en-GB" sz="2000" dirty="0">
                <a:solidFill>
                  <a:srgbClr val="00B050"/>
                </a:solidFill>
                <a:latin typeface="Arial" panose="020B0604020202020204" pitchFamily="34" charset="0"/>
                <a:cs typeface="Arial" panose="020B0604020202020204" pitchFamily="34" charset="0"/>
              </a:rPr>
              <a:t>Investment </a:t>
            </a:r>
          </a:p>
          <a:p>
            <a:pPr marL="342900" indent="-342900">
              <a:buFont typeface="Arial" panose="020B0604020202020204" pitchFamily="34" charset="0"/>
              <a:buChar char="•"/>
            </a:pPr>
            <a:r>
              <a:rPr lang="en-GB" sz="2000" dirty="0">
                <a:solidFill>
                  <a:srgbClr val="00B050"/>
                </a:solidFill>
                <a:latin typeface="Arial" panose="020B0604020202020204" pitchFamily="34" charset="0"/>
                <a:cs typeface="Arial" panose="020B0604020202020204" pitchFamily="34" charset="0"/>
              </a:rPr>
              <a:t>Government spending</a:t>
            </a:r>
          </a:p>
          <a:p>
            <a:pPr marL="342900" indent="-342900">
              <a:buFont typeface="Arial" panose="020B0604020202020204" pitchFamily="34" charset="0"/>
              <a:buChar char="•"/>
            </a:pPr>
            <a:r>
              <a:rPr lang="en-GB" sz="2000" dirty="0">
                <a:solidFill>
                  <a:srgbClr val="00B050"/>
                </a:solidFill>
                <a:latin typeface="Arial" panose="020B0604020202020204" pitchFamily="34" charset="0"/>
                <a:cs typeface="Arial" panose="020B0604020202020204" pitchFamily="34" charset="0"/>
              </a:rPr>
              <a:t>Exports</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Withdrawal: </a:t>
            </a:r>
          </a:p>
          <a:p>
            <a:r>
              <a:rPr lang="en-GB" sz="2000" dirty="0">
                <a:solidFill>
                  <a:srgbClr val="00B050"/>
                </a:solidFill>
                <a:latin typeface="Arial" panose="020B0604020202020204" pitchFamily="34" charset="0"/>
                <a:cs typeface="Arial" panose="020B0604020202020204" pitchFamily="34" charset="0"/>
              </a:rPr>
              <a:t>Money that leaves the circular flow through;</a:t>
            </a:r>
          </a:p>
          <a:p>
            <a:pPr marL="342900" indent="-342900">
              <a:buFont typeface="Arial" panose="020B0604020202020204" pitchFamily="34" charset="0"/>
              <a:buChar char="•"/>
            </a:pPr>
            <a:r>
              <a:rPr lang="en-GB" sz="2000" dirty="0">
                <a:solidFill>
                  <a:srgbClr val="00B050"/>
                </a:solidFill>
                <a:latin typeface="Arial" panose="020B0604020202020204" pitchFamily="34" charset="0"/>
                <a:cs typeface="Arial" panose="020B0604020202020204" pitchFamily="34" charset="0"/>
              </a:rPr>
              <a:t>Taxation</a:t>
            </a:r>
          </a:p>
          <a:p>
            <a:pPr marL="342900" indent="-342900">
              <a:buFont typeface="Arial" panose="020B0604020202020204" pitchFamily="34" charset="0"/>
              <a:buChar char="•"/>
            </a:pPr>
            <a:r>
              <a:rPr lang="en-GB" sz="2000" dirty="0">
                <a:solidFill>
                  <a:srgbClr val="00B050"/>
                </a:solidFill>
                <a:latin typeface="Arial" panose="020B0604020202020204" pitchFamily="34" charset="0"/>
                <a:cs typeface="Arial" panose="020B0604020202020204" pitchFamily="34" charset="0"/>
              </a:rPr>
              <a:t>Savings</a:t>
            </a:r>
          </a:p>
          <a:p>
            <a:pPr marL="342900" indent="-342900">
              <a:buFont typeface="Arial" panose="020B0604020202020204" pitchFamily="34" charset="0"/>
              <a:buChar char="•"/>
            </a:pPr>
            <a:r>
              <a:rPr lang="en-GB" sz="2000" dirty="0">
                <a:solidFill>
                  <a:srgbClr val="00B050"/>
                </a:solidFill>
                <a:latin typeface="Arial" panose="020B0604020202020204" pitchFamily="34" charset="0"/>
                <a:cs typeface="Arial" panose="020B0604020202020204" pitchFamily="34" charset="0"/>
              </a:rPr>
              <a:t>Imports  </a:t>
            </a:r>
          </a:p>
        </p:txBody>
      </p:sp>
    </p:spTree>
    <p:extLst>
      <p:ext uri="{BB962C8B-B14F-4D97-AF65-F5344CB8AC3E}">
        <p14:creationId xmlns:p14="http://schemas.microsoft.com/office/powerpoint/2010/main" val="3906324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Formulae</a:t>
            </a:r>
          </a:p>
        </p:txBody>
      </p:sp>
      <p:cxnSp>
        <p:nvCxnSpPr>
          <p:cNvPr id="8" name="Straight Connector 7">
            <a:extLst>
              <a:ext uri="{FF2B5EF4-FFF2-40B4-BE49-F238E27FC236}">
                <a16:creationId xmlns:a16="http://schemas.microsoft.com/office/drawing/2014/main" id="{E41A3264-3A13-436C-933A-2207CFA763BC}"/>
              </a:ext>
            </a:extLst>
          </p:cNvPr>
          <p:cNvCxnSpPr/>
          <p:nvPr/>
        </p:nvCxnSpPr>
        <p:spPr>
          <a:xfrm flipH="1">
            <a:off x="1326630" y="3789040"/>
            <a:ext cx="5010" cy="48442"/>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395536" y="1052736"/>
            <a:ext cx="8352928" cy="5016758"/>
            <a:chOff x="395536" y="1052736"/>
            <a:chExt cx="8352928" cy="5016758"/>
          </a:xfrm>
        </p:grpSpPr>
        <p:sp>
          <p:nvSpPr>
            <p:cNvPr id="6" name="TextBox 5"/>
            <p:cNvSpPr txBox="1"/>
            <p:nvPr/>
          </p:nvSpPr>
          <p:spPr>
            <a:xfrm>
              <a:off x="395536" y="1052736"/>
              <a:ext cx="8352928" cy="50167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Multiplier =          1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                         MPW          =        MPS +  MPT + MPM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Multiplier =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                       1-MPC</a:t>
              </a:r>
            </a:p>
            <a:p>
              <a:pPr lvl="0">
                <a:defRPr/>
              </a:pPr>
              <a:r>
                <a:rPr lang="en-GB" sz="2000" dirty="0">
                  <a:solidFill>
                    <a:prstClr val="black"/>
                  </a:solidFill>
                  <a:latin typeface="Arial" panose="020B0604020202020204" pitchFamily="34" charset="0"/>
                  <a:cs typeface="Arial" panose="020B0604020202020204" pitchFamily="34" charset="0"/>
                </a:rPr>
                <a:t> MPC =    C</a:t>
              </a:r>
            </a:p>
            <a:p>
              <a:pPr lvl="0">
                <a:defRPr/>
              </a:pPr>
              <a:r>
                <a:rPr lang="en-GB" sz="2000" dirty="0">
                  <a:solidFill>
                    <a:prstClr val="black"/>
                  </a:solidFill>
                  <a:latin typeface="Arial" panose="020B0604020202020204" pitchFamily="34" charset="0"/>
                  <a:cs typeface="Arial" panose="020B0604020202020204" pitchFamily="34" charset="0"/>
                </a:rPr>
                <a:t>                 Y</a:t>
              </a:r>
            </a:p>
            <a:p>
              <a:pPr lvl="0">
                <a:defRPr/>
              </a:pPr>
              <a:r>
                <a:rPr lang="en-GB" sz="2000" dirty="0">
                  <a:solidFill>
                    <a:prstClr val="black"/>
                  </a:solidFill>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MPS =    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               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MPT =      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                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MPM =      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                 Y</a:t>
              </a:r>
            </a:p>
          </p:txBody>
        </p:sp>
        <p:sp>
          <p:nvSpPr>
            <p:cNvPr id="3" name="Isosceles Triangle 2">
              <a:extLst>
                <a:ext uri="{FF2B5EF4-FFF2-40B4-BE49-F238E27FC236}">
                  <a16:creationId xmlns:a16="http://schemas.microsoft.com/office/drawing/2014/main" id="{3BEFBD22-6985-4AD1-BE50-A40A254CED4B}"/>
                </a:ext>
              </a:extLst>
            </p:cNvPr>
            <p:cNvSpPr/>
            <p:nvPr/>
          </p:nvSpPr>
          <p:spPr>
            <a:xfrm>
              <a:off x="1331640" y="3573016"/>
              <a:ext cx="216024" cy="216024"/>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10" name="Straight Connector 9">
              <a:extLst>
                <a:ext uri="{FF2B5EF4-FFF2-40B4-BE49-F238E27FC236}">
                  <a16:creationId xmlns:a16="http://schemas.microsoft.com/office/drawing/2014/main" id="{EB29954F-AEBB-40D7-A430-AAE28A950FEC}"/>
                </a:ext>
              </a:extLst>
            </p:cNvPr>
            <p:cNvCxnSpPr/>
            <p:nvPr/>
          </p:nvCxnSpPr>
          <p:spPr>
            <a:xfrm>
              <a:off x="1326630" y="3837482"/>
              <a:ext cx="36505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Isosceles Triangle 10">
              <a:extLst>
                <a:ext uri="{FF2B5EF4-FFF2-40B4-BE49-F238E27FC236}">
                  <a16:creationId xmlns:a16="http://schemas.microsoft.com/office/drawing/2014/main" id="{2BC42495-FA23-47BB-ADFF-8A3F1C7BE8E0}"/>
                </a:ext>
              </a:extLst>
            </p:cNvPr>
            <p:cNvSpPr/>
            <p:nvPr/>
          </p:nvSpPr>
          <p:spPr>
            <a:xfrm>
              <a:off x="1309546" y="3873704"/>
              <a:ext cx="216024" cy="216024"/>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Isosceles Triangle 11">
              <a:extLst>
                <a:ext uri="{FF2B5EF4-FFF2-40B4-BE49-F238E27FC236}">
                  <a16:creationId xmlns:a16="http://schemas.microsoft.com/office/drawing/2014/main" id="{956F305E-476A-4BB4-A7F6-A827187DB2F4}"/>
                </a:ext>
              </a:extLst>
            </p:cNvPr>
            <p:cNvSpPr/>
            <p:nvPr/>
          </p:nvSpPr>
          <p:spPr>
            <a:xfrm>
              <a:off x="1417558" y="4452542"/>
              <a:ext cx="216024" cy="216024"/>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3" name="Isosceles Triangle 12">
              <a:extLst>
                <a:ext uri="{FF2B5EF4-FFF2-40B4-BE49-F238E27FC236}">
                  <a16:creationId xmlns:a16="http://schemas.microsoft.com/office/drawing/2014/main" id="{257BACDA-AC32-45E1-A129-92EB44F2E5E6}"/>
                </a:ext>
              </a:extLst>
            </p:cNvPr>
            <p:cNvSpPr/>
            <p:nvPr/>
          </p:nvSpPr>
          <p:spPr>
            <a:xfrm>
              <a:off x="1401143" y="4806388"/>
              <a:ext cx="216024" cy="216024"/>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4" name="Isosceles Triangle 13">
              <a:extLst>
                <a:ext uri="{FF2B5EF4-FFF2-40B4-BE49-F238E27FC236}">
                  <a16:creationId xmlns:a16="http://schemas.microsoft.com/office/drawing/2014/main" id="{4B8AF479-D02E-4AE1-8623-7D3B8A464F40}"/>
                </a:ext>
              </a:extLst>
            </p:cNvPr>
            <p:cNvSpPr/>
            <p:nvPr/>
          </p:nvSpPr>
          <p:spPr>
            <a:xfrm>
              <a:off x="1486430" y="5388523"/>
              <a:ext cx="216024" cy="216024"/>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5" name="Isosceles Triangle 14">
              <a:extLst>
                <a:ext uri="{FF2B5EF4-FFF2-40B4-BE49-F238E27FC236}">
                  <a16:creationId xmlns:a16="http://schemas.microsoft.com/office/drawing/2014/main" id="{A03B741E-3264-4A00-AAE7-FB4CCE395867}"/>
                </a:ext>
              </a:extLst>
            </p:cNvPr>
            <p:cNvSpPr/>
            <p:nvPr/>
          </p:nvSpPr>
          <p:spPr>
            <a:xfrm>
              <a:off x="1482362" y="5713638"/>
              <a:ext cx="216024" cy="216024"/>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16" name="Straight Connector 15">
              <a:extLst>
                <a:ext uri="{FF2B5EF4-FFF2-40B4-BE49-F238E27FC236}">
                  <a16:creationId xmlns:a16="http://schemas.microsoft.com/office/drawing/2014/main" id="{3711676C-1EEE-47EF-8095-5090192F3E60}"/>
                </a:ext>
              </a:extLst>
            </p:cNvPr>
            <p:cNvCxnSpPr/>
            <p:nvPr/>
          </p:nvCxnSpPr>
          <p:spPr>
            <a:xfrm>
              <a:off x="1401143" y="4725144"/>
              <a:ext cx="36505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0666A34-FF91-43E1-A473-6F736E911C4F}"/>
                </a:ext>
              </a:extLst>
            </p:cNvPr>
            <p:cNvCxnSpPr/>
            <p:nvPr/>
          </p:nvCxnSpPr>
          <p:spPr>
            <a:xfrm>
              <a:off x="1482362" y="5661248"/>
              <a:ext cx="36505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4DA2C56-FB66-4180-B977-22CC5E296420}"/>
                </a:ext>
              </a:extLst>
            </p:cNvPr>
            <p:cNvCxnSpPr/>
            <p:nvPr/>
          </p:nvCxnSpPr>
          <p:spPr>
            <a:xfrm>
              <a:off x="2123728" y="1412776"/>
              <a:ext cx="93610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8D00838-B44E-4D11-87B7-3F79FFF467CE}"/>
                </a:ext>
              </a:extLst>
            </p:cNvPr>
            <p:cNvCxnSpPr/>
            <p:nvPr/>
          </p:nvCxnSpPr>
          <p:spPr>
            <a:xfrm>
              <a:off x="4067944" y="1412776"/>
              <a:ext cx="252028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834AE14-249E-41F4-BF93-B7A77F620DA9}"/>
                </a:ext>
              </a:extLst>
            </p:cNvPr>
            <p:cNvCxnSpPr/>
            <p:nvPr/>
          </p:nvCxnSpPr>
          <p:spPr>
            <a:xfrm>
              <a:off x="1979712" y="2348880"/>
              <a:ext cx="936104"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3" name="Isosceles Triangle 22">
              <a:extLst>
                <a:ext uri="{FF2B5EF4-FFF2-40B4-BE49-F238E27FC236}">
                  <a16:creationId xmlns:a16="http://schemas.microsoft.com/office/drawing/2014/main" id="{1E8653DD-E9B5-407D-9961-F74D254E214C}"/>
                </a:ext>
              </a:extLst>
            </p:cNvPr>
            <p:cNvSpPr/>
            <p:nvPr/>
          </p:nvSpPr>
          <p:spPr>
            <a:xfrm>
              <a:off x="1439652" y="3020518"/>
              <a:ext cx="216024" cy="216024"/>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4" name="Isosceles Triangle 23">
              <a:extLst>
                <a:ext uri="{FF2B5EF4-FFF2-40B4-BE49-F238E27FC236}">
                  <a16:creationId xmlns:a16="http://schemas.microsoft.com/office/drawing/2014/main" id="{CED115C3-2009-47D7-AF21-E71E6BEB061C}"/>
                </a:ext>
              </a:extLst>
            </p:cNvPr>
            <p:cNvSpPr/>
            <p:nvPr/>
          </p:nvSpPr>
          <p:spPr>
            <a:xfrm>
              <a:off x="1393546" y="2709546"/>
              <a:ext cx="248516" cy="211388"/>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25" name="Straight Connector 24">
              <a:extLst>
                <a:ext uri="{FF2B5EF4-FFF2-40B4-BE49-F238E27FC236}">
                  <a16:creationId xmlns:a16="http://schemas.microsoft.com/office/drawing/2014/main" id="{3FBA6BDD-FF5C-4E96-B30A-8511241A091E}"/>
                </a:ext>
              </a:extLst>
            </p:cNvPr>
            <p:cNvCxnSpPr>
              <a:cxnSpLocks/>
            </p:cNvCxnSpPr>
            <p:nvPr/>
          </p:nvCxnSpPr>
          <p:spPr>
            <a:xfrm flipV="1">
              <a:off x="1358347" y="2975410"/>
              <a:ext cx="464053" cy="9654"/>
            </a:xfrm>
            <a:prstGeom prst="line">
              <a:avLst/>
            </a:prstGeom>
            <a:ln w="28575"/>
          </p:spPr>
          <p:style>
            <a:lnRef idx="1">
              <a:schemeClr val="accent1"/>
            </a:lnRef>
            <a:fillRef idx="0">
              <a:schemeClr val="accent1"/>
            </a:fillRef>
            <a:effectRef idx="0">
              <a:schemeClr val="accent1"/>
            </a:effectRef>
            <a:fontRef idx="minor">
              <a:schemeClr val="tx1"/>
            </a:fontRef>
          </p:style>
        </p:cxnSp>
      </p:grpSp>
      <p:pic>
        <p:nvPicPr>
          <p:cNvPr id="9" name="Picture 8">
            <a:extLst>
              <a:ext uri="{FF2B5EF4-FFF2-40B4-BE49-F238E27FC236}">
                <a16:creationId xmlns:a16="http://schemas.microsoft.com/office/drawing/2014/main" id="{2BFF1150-51F1-4AD3-AD5A-B08FCDCE773C}"/>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4489" t="42026" r="7086" b="7018"/>
          <a:stretch/>
        </p:blipFill>
        <p:spPr>
          <a:xfrm>
            <a:off x="4067944" y="2913575"/>
            <a:ext cx="4427984" cy="3293958"/>
          </a:xfrm>
          <a:prstGeom prst="rect">
            <a:avLst/>
          </a:prstGeom>
        </p:spPr>
      </p:pic>
    </p:spTree>
    <p:extLst>
      <p:ext uri="{BB962C8B-B14F-4D97-AF65-F5344CB8AC3E}">
        <p14:creationId xmlns:p14="http://schemas.microsoft.com/office/powerpoint/2010/main" val="403757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Video</a:t>
            </a:r>
          </a:p>
        </p:txBody>
      </p:sp>
      <p:pic>
        <p:nvPicPr>
          <p:cNvPr id="2" name="Online Media 1" title="The Multiplier Effect- Macro Topic 3.2">
            <a:hlinkClick r:id="" action="ppaction://media"/>
            <a:extLst>
              <a:ext uri="{FF2B5EF4-FFF2-40B4-BE49-F238E27FC236}">
                <a16:creationId xmlns:a16="http://schemas.microsoft.com/office/drawing/2014/main" id="{96B5B5FA-DF3A-450E-99C9-01B478F353DD}"/>
              </a:ext>
            </a:extLst>
          </p:cNvPr>
          <p:cNvPicPr>
            <a:picLocks noRot="1" noChangeAspect="1"/>
          </p:cNvPicPr>
          <p:nvPr>
            <a:videoFile r:link="rId1"/>
          </p:nvPr>
        </p:nvPicPr>
        <p:blipFill>
          <a:blip r:embed="rId4"/>
          <a:stretch>
            <a:fillRect/>
          </a:stretch>
        </p:blipFill>
        <p:spPr>
          <a:xfrm>
            <a:off x="1524000" y="1714500"/>
            <a:ext cx="6096000" cy="3429000"/>
          </a:xfrm>
          <a:prstGeom prst="rect">
            <a:avLst/>
          </a:prstGeom>
        </p:spPr>
      </p:pic>
    </p:spTree>
    <p:extLst>
      <p:ext uri="{BB962C8B-B14F-4D97-AF65-F5344CB8AC3E}">
        <p14:creationId xmlns:p14="http://schemas.microsoft.com/office/powerpoint/2010/main" val="3186607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a:t>
            </a:r>
            <a:r>
              <a:rPr kumimoji="0" lang="en-GB" sz="2800" b="1" i="0" u="none" strike="noStrike" kern="1200" cap="none" spc="0" normalizeH="0" noProof="0" dirty="0">
                <a:ln>
                  <a:noFill/>
                </a:ln>
                <a:solidFill>
                  <a:srgbClr val="830E2C"/>
                </a:solidFill>
                <a:effectLst/>
                <a:uLnTx/>
                <a:uFillTx/>
                <a:latin typeface="Arial" panose="020B0604020202020204" pitchFamily="34" charset="0"/>
                <a:ea typeface="+mn-ea"/>
                <a:cs typeface="Arial" panose="020B0604020202020204" pitchFamily="34" charset="0"/>
              </a:rPr>
              <a:t> questions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pic>
        <p:nvPicPr>
          <p:cNvPr id="2" name="Picture 1">
            <a:extLst>
              <a:ext uri="{FF2B5EF4-FFF2-40B4-BE49-F238E27FC236}">
                <a16:creationId xmlns:a16="http://schemas.microsoft.com/office/drawing/2014/main" id="{A026B12E-FB8A-4F5A-AD73-3C8BA4909D63}"/>
              </a:ext>
            </a:extLst>
          </p:cNvPr>
          <p:cNvPicPr>
            <a:picLocks noChangeAspect="1"/>
          </p:cNvPicPr>
          <p:nvPr/>
        </p:nvPicPr>
        <p:blipFill>
          <a:blip r:embed="rId3"/>
          <a:stretch>
            <a:fillRect/>
          </a:stretch>
        </p:blipFill>
        <p:spPr>
          <a:xfrm>
            <a:off x="360040" y="764704"/>
            <a:ext cx="6516216" cy="3700467"/>
          </a:xfrm>
          <a:prstGeom prst="rect">
            <a:avLst/>
          </a:prstGeom>
        </p:spPr>
      </p:pic>
      <p:pic>
        <p:nvPicPr>
          <p:cNvPr id="6" name="Picture 5">
            <a:extLst>
              <a:ext uri="{FF2B5EF4-FFF2-40B4-BE49-F238E27FC236}">
                <a16:creationId xmlns:a16="http://schemas.microsoft.com/office/drawing/2014/main" id="{481A8A86-6F8D-484D-8105-D50E95083D29}"/>
              </a:ext>
            </a:extLst>
          </p:cNvPr>
          <p:cNvPicPr>
            <a:picLocks noChangeAspect="1"/>
          </p:cNvPicPr>
          <p:nvPr/>
        </p:nvPicPr>
        <p:blipFill>
          <a:blip r:embed="rId4"/>
          <a:stretch>
            <a:fillRect/>
          </a:stretch>
        </p:blipFill>
        <p:spPr>
          <a:xfrm>
            <a:off x="776653" y="4437112"/>
            <a:ext cx="6096728" cy="1428268"/>
          </a:xfrm>
          <a:prstGeom prst="rect">
            <a:avLst/>
          </a:prstGeom>
        </p:spPr>
      </p:pic>
      <p:sp>
        <p:nvSpPr>
          <p:cNvPr id="7" name="TextBox 6">
            <a:extLst>
              <a:ext uri="{FF2B5EF4-FFF2-40B4-BE49-F238E27FC236}">
                <a16:creationId xmlns:a16="http://schemas.microsoft.com/office/drawing/2014/main" id="{9388BEA2-ACC0-4AF7-A5EB-AD7CC2802E60}"/>
              </a:ext>
            </a:extLst>
          </p:cNvPr>
          <p:cNvSpPr txBox="1"/>
          <p:nvPr/>
        </p:nvSpPr>
        <p:spPr>
          <a:xfrm>
            <a:off x="6873381" y="5680714"/>
            <a:ext cx="2088232" cy="369332"/>
          </a:xfrm>
          <a:prstGeom prst="rect">
            <a:avLst/>
          </a:prstGeom>
          <a:noFill/>
        </p:spPr>
        <p:txBody>
          <a:bodyPr wrap="square" rtlCol="0">
            <a:spAutoFit/>
          </a:bodyPr>
          <a:lstStyle/>
          <a:p>
            <a:r>
              <a:rPr lang="en-GB" dirty="0"/>
              <a:t>H460/03 SAM</a:t>
            </a:r>
          </a:p>
        </p:txBody>
      </p:sp>
    </p:spTree>
    <p:extLst>
      <p:ext uri="{BB962C8B-B14F-4D97-AF65-F5344CB8AC3E}">
        <p14:creationId xmlns:p14="http://schemas.microsoft.com/office/powerpoint/2010/main" val="126320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 questions</a:t>
            </a:r>
          </a:p>
        </p:txBody>
      </p:sp>
      <p:pic>
        <p:nvPicPr>
          <p:cNvPr id="8" name="Picture 7">
            <a:extLst>
              <a:ext uri="{FF2B5EF4-FFF2-40B4-BE49-F238E27FC236}">
                <a16:creationId xmlns:a16="http://schemas.microsoft.com/office/drawing/2014/main" id="{62C0BA7A-9669-42D7-A63F-09A57D0175E8}"/>
              </a:ext>
            </a:extLst>
          </p:cNvPr>
          <p:cNvPicPr>
            <a:picLocks noChangeAspect="1"/>
          </p:cNvPicPr>
          <p:nvPr/>
        </p:nvPicPr>
        <p:blipFill>
          <a:blip r:embed="rId3"/>
          <a:stretch>
            <a:fillRect/>
          </a:stretch>
        </p:blipFill>
        <p:spPr>
          <a:xfrm>
            <a:off x="17466" y="1052736"/>
            <a:ext cx="9144000" cy="3239619"/>
          </a:xfrm>
          <a:prstGeom prst="rect">
            <a:avLst/>
          </a:prstGeom>
        </p:spPr>
      </p:pic>
      <p:sp>
        <p:nvSpPr>
          <p:cNvPr id="9" name="TextBox 8">
            <a:extLst>
              <a:ext uri="{FF2B5EF4-FFF2-40B4-BE49-F238E27FC236}">
                <a16:creationId xmlns:a16="http://schemas.microsoft.com/office/drawing/2014/main" id="{5C3C753F-8BF4-4ADE-A950-781378A11840}"/>
              </a:ext>
            </a:extLst>
          </p:cNvPr>
          <p:cNvSpPr txBox="1"/>
          <p:nvPr/>
        </p:nvSpPr>
        <p:spPr>
          <a:xfrm>
            <a:off x="6168933" y="4293096"/>
            <a:ext cx="1512168" cy="369332"/>
          </a:xfrm>
          <a:prstGeom prst="rect">
            <a:avLst/>
          </a:prstGeom>
          <a:noFill/>
        </p:spPr>
        <p:txBody>
          <a:bodyPr wrap="square" rtlCol="0">
            <a:spAutoFit/>
          </a:bodyPr>
          <a:lstStyle/>
          <a:p>
            <a:r>
              <a:rPr lang="en-GB" dirty="0"/>
              <a:t>H460/03 2017</a:t>
            </a:r>
          </a:p>
        </p:txBody>
      </p:sp>
    </p:spTree>
    <p:extLst>
      <p:ext uri="{BB962C8B-B14F-4D97-AF65-F5344CB8AC3E}">
        <p14:creationId xmlns:p14="http://schemas.microsoft.com/office/powerpoint/2010/main" val="2508036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pic>
        <p:nvPicPr>
          <p:cNvPr id="2" name="Picture 1">
            <a:extLst>
              <a:ext uri="{FF2B5EF4-FFF2-40B4-BE49-F238E27FC236}">
                <a16:creationId xmlns:a16="http://schemas.microsoft.com/office/drawing/2014/main" id="{8F10A31C-3649-4D95-9EE9-BBC48B0F798C}"/>
              </a:ext>
            </a:extLst>
          </p:cNvPr>
          <p:cNvPicPr>
            <a:picLocks noChangeAspect="1"/>
          </p:cNvPicPr>
          <p:nvPr/>
        </p:nvPicPr>
        <p:blipFill>
          <a:blip r:embed="rId3"/>
          <a:stretch>
            <a:fillRect/>
          </a:stretch>
        </p:blipFill>
        <p:spPr>
          <a:xfrm>
            <a:off x="0" y="1564279"/>
            <a:ext cx="9144000" cy="3729442"/>
          </a:xfrm>
          <a:prstGeom prst="rect">
            <a:avLst/>
          </a:prstGeom>
        </p:spPr>
      </p:pic>
      <p:sp>
        <p:nvSpPr>
          <p:cNvPr id="7" name="TextBox 6">
            <a:extLst>
              <a:ext uri="{FF2B5EF4-FFF2-40B4-BE49-F238E27FC236}">
                <a16:creationId xmlns:a16="http://schemas.microsoft.com/office/drawing/2014/main" id="{E3E463DF-522E-45BD-A944-9CE4242DBE7F}"/>
              </a:ext>
            </a:extLst>
          </p:cNvPr>
          <p:cNvSpPr txBox="1"/>
          <p:nvPr/>
        </p:nvSpPr>
        <p:spPr>
          <a:xfrm>
            <a:off x="323528" y="188640"/>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 questions</a:t>
            </a:r>
          </a:p>
        </p:txBody>
      </p:sp>
    </p:spTree>
    <p:extLst>
      <p:ext uri="{BB962C8B-B14F-4D97-AF65-F5344CB8AC3E}">
        <p14:creationId xmlns:p14="http://schemas.microsoft.com/office/powerpoint/2010/main" val="3003363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 questions</a:t>
            </a:r>
          </a:p>
        </p:txBody>
      </p:sp>
      <p:pic>
        <p:nvPicPr>
          <p:cNvPr id="6" name="Picture 5">
            <a:extLst>
              <a:ext uri="{FF2B5EF4-FFF2-40B4-BE49-F238E27FC236}">
                <a16:creationId xmlns:a16="http://schemas.microsoft.com/office/drawing/2014/main" id="{A927D928-EE27-4713-A86C-3608957C4E22}"/>
              </a:ext>
            </a:extLst>
          </p:cNvPr>
          <p:cNvPicPr>
            <a:picLocks noChangeAspect="1"/>
          </p:cNvPicPr>
          <p:nvPr/>
        </p:nvPicPr>
        <p:blipFill rotWithShape="1">
          <a:blip r:embed="rId3"/>
          <a:srcRect r="1092"/>
          <a:stretch/>
        </p:blipFill>
        <p:spPr>
          <a:xfrm>
            <a:off x="36512" y="1023944"/>
            <a:ext cx="9044114" cy="2361839"/>
          </a:xfrm>
          <a:prstGeom prst="rect">
            <a:avLst/>
          </a:prstGeom>
        </p:spPr>
      </p:pic>
      <p:sp>
        <p:nvSpPr>
          <p:cNvPr id="9" name="TextBox 8">
            <a:extLst>
              <a:ext uri="{FF2B5EF4-FFF2-40B4-BE49-F238E27FC236}">
                <a16:creationId xmlns:a16="http://schemas.microsoft.com/office/drawing/2014/main" id="{FDE2B6FD-D2CC-46FF-AEFE-DCB60A44E426}"/>
              </a:ext>
            </a:extLst>
          </p:cNvPr>
          <p:cNvSpPr txBox="1"/>
          <p:nvPr/>
        </p:nvSpPr>
        <p:spPr>
          <a:xfrm>
            <a:off x="6815039" y="3432384"/>
            <a:ext cx="1524776" cy="369332"/>
          </a:xfrm>
          <a:prstGeom prst="rect">
            <a:avLst/>
          </a:prstGeom>
          <a:noFill/>
        </p:spPr>
        <p:txBody>
          <a:bodyPr wrap="none" rtlCol="0">
            <a:spAutoFit/>
          </a:bodyPr>
          <a:lstStyle/>
          <a:p>
            <a:r>
              <a:rPr lang="en-GB" dirty="0"/>
              <a:t>H060/02 2017</a:t>
            </a:r>
          </a:p>
        </p:txBody>
      </p:sp>
    </p:spTree>
    <p:extLst>
      <p:ext uri="{BB962C8B-B14F-4D97-AF65-F5344CB8AC3E}">
        <p14:creationId xmlns:p14="http://schemas.microsoft.com/office/powerpoint/2010/main" val="1209120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Diagrams</a:t>
            </a:r>
          </a:p>
        </p:txBody>
      </p:sp>
      <p:sp>
        <p:nvSpPr>
          <p:cNvPr id="6" name="TextBox 5"/>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Production possibility curve  </a:t>
            </a:r>
          </a:p>
        </p:txBody>
      </p:sp>
      <p:pic>
        <p:nvPicPr>
          <p:cNvPr id="2" name="Picture 1">
            <a:extLst>
              <a:ext uri="{FF2B5EF4-FFF2-40B4-BE49-F238E27FC236}">
                <a16:creationId xmlns:a16="http://schemas.microsoft.com/office/drawing/2014/main" id="{40127FE3-84B0-4DA3-A551-9892F04E9071}"/>
              </a:ext>
            </a:extLst>
          </p:cNvPr>
          <p:cNvPicPr>
            <a:picLocks noChangeAspect="1"/>
          </p:cNvPicPr>
          <p:nvPr/>
        </p:nvPicPr>
        <p:blipFill>
          <a:blip r:embed="rId3"/>
          <a:stretch>
            <a:fillRect/>
          </a:stretch>
        </p:blipFill>
        <p:spPr>
          <a:xfrm>
            <a:off x="312051" y="2060848"/>
            <a:ext cx="8519898" cy="3787468"/>
          </a:xfrm>
          <a:prstGeom prst="rect">
            <a:avLst/>
          </a:prstGeom>
        </p:spPr>
      </p:pic>
    </p:spTree>
    <p:extLst>
      <p:ext uri="{BB962C8B-B14F-4D97-AF65-F5344CB8AC3E}">
        <p14:creationId xmlns:p14="http://schemas.microsoft.com/office/powerpoint/2010/main" val="2787984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pic>
        <p:nvPicPr>
          <p:cNvPr id="2" name="Picture 1">
            <a:extLst>
              <a:ext uri="{FF2B5EF4-FFF2-40B4-BE49-F238E27FC236}">
                <a16:creationId xmlns:a16="http://schemas.microsoft.com/office/drawing/2014/main" id="{5CC51CA8-AC10-4877-9EBC-B1206775D569}"/>
              </a:ext>
            </a:extLst>
          </p:cNvPr>
          <p:cNvPicPr>
            <a:picLocks noChangeAspect="1"/>
          </p:cNvPicPr>
          <p:nvPr/>
        </p:nvPicPr>
        <p:blipFill>
          <a:blip r:embed="rId3"/>
          <a:stretch>
            <a:fillRect/>
          </a:stretch>
        </p:blipFill>
        <p:spPr>
          <a:xfrm>
            <a:off x="107504" y="800671"/>
            <a:ext cx="6516216" cy="3408344"/>
          </a:xfrm>
          <a:prstGeom prst="rect">
            <a:avLst/>
          </a:prstGeom>
        </p:spPr>
      </p:pic>
      <p:pic>
        <p:nvPicPr>
          <p:cNvPr id="3" name="Picture 2">
            <a:extLst>
              <a:ext uri="{FF2B5EF4-FFF2-40B4-BE49-F238E27FC236}">
                <a16:creationId xmlns:a16="http://schemas.microsoft.com/office/drawing/2014/main" id="{5F9E49E9-EC79-4FE6-8DDB-E6598D47D0B4}"/>
              </a:ext>
            </a:extLst>
          </p:cNvPr>
          <p:cNvPicPr>
            <a:picLocks noChangeAspect="1"/>
          </p:cNvPicPr>
          <p:nvPr/>
        </p:nvPicPr>
        <p:blipFill>
          <a:blip r:embed="rId4"/>
          <a:stretch>
            <a:fillRect/>
          </a:stretch>
        </p:blipFill>
        <p:spPr>
          <a:xfrm>
            <a:off x="474426" y="4209015"/>
            <a:ext cx="6177288" cy="1810072"/>
          </a:xfrm>
          <a:prstGeom prst="rect">
            <a:avLst/>
          </a:prstGeom>
        </p:spPr>
      </p:pic>
      <p:sp>
        <p:nvSpPr>
          <p:cNvPr id="7" name="TextBox 6">
            <a:extLst>
              <a:ext uri="{FF2B5EF4-FFF2-40B4-BE49-F238E27FC236}">
                <a16:creationId xmlns:a16="http://schemas.microsoft.com/office/drawing/2014/main" id="{759F84E1-F0D5-48B4-B236-1CBE9BFBEFAF}"/>
              </a:ext>
            </a:extLst>
          </p:cNvPr>
          <p:cNvSpPr txBox="1"/>
          <p:nvPr/>
        </p:nvSpPr>
        <p:spPr>
          <a:xfrm>
            <a:off x="6516216" y="5834421"/>
            <a:ext cx="1728192" cy="369332"/>
          </a:xfrm>
          <a:prstGeom prst="rect">
            <a:avLst/>
          </a:prstGeom>
          <a:noFill/>
        </p:spPr>
        <p:txBody>
          <a:bodyPr wrap="square" rtlCol="0">
            <a:spAutoFit/>
          </a:bodyPr>
          <a:lstStyle/>
          <a:p>
            <a:r>
              <a:rPr lang="en-GB" dirty="0"/>
              <a:t>H460/03 2017</a:t>
            </a:r>
          </a:p>
        </p:txBody>
      </p:sp>
      <p:sp>
        <p:nvSpPr>
          <p:cNvPr id="8" name="TextBox 7">
            <a:extLst>
              <a:ext uri="{FF2B5EF4-FFF2-40B4-BE49-F238E27FC236}">
                <a16:creationId xmlns:a16="http://schemas.microsoft.com/office/drawing/2014/main" id="{8F86F578-5247-4E70-A63D-9A8C53F55089}"/>
              </a:ext>
            </a:extLst>
          </p:cNvPr>
          <p:cNvSpPr txBox="1"/>
          <p:nvPr/>
        </p:nvSpPr>
        <p:spPr>
          <a:xfrm>
            <a:off x="475928" y="3723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 questions</a:t>
            </a:r>
          </a:p>
        </p:txBody>
      </p:sp>
    </p:spTree>
    <p:extLst>
      <p:ext uri="{BB962C8B-B14F-4D97-AF65-F5344CB8AC3E}">
        <p14:creationId xmlns:p14="http://schemas.microsoft.com/office/powerpoint/2010/main" val="2102381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 questions</a:t>
            </a:r>
          </a:p>
        </p:txBody>
      </p:sp>
      <p:pic>
        <p:nvPicPr>
          <p:cNvPr id="2" name="Picture 1">
            <a:extLst>
              <a:ext uri="{FF2B5EF4-FFF2-40B4-BE49-F238E27FC236}">
                <a16:creationId xmlns:a16="http://schemas.microsoft.com/office/drawing/2014/main" id="{BA7AB900-627E-4E45-8277-507F7B1F25C8}"/>
              </a:ext>
            </a:extLst>
          </p:cNvPr>
          <p:cNvPicPr>
            <a:picLocks noChangeAspect="1"/>
          </p:cNvPicPr>
          <p:nvPr/>
        </p:nvPicPr>
        <p:blipFill>
          <a:blip r:embed="rId3"/>
          <a:stretch>
            <a:fillRect/>
          </a:stretch>
        </p:blipFill>
        <p:spPr>
          <a:xfrm>
            <a:off x="395536" y="836712"/>
            <a:ext cx="6622775" cy="3255600"/>
          </a:xfrm>
          <a:prstGeom prst="rect">
            <a:avLst/>
          </a:prstGeom>
        </p:spPr>
      </p:pic>
      <p:pic>
        <p:nvPicPr>
          <p:cNvPr id="6" name="Picture 5">
            <a:extLst>
              <a:ext uri="{FF2B5EF4-FFF2-40B4-BE49-F238E27FC236}">
                <a16:creationId xmlns:a16="http://schemas.microsoft.com/office/drawing/2014/main" id="{3793E854-5CAF-46C3-9498-D14E9F3140EF}"/>
              </a:ext>
            </a:extLst>
          </p:cNvPr>
          <p:cNvPicPr>
            <a:picLocks noChangeAspect="1"/>
          </p:cNvPicPr>
          <p:nvPr/>
        </p:nvPicPr>
        <p:blipFill>
          <a:blip r:embed="rId4"/>
          <a:stretch>
            <a:fillRect/>
          </a:stretch>
        </p:blipFill>
        <p:spPr>
          <a:xfrm>
            <a:off x="539552" y="4221088"/>
            <a:ext cx="5976664" cy="1864719"/>
          </a:xfrm>
          <a:prstGeom prst="rect">
            <a:avLst/>
          </a:prstGeom>
        </p:spPr>
      </p:pic>
      <p:sp>
        <p:nvSpPr>
          <p:cNvPr id="7" name="TextBox 6">
            <a:extLst>
              <a:ext uri="{FF2B5EF4-FFF2-40B4-BE49-F238E27FC236}">
                <a16:creationId xmlns:a16="http://schemas.microsoft.com/office/drawing/2014/main" id="{9CDFE661-0D1A-4B12-9E16-32D9CBF8DC91}"/>
              </a:ext>
            </a:extLst>
          </p:cNvPr>
          <p:cNvSpPr txBox="1"/>
          <p:nvPr/>
        </p:nvSpPr>
        <p:spPr>
          <a:xfrm>
            <a:off x="6372200" y="5836622"/>
            <a:ext cx="1584176" cy="369332"/>
          </a:xfrm>
          <a:prstGeom prst="rect">
            <a:avLst/>
          </a:prstGeom>
          <a:noFill/>
        </p:spPr>
        <p:txBody>
          <a:bodyPr wrap="square" rtlCol="0">
            <a:spAutoFit/>
          </a:bodyPr>
          <a:lstStyle/>
          <a:p>
            <a:r>
              <a:rPr lang="en-GB" dirty="0"/>
              <a:t>H460/03 2018</a:t>
            </a:r>
          </a:p>
        </p:txBody>
      </p:sp>
    </p:spTree>
    <p:extLst>
      <p:ext uri="{BB962C8B-B14F-4D97-AF65-F5344CB8AC3E}">
        <p14:creationId xmlns:p14="http://schemas.microsoft.com/office/powerpoint/2010/main" val="418648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Diagrams</a:t>
            </a:r>
          </a:p>
        </p:txBody>
      </p:sp>
      <p:sp>
        <p:nvSpPr>
          <p:cNvPr id="7" name="TextBox 6">
            <a:extLst>
              <a:ext uri="{FF2B5EF4-FFF2-40B4-BE49-F238E27FC236}">
                <a16:creationId xmlns:a16="http://schemas.microsoft.com/office/drawing/2014/main" id="{53C0E6DB-7F85-462C-B7F4-96C4BE74066B}"/>
              </a:ext>
            </a:extLst>
          </p:cNvPr>
          <p:cNvSpPr txBox="1"/>
          <p:nvPr/>
        </p:nvSpPr>
        <p:spPr>
          <a:xfrm>
            <a:off x="323528" y="5434036"/>
            <a:ext cx="8280920" cy="707886"/>
          </a:xfrm>
          <a:prstGeom prst="rect">
            <a:avLst/>
          </a:prstGeom>
          <a:noFill/>
        </p:spPr>
        <p:txBody>
          <a:bodyPr wrap="square" rtlCol="0">
            <a:spAutoFit/>
          </a:bodyPr>
          <a:lstStyle/>
          <a:p>
            <a:r>
              <a:rPr lang="en-GB" sz="2000" b="1" dirty="0">
                <a:solidFill>
                  <a:srgbClr val="FF0000"/>
                </a:solidFill>
                <a:latin typeface="Arial" panose="020B0604020202020204" pitchFamily="34" charset="0"/>
                <a:cs typeface="Arial" panose="020B0604020202020204" pitchFamily="34" charset="0"/>
              </a:rPr>
              <a:t>Task:</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Now draw negative and positive output gaps diagrams using the Keynesian curves and take notes from the following video.</a:t>
            </a:r>
          </a:p>
        </p:txBody>
      </p:sp>
      <p:pic>
        <p:nvPicPr>
          <p:cNvPr id="6" name="Picture 5" descr="Negative Output gap and Positive Output gap&#10;&#10;Description automatically generated">
            <a:extLst>
              <a:ext uri="{FF2B5EF4-FFF2-40B4-BE49-F238E27FC236}">
                <a16:creationId xmlns:a16="http://schemas.microsoft.com/office/drawing/2014/main" id="{2045F8EC-0D7A-4FDA-93DC-5FCCD99C9B9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775" t="8453" r="15350" b="22152"/>
          <a:stretch/>
        </p:blipFill>
        <p:spPr>
          <a:xfrm>
            <a:off x="1259632" y="743218"/>
            <a:ext cx="6480720" cy="4485982"/>
          </a:xfrm>
          <a:prstGeom prst="rect">
            <a:avLst/>
          </a:prstGeom>
        </p:spPr>
      </p:pic>
    </p:spTree>
    <p:extLst>
      <p:ext uri="{BB962C8B-B14F-4D97-AF65-F5344CB8AC3E}">
        <p14:creationId xmlns:p14="http://schemas.microsoft.com/office/powerpoint/2010/main" val="335501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Key terms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Total amount earnt in an economy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cs typeface="Arial" panose="020B0604020202020204" pitchFamily="34" charset="0"/>
              </a:rPr>
              <a:t>Output: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Total of all goods and service produced in an economy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srgbClr val="00B05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Expenditure: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Total of all spending in an economy</a:t>
            </a:r>
            <a:r>
              <a:rPr kumimoji="0" lang="en-GB" sz="20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srgbClr val="00B05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B050"/>
                </a:solidFill>
                <a:latin typeface="Arial" panose="020B0604020202020204" pitchFamily="34" charset="0"/>
                <a:cs typeface="Arial" panose="020B0604020202020204" pitchFamily="34" charset="0"/>
              </a:rPr>
              <a:t>National income = National output = National expenditure</a:t>
            </a:r>
            <a:endParaRPr kumimoji="0" lang="en-GB" sz="20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173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Video</a:t>
            </a:r>
          </a:p>
        </p:txBody>
      </p:sp>
      <p:pic>
        <p:nvPicPr>
          <p:cNvPr id="2" name="Online Media 1" title="Output gaps">
            <a:hlinkClick r:id="" action="ppaction://media"/>
            <a:extLst>
              <a:ext uri="{FF2B5EF4-FFF2-40B4-BE49-F238E27FC236}">
                <a16:creationId xmlns:a16="http://schemas.microsoft.com/office/drawing/2014/main" id="{384215B8-2E24-4877-8E83-040F79DDD41F}"/>
              </a:ext>
            </a:extLst>
          </p:cNvPr>
          <p:cNvPicPr>
            <a:picLocks noRot="1" noChangeAspect="1"/>
          </p:cNvPicPr>
          <p:nvPr>
            <a:videoFile r:link="rId1"/>
          </p:nvPr>
        </p:nvPicPr>
        <p:blipFill>
          <a:blip r:embed="rId4"/>
          <a:stretch>
            <a:fillRect/>
          </a:stretch>
        </p:blipFill>
        <p:spPr>
          <a:xfrm>
            <a:off x="1524000" y="1714500"/>
            <a:ext cx="6096000" cy="3429000"/>
          </a:xfrm>
          <a:prstGeom prst="rect">
            <a:avLst/>
          </a:prstGeom>
        </p:spPr>
      </p:pic>
    </p:spTree>
    <p:extLst>
      <p:ext uri="{BB962C8B-B14F-4D97-AF65-F5344CB8AC3E}">
        <p14:creationId xmlns:p14="http://schemas.microsoft.com/office/powerpoint/2010/main" val="369170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 questions</a:t>
            </a:r>
          </a:p>
        </p:txBody>
      </p:sp>
      <p:pic>
        <p:nvPicPr>
          <p:cNvPr id="7" name="Picture 6">
            <a:extLst>
              <a:ext uri="{FF2B5EF4-FFF2-40B4-BE49-F238E27FC236}">
                <a16:creationId xmlns:a16="http://schemas.microsoft.com/office/drawing/2014/main" id="{BC00773E-3698-4224-AACC-B33AB461FCE8}"/>
              </a:ext>
            </a:extLst>
          </p:cNvPr>
          <p:cNvPicPr>
            <a:picLocks noChangeAspect="1"/>
          </p:cNvPicPr>
          <p:nvPr/>
        </p:nvPicPr>
        <p:blipFill>
          <a:blip r:embed="rId3"/>
          <a:stretch>
            <a:fillRect/>
          </a:stretch>
        </p:blipFill>
        <p:spPr>
          <a:xfrm>
            <a:off x="35496" y="1412776"/>
            <a:ext cx="8928992" cy="2911053"/>
          </a:xfrm>
          <a:prstGeom prst="rect">
            <a:avLst/>
          </a:prstGeom>
        </p:spPr>
      </p:pic>
      <p:sp>
        <p:nvSpPr>
          <p:cNvPr id="8" name="TextBox 7">
            <a:extLst>
              <a:ext uri="{FF2B5EF4-FFF2-40B4-BE49-F238E27FC236}">
                <a16:creationId xmlns:a16="http://schemas.microsoft.com/office/drawing/2014/main" id="{56E2B7B5-1D71-499E-8F6E-C66312046658}"/>
              </a:ext>
            </a:extLst>
          </p:cNvPr>
          <p:cNvSpPr txBox="1"/>
          <p:nvPr/>
        </p:nvSpPr>
        <p:spPr>
          <a:xfrm>
            <a:off x="6948264" y="4581128"/>
            <a:ext cx="1800200" cy="369332"/>
          </a:xfrm>
          <a:prstGeom prst="rect">
            <a:avLst/>
          </a:prstGeom>
          <a:noFill/>
        </p:spPr>
        <p:txBody>
          <a:bodyPr wrap="square" rtlCol="0">
            <a:spAutoFit/>
          </a:bodyPr>
          <a:lstStyle/>
          <a:p>
            <a:r>
              <a:rPr lang="en-GB" dirty="0"/>
              <a:t>H460/03 2018</a:t>
            </a:r>
          </a:p>
        </p:txBody>
      </p:sp>
    </p:spTree>
    <p:extLst>
      <p:ext uri="{BB962C8B-B14F-4D97-AF65-F5344CB8AC3E}">
        <p14:creationId xmlns:p14="http://schemas.microsoft.com/office/powerpoint/2010/main" val="2020033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6" name="Rounded Rectangle 2" descr="Title: OCR Resources: the small print - Description: OCR Resources: the small print&#10;OCR’s resources are provided to support the teaching of OCR specifications, but in no way constitute an endorsed teaching method that is required by the Board, and the decision to use them lies with the individual teacher.   Whilst every effort is made to ensure the accuracy of the content, OCR cannot be held responsible for any errors or omissions within these resources. &#10;© OCR 2014 - This resource may be freely copied and distributed, as long as the OCR logo and this message remain intact and OCR is acknowledged as the originator of this work.&#10;&#10;OCR acknowledges the use of the following content:&#10;Maths and English icons: Air0ne/Shutterstock.com">
            <a:extLst>
              <a:ext uri="{FF2B5EF4-FFF2-40B4-BE49-F238E27FC236}">
                <a16:creationId xmlns:a16="http://schemas.microsoft.com/office/drawing/2014/main" id="{F8F01E52-0684-4192-89FD-FF9F87B7E16D}"/>
              </a:ext>
            </a:extLst>
          </p:cNvPr>
          <p:cNvSpPr>
            <a:spLocks noChangeArrowheads="1"/>
          </p:cNvSpPr>
          <p:nvPr/>
        </p:nvSpPr>
        <p:spPr bwMode="auto">
          <a:xfrm>
            <a:off x="395536" y="4437112"/>
            <a:ext cx="8280920" cy="1512168"/>
          </a:xfrm>
          <a:prstGeom prst="roundRect">
            <a:avLst>
              <a:gd name="adj" fmla="val 16667"/>
            </a:avLst>
          </a:prstGeom>
          <a:solidFill>
            <a:srgbClr val="D8D8D8"/>
          </a:solidFill>
          <a:ln>
            <a:noFill/>
          </a:ln>
          <a:extLst>
            <a:ext uri="{91240B29-F687-4F45-9708-019B960494DF}">
              <a14:hiddenLine xmlns:a14="http://schemas.microsoft.com/office/drawing/2010/main" w="25400">
                <a:solidFill>
                  <a:srgbClr val="000000"/>
                </a:solidFill>
                <a:round/>
                <a:headEnd/>
                <a:tailEnd/>
              </a14:hiddenLine>
            </a:ext>
          </a:extLst>
        </p:spPr>
        <p:txBody>
          <a:bodyPr rot="0" vert="horz" wrap="square" lIns="91440" tIns="45720" rIns="91440" bIns="45720" anchor="t" anchorCtr="0" upright="1">
            <a:noAutofit/>
          </a:bodyPr>
          <a:lstStyle/>
          <a:p>
            <a:pPr>
              <a:lnSpc>
                <a:spcPct val="115000"/>
              </a:lnSpc>
              <a:spcAft>
                <a:spcPts val="0"/>
              </a:spcAft>
            </a:pPr>
            <a:r>
              <a:rPr lang="en-GB" sz="800" b="1" dirty="0">
                <a:solidFill>
                  <a:srgbClr val="000000"/>
                </a:solidFill>
                <a:effectLst/>
                <a:latin typeface="Arial"/>
                <a:ea typeface="Calibri"/>
                <a:cs typeface="Times New Roman"/>
              </a:rPr>
              <a:t>OCR Resources</a:t>
            </a:r>
            <a:r>
              <a:rPr lang="en-GB" sz="800" dirty="0">
                <a:solidFill>
                  <a:srgbClr val="000000"/>
                </a:solidFill>
                <a:effectLst/>
                <a:latin typeface="Arial"/>
                <a:ea typeface="Calibri"/>
                <a:cs typeface="Times New Roman"/>
              </a:rPr>
              <a:t>:</a:t>
            </a:r>
            <a:r>
              <a:rPr lang="en-GB" sz="800" dirty="0">
                <a:solidFill>
                  <a:srgbClr val="000000"/>
                </a:solidFill>
                <a:effectLst/>
                <a:latin typeface="Calibri"/>
                <a:ea typeface="Calibri"/>
                <a:cs typeface="Arial"/>
              </a:rPr>
              <a:t> </a:t>
            </a:r>
            <a:r>
              <a:rPr lang="en-GB" sz="800" i="1" dirty="0">
                <a:solidFill>
                  <a:srgbClr val="000000"/>
                </a:solidFill>
                <a:effectLst/>
                <a:latin typeface="Arial"/>
                <a:ea typeface="Calibri"/>
                <a:cs typeface="Times New Roman"/>
              </a:rPr>
              <a:t>the small print</a:t>
            </a:r>
            <a:br>
              <a:rPr lang="en-GB" sz="800" i="1" dirty="0">
                <a:solidFill>
                  <a:srgbClr val="000000"/>
                </a:solidFill>
                <a:effectLst/>
                <a:latin typeface="Calibri"/>
                <a:ea typeface="Calibri"/>
                <a:cs typeface="Arial"/>
              </a:rPr>
            </a:br>
            <a:r>
              <a:rPr lang="en-GB" sz="600" dirty="0">
                <a:solidFill>
                  <a:srgbClr val="000000"/>
                </a:solidFill>
                <a:effectLst/>
                <a:latin typeface="Arial"/>
                <a:ea typeface="Calibri"/>
                <a:cs typeface="Times New Roman"/>
              </a:rPr>
              <a:t>OCR’s </a:t>
            </a:r>
            <a:r>
              <a:rPr lang="en-GB" sz="600" dirty="0">
                <a:solidFill>
                  <a:srgbClr val="000000"/>
                </a:solidFill>
                <a:effectLst/>
                <a:latin typeface="Arial"/>
                <a:ea typeface="Calibri"/>
                <a:cs typeface="Arial"/>
              </a:rPr>
              <a:t>resources</a:t>
            </a:r>
            <a:r>
              <a:rPr lang="en-GB" sz="600" dirty="0">
                <a:solidFill>
                  <a:srgbClr val="000000"/>
                </a:solidFill>
                <a:effectLst/>
                <a:latin typeface="Arial"/>
                <a:ea typeface="Calibri"/>
                <a:cs typeface="Times New Roman"/>
              </a:rPr>
              <a:t> are provided to support the delivery of OCR qualifications, but in no way constitute an endorsed teaching method that is required by the Board, and the decision to use them lies with the individual teacher. Whilst every effort is made to ensure the accuracy of the content, OCR cannot be held responsible for any errors or omissions within these resources. </a:t>
            </a:r>
            <a:endParaRPr lang="en-GB" sz="1100" dirty="0">
              <a:effectLst/>
              <a:latin typeface="Calibri"/>
              <a:ea typeface="Calibri"/>
              <a:cs typeface="Times New Roman"/>
            </a:endParaRPr>
          </a:p>
          <a:p>
            <a:pPr>
              <a:lnSpc>
                <a:spcPct val="115000"/>
              </a:lnSpc>
              <a:spcAft>
                <a:spcPts val="0"/>
              </a:spcAft>
            </a:pPr>
            <a:r>
              <a:rPr lang="en-GB" sz="600" dirty="0">
                <a:solidFill>
                  <a:srgbClr val="000000"/>
                </a:solidFill>
                <a:effectLst/>
                <a:latin typeface="Arial"/>
                <a:ea typeface="Calibri"/>
                <a:cs typeface="Times New Roman"/>
              </a:rPr>
              <a:t> </a:t>
            </a:r>
            <a:endParaRPr lang="en-GB" sz="1100" dirty="0">
              <a:effectLst/>
              <a:latin typeface="Calibri"/>
              <a:ea typeface="Calibri"/>
              <a:cs typeface="Times New Roman"/>
            </a:endParaRPr>
          </a:p>
          <a:p>
            <a:pPr>
              <a:lnSpc>
                <a:spcPct val="115000"/>
              </a:lnSpc>
              <a:spcAft>
                <a:spcPts val="0"/>
              </a:spcAft>
            </a:pPr>
            <a:r>
              <a:rPr lang="en-GB" sz="600" dirty="0">
                <a:solidFill>
                  <a:srgbClr val="000000"/>
                </a:solidFill>
                <a:effectLst/>
                <a:latin typeface="Arial"/>
                <a:ea typeface="Calibri"/>
                <a:cs typeface="Times New Roman"/>
              </a:rPr>
              <a:t>Our documents are updated over time. Whilst every effort is made to check all documents, there may be contradictions between published support and the specification, therefore please use the information on the latest specification at all times. Where changes are made to specifications these will be indicated within the document, there will be a new version number indicated, and a summary of the changes. If you do notice a discrepancy between the specification and a resource please contact us at: </a:t>
            </a:r>
            <a:endParaRPr lang="en-GB" sz="1100" dirty="0">
              <a:effectLst/>
              <a:latin typeface="Calibri"/>
              <a:ea typeface="Calibri"/>
              <a:cs typeface="Times New Roman"/>
            </a:endParaRPr>
          </a:p>
          <a:p>
            <a:pPr>
              <a:lnSpc>
                <a:spcPct val="115000"/>
              </a:lnSpc>
              <a:spcAft>
                <a:spcPts val="0"/>
              </a:spcAft>
            </a:pPr>
            <a:r>
              <a:rPr lang="en-GB" sz="600" u="sng" dirty="0">
                <a:solidFill>
                  <a:srgbClr val="0000FF"/>
                </a:solidFill>
                <a:effectLst/>
                <a:latin typeface="Arial"/>
                <a:ea typeface="Calibri"/>
                <a:cs typeface="Times New Roman"/>
                <a:hlinkClick r:id="rId3"/>
              </a:rPr>
              <a:t>resources.feedback@ocr.org.uk</a:t>
            </a:r>
            <a:r>
              <a:rPr lang="en-GB" sz="600" dirty="0">
                <a:solidFill>
                  <a:srgbClr val="000000"/>
                </a:solidFill>
                <a:effectLst/>
                <a:latin typeface="Arial"/>
                <a:ea typeface="Calibri"/>
                <a:cs typeface="Times New Roman"/>
              </a:rPr>
              <a:t>.</a:t>
            </a:r>
            <a:endParaRPr lang="en-GB" sz="1100" dirty="0">
              <a:effectLst/>
              <a:latin typeface="Calibri"/>
              <a:ea typeface="Calibri"/>
              <a:cs typeface="Times New Roman"/>
            </a:endParaRPr>
          </a:p>
          <a:p>
            <a:pPr>
              <a:lnSpc>
                <a:spcPct val="115000"/>
              </a:lnSpc>
              <a:spcAft>
                <a:spcPts val="0"/>
              </a:spcAft>
            </a:pPr>
            <a:br>
              <a:rPr lang="en-GB" sz="600" dirty="0">
                <a:solidFill>
                  <a:srgbClr val="000000"/>
                </a:solidFill>
                <a:effectLst/>
                <a:latin typeface="Arial"/>
                <a:ea typeface="Calibri"/>
                <a:cs typeface="Times New Roman"/>
              </a:rPr>
            </a:br>
            <a:r>
              <a:rPr lang="en-GB" sz="600" dirty="0">
                <a:solidFill>
                  <a:srgbClr val="000000"/>
                </a:solidFill>
                <a:effectLst/>
                <a:latin typeface="Arial"/>
                <a:ea typeface="Calibri"/>
                <a:cs typeface="Times New Roman"/>
              </a:rPr>
              <a:t>© OCR 2020 - This resource may be freely copied and distributed, as long as the OCR logo and this message remain intact and OCR is acknowledged as the originator of this work</a:t>
            </a:r>
            <a:r>
              <a:rPr lang="en-GB" sz="600" dirty="0">
                <a:effectLst/>
                <a:latin typeface="Arial"/>
                <a:ea typeface="Calibri"/>
                <a:cs typeface="Times New Roman"/>
              </a:rPr>
              <a:t>. OCR acknowledges the use of the following content: </a:t>
            </a:r>
            <a:r>
              <a:rPr lang="en-GB" sz="600" dirty="0">
                <a:latin typeface="Arial"/>
                <a:ea typeface="Calibri"/>
                <a:cs typeface="Times New Roman"/>
              </a:rPr>
              <a:t>Slide 3: Income flow, </a:t>
            </a:r>
            <a:r>
              <a:rPr lang="en-GB" sz="600" dirty="0" err="1">
                <a:latin typeface="Arial"/>
                <a:ea typeface="Calibri"/>
                <a:cs typeface="Times New Roman"/>
              </a:rPr>
              <a:t>VectorMine</a:t>
            </a:r>
            <a:r>
              <a:rPr lang="en-GB" sz="600" dirty="0">
                <a:latin typeface="Arial"/>
                <a:ea typeface="Calibri"/>
                <a:cs typeface="Times New Roman"/>
              </a:rPr>
              <a:t>/Shutterstock.com, Slide 23: Job Centre sign, James W Copeland/Shutterstock.com, Construction work, M2020/Shutterstock.com, Productivity, woaiss/Shutterstock.com</a:t>
            </a:r>
            <a:endParaRPr lang="en-GB" sz="600" dirty="0">
              <a:solidFill>
                <a:srgbClr val="FF0000"/>
              </a:solidFill>
              <a:latin typeface="Arial"/>
              <a:ea typeface="Calibri"/>
              <a:cs typeface="Times New Roman"/>
            </a:endParaRPr>
          </a:p>
          <a:p>
            <a:pPr marR="71755" fontAlgn="ctr">
              <a:lnSpc>
                <a:spcPct val="120000"/>
              </a:lnSpc>
              <a:spcAft>
                <a:spcPts val="0"/>
              </a:spcAft>
            </a:pPr>
            <a:r>
              <a:rPr lang="en-GB" sz="600" dirty="0">
                <a:solidFill>
                  <a:srgbClr val="000000"/>
                </a:solidFill>
                <a:effectLst/>
                <a:latin typeface="Arial"/>
                <a:ea typeface="Calibri"/>
                <a:cs typeface="Times New Roman"/>
              </a:rPr>
              <a:t>Please get in touch if you want to discuss the accessibility of resources we offer to support delivery of our qualifications: </a:t>
            </a:r>
            <a:r>
              <a:rPr lang="en-GB" sz="600" u="sng" dirty="0">
                <a:solidFill>
                  <a:srgbClr val="0000FF"/>
                </a:solidFill>
                <a:effectLst/>
                <a:latin typeface="Arial"/>
                <a:ea typeface="Calibri"/>
                <a:cs typeface="Times New Roman"/>
                <a:hlinkClick r:id="rId4"/>
              </a:rPr>
              <a:t>resources.feedback@ocr.org.uk</a:t>
            </a:r>
            <a:endParaRPr lang="en-GB" sz="1100" dirty="0">
              <a:effectLst/>
              <a:latin typeface="Calibri"/>
              <a:ea typeface="Calibri"/>
              <a:cs typeface="Times New Roman"/>
            </a:endParaRPr>
          </a:p>
        </p:txBody>
      </p:sp>
      <p:pic>
        <p:nvPicPr>
          <p:cNvPr id="9" name="Picture 8">
            <a:extLst>
              <a:ext uri="{FF2B5EF4-FFF2-40B4-BE49-F238E27FC236}">
                <a16:creationId xmlns:a16="http://schemas.microsoft.com/office/drawing/2014/main" id="{9E64EA93-8E9D-4237-A502-633FAFF564D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5536" y="2857396"/>
            <a:ext cx="1584176" cy="1219676"/>
          </a:xfrm>
          <a:prstGeom prst="rect">
            <a:avLst/>
          </a:prstGeom>
        </p:spPr>
      </p:pic>
    </p:spTree>
    <p:extLst>
      <p:ext uri="{BB962C8B-B14F-4D97-AF65-F5344CB8AC3E}">
        <p14:creationId xmlns:p14="http://schemas.microsoft.com/office/powerpoint/2010/main" val="4209142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The Circular flow</a:t>
            </a:r>
          </a:p>
        </p:txBody>
      </p:sp>
      <p:sp>
        <p:nvSpPr>
          <p:cNvPr id="6" name="TextBox 5"/>
          <p:cNvSpPr txBox="1"/>
          <p:nvPr/>
        </p:nvSpPr>
        <p:spPr>
          <a:xfrm>
            <a:off x="395536" y="1052736"/>
            <a:ext cx="8352928"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Task: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Add notes to the diagram below to explain the flows of income and expenditure.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explain why national income = national output = national expenditure (Pages 262-267 of the textbook will help)</a:t>
            </a:r>
          </a:p>
        </p:txBody>
      </p:sp>
      <p:sp>
        <p:nvSpPr>
          <p:cNvPr id="3" name="TextBox 2">
            <a:extLst>
              <a:ext uri="{FF2B5EF4-FFF2-40B4-BE49-F238E27FC236}">
                <a16:creationId xmlns:a16="http://schemas.microsoft.com/office/drawing/2014/main" id="{15693F12-0166-4972-B84D-D7D56E1EDE2E}"/>
              </a:ext>
            </a:extLst>
          </p:cNvPr>
          <p:cNvSpPr txBox="1"/>
          <p:nvPr/>
        </p:nvSpPr>
        <p:spPr>
          <a:xfrm>
            <a:off x="3635896" y="2924944"/>
            <a:ext cx="2016224" cy="369332"/>
          </a:xfrm>
          <a:prstGeom prst="rect">
            <a:avLst/>
          </a:prstGeom>
          <a:solidFill>
            <a:srgbClr val="FFFF00"/>
          </a:solidFill>
        </p:spPr>
        <p:txBody>
          <a:bodyPr wrap="square" rtlCol="0">
            <a:spAutoFit/>
          </a:bodyPr>
          <a:lstStyle/>
          <a:p>
            <a:pPr algn="ctr"/>
            <a:r>
              <a:rPr lang="en-GB" dirty="0"/>
              <a:t>Households</a:t>
            </a:r>
          </a:p>
        </p:txBody>
      </p:sp>
      <p:sp>
        <p:nvSpPr>
          <p:cNvPr id="7" name="TextBox 6">
            <a:extLst>
              <a:ext uri="{FF2B5EF4-FFF2-40B4-BE49-F238E27FC236}">
                <a16:creationId xmlns:a16="http://schemas.microsoft.com/office/drawing/2014/main" id="{721B5A24-65FC-4B91-BD1A-08D3CB6692C3}"/>
              </a:ext>
            </a:extLst>
          </p:cNvPr>
          <p:cNvSpPr txBox="1"/>
          <p:nvPr/>
        </p:nvSpPr>
        <p:spPr>
          <a:xfrm>
            <a:off x="3707904" y="4931876"/>
            <a:ext cx="1944216" cy="369332"/>
          </a:xfrm>
          <a:prstGeom prst="rect">
            <a:avLst/>
          </a:prstGeom>
          <a:solidFill>
            <a:srgbClr val="FF0000"/>
          </a:solidFill>
        </p:spPr>
        <p:txBody>
          <a:bodyPr wrap="square" rtlCol="0">
            <a:spAutoFit/>
          </a:bodyPr>
          <a:lstStyle/>
          <a:p>
            <a:pPr algn="ctr"/>
            <a:r>
              <a:rPr lang="en-GB" dirty="0"/>
              <a:t>Firms</a:t>
            </a:r>
          </a:p>
        </p:txBody>
      </p:sp>
      <p:sp>
        <p:nvSpPr>
          <p:cNvPr id="8" name="Arrow: Curved Right 7">
            <a:extLst>
              <a:ext uri="{FF2B5EF4-FFF2-40B4-BE49-F238E27FC236}">
                <a16:creationId xmlns:a16="http://schemas.microsoft.com/office/drawing/2014/main" id="{79B5D4F1-2705-4F08-B740-AA3F07AE8004}"/>
              </a:ext>
            </a:extLst>
          </p:cNvPr>
          <p:cNvSpPr/>
          <p:nvPr/>
        </p:nvSpPr>
        <p:spPr>
          <a:xfrm>
            <a:off x="2881548" y="3766536"/>
            <a:ext cx="731520" cy="121615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 name="Arrow: Curved Up 9">
            <a:extLst>
              <a:ext uri="{FF2B5EF4-FFF2-40B4-BE49-F238E27FC236}">
                <a16:creationId xmlns:a16="http://schemas.microsoft.com/office/drawing/2014/main" id="{38838E98-0EE8-4CA0-BF0D-41CA117A81E8}"/>
              </a:ext>
            </a:extLst>
          </p:cNvPr>
          <p:cNvSpPr/>
          <p:nvPr/>
        </p:nvSpPr>
        <p:spPr>
          <a:xfrm rot="16200000">
            <a:off x="5500648" y="3974595"/>
            <a:ext cx="1224136" cy="73152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 name="TextBox 10">
            <a:extLst>
              <a:ext uri="{FF2B5EF4-FFF2-40B4-BE49-F238E27FC236}">
                <a16:creationId xmlns:a16="http://schemas.microsoft.com/office/drawing/2014/main" id="{7FD6497E-5D7D-40E8-9918-BD9E3F067F29}"/>
              </a:ext>
            </a:extLst>
          </p:cNvPr>
          <p:cNvSpPr txBox="1"/>
          <p:nvPr/>
        </p:nvSpPr>
        <p:spPr>
          <a:xfrm>
            <a:off x="899592" y="2987660"/>
            <a:ext cx="1800200" cy="2215991"/>
          </a:xfrm>
          <a:prstGeom prst="rect">
            <a:avLst/>
          </a:prstGeom>
          <a:noFill/>
        </p:spPr>
        <p:txBody>
          <a:bodyPr wrap="square" rtlCol="0">
            <a:spAutoFit/>
          </a:bodyPr>
          <a:lstStyle/>
          <a:p>
            <a:r>
              <a:rPr lang="en-GB" sz="2400" dirty="0">
                <a:solidFill>
                  <a:schemeClr val="accent6">
                    <a:lumMod val="50000"/>
                  </a:schemeClr>
                </a:solidFill>
              </a:rPr>
              <a:t>Injections:</a:t>
            </a:r>
          </a:p>
          <a:p>
            <a:r>
              <a:rPr lang="en-GB" sz="2400" dirty="0"/>
              <a:t>Exports</a:t>
            </a:r>
          </a:p>
          <a:p>
            <a:r>
              <a:rPr lang="en-GB" sz="2400" dirty="0"/>
              <a:t>Investment</a:t>
            </a:r>
          </a:p>
          <a:p>
            <a:r>
              <a:rPr lang="en-GB" sz="2400" dirty="0"/>
              <a:t>Government spending</a:t>
            </a:r>
          </a:p>
          <a:p>
            <a:endParaRPr lang="en-GB" dirty="0"/>
          </a:p>
        </p:txBody>
      </p:sp>
      <p:sp>
        <p:nvSpPr>
          <p:cNvPr id="12" name="TextBox 11">
            <a:extLst>
              <a:ext uri="{FF2B5EF4-FFF2-40B4-BE49-F238E27FC236}">
                <a16:creationId xmlns:a16="http://schemas.microsoft.com/office/drawing/2014/main" id="{B685918C-5932-4FBF-B7AC-F51BC06034DC}"/>
              </a:ext>
            </a:extLst>
          </p:cNvPr>
          <p:cNvSpPr txBox="1"/>
          <p:nvPr/>
        </p:nvSpPr>
        <p:spPr>
          <a:xfrm>
            <a:off x="6660232" y="2987660"/>
            <a:ext cx="1952132" cy="1569660"/>
          </a:xfrm>
          <a:prstGeom prst="rect">
            <a:avLst/>
          </a:prstGeom>
          <a:noFill/>
        </p:spPr>
        <p:txBody>
          <a:bodyPr wrap="square" rtlCol="0">
            <a:spAutoFit/>
          </a:bodyPr>
          <a:lstStyle/>
          <a:p>
            <a:r>
              <a:rPr lang="en-GB" sz="2400" dirty="0">
                <a:solidFill>
                  <a:schemeClr val="accent6">
                    <a:lumMod val="50000"/>
                  </a:schemeClr>
                </a:solidFill>
              </a:rPr>
              <a:t>Withdrawals:</a:t>
            </a:r>
          </a:p>
          <a:p>
            <a:r>
              <a:rPr lang="en-GB" sz="2400" dirty="0"/>
              <a:t>Imports</a:t>
            </a:r>
          </a:p>
          <a:p>
            <a:r>
              <a:rPr lang="en-GB" sz="2400" dirty="0"/>
              <a:t>Savings</a:t>
            </a:r>
          </a:p>
          <a:p>
            <a:r>
              <a:rPr lang="en-GB" sz="2400" dirty="0"/>
              <a:t>Taxation</a:t>
            </a:r>
          </a:p>
        </p:txBody>
      </p:sp>
      <p:sp>
        <p:nvSpPr>
          <p:cNvPr id="13" name="Arrow: Right 12">
            <a:extLst>
              <a:ext uri="{FF2B5EF4-FFF2-40B4-BE49-F238E27FC236}">
                <a16:creationId xmlns:a16="http://schemas.microsoft.com/office/drawing/2014/main" id="{5F78E346-3E41-462E-82A1-97A576F7B706}"/>
              </a:ext>
            </a:extLst>
          </p:cNvPr>
          <p:cNvSpPr/>
          <p:nvPr/>
        </p:nvSpPr>
        <p:spPr>
          <a:xfrm>
            <a:off x="2595418" y="3068960"/>
            <a:ext cx="264206" cy="3977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6" name="Straight Arrow Connector 15">
            <a:extLst>
              <a:ext uri="{FF2B5EF4-FFF2-40B4-BE49-F238E27FC236}">
                <a16:creationId xmlns:a16="http://schemas.microsoft.com/office/drawing/2014/main" id="{76AEF35A-FC81-4C67-A718-F5A0EFA3128D}"/>
              </a:ext>
            </a:extLst>
          </p:cNvPr>
          <p:cNvCxnSpPr>
            <a:cxnSpLocks/>
          </p:cNvCxnSpPr>
          <p:nvPr/>
        </p:nvCxnSpPr>
        <p:spPr>
          <a:xfrm>
            <a:off x="4788024" y="3294276"/>
            <a:ext cx="0" cy="13588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F3434ED-25D8-4041-BDFE-854B1F70A15C}"/>
              </a:ext>
            </a:extLst>
          </p:cNvPr>
          <p:cNvCxnSpPr>
            <a:cxnSpLocks/>
          </p:cNvCxnSpPr>
          <p:nvPr/>
        </p:nvCxnSpPr>
        <p:spPr>
          <a:xfrm flipV="1">
            <a:off x="4572000" y="3464063"/>
            <a:ext cx="0" cy="14678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1001DF76-BA9E-45A4-982E-795C42D8C412}"/>
              </a:ext>
            </a:extLst>
          </p:cNvPr>
          <p:cNvSpPr txBox="1"/>
          <p:nvPr/>
        </p:nvSpPr>
        <p:spPr>
          <a:xfrm>
            <a:off x="3596349" y="3596823"/>
            <a:ext cx="1390964" cy="1200329"/>
          </a:xfrm>
          <a:prstGeom prst="rect">
            <a:avLst/>
          </a:prstGeom>
          <a:noFill/>
        </p:spPr>
        <p:txBody>
          <a:bodyPr wrap="square" rtlCol="0">
            <a:spAutoFit/>
          </a:bodyPr>
          <a:lstStyle/>
          <a:p>
            <a:r>
              <a:rPr lang="en-GB" dirty="0"/>
              <a:t>Goods</a:t>
            </a:r>
          </a:p>
          <a:p>
            <a:r>
              <a:rPr lang="en-GB" dirty="0"/>
              <a:t>and </a:t>
            </a:r>
          </a:p>
          <a:p>
            <a:r>
              <a:rPr lang="en-GB" dirty="0"/>
              <a:t>services</a:t>
            </a:r>
          </a:p>
          <a:p>
            <a:r>
              <a:rPr lang="en-GB" dirty="0"/>
              <a:t>= output</a:t>
            </a:r>
          </a:p>
        </p:txBody>
      </p:sp>
      <p:sp>
        <p:nvSpPr>
          <p:cNvPr id="22" name="TextBox 21">
            <a:extLst>
              <a:ext uri="{FF2B5EF4-FFF2-40B4-BE49-F238E27FC236}">
                <a16:creationId xmlns:a16="http://schemas.microsoft.com/office/drawing/2014/main" id="{C11D52D2-4D9A-4D02-AD45-4F65BDAFE9C3}"/>
              </a:ext>
            </a:extLst>
          </p:cNvPr>
          <p:cNvSpPr txBox="1"/>
          <p:nvPr/>
        </p:nvSpPr>
        <p:spPr>
          <a:xfrm>
            <a:off x="4860032" y="3356992"/>
            <a:ext cx="1326618" cy="1200329"/>
          </a:xfrm>
          <a:prstGeom prst="rect">
            <a:avLst/>
          </a:prstGeom>
          <a:noFill/>
        </p:spPr>
        <p:txBody>
          <a:bodyPr wrap="square" rtlCol="0">
            <a:spAutoFit/>
          </a:bodyPr>
          <a:lstStyle/>
          <a:p>
            <a:r>
              <a:rPr lang="en-GB" dirty="0"/>
              <a:t>Land, labour, capital, enterprise</a:t>
            </a:r>
          </a:p>
        </p:txBody>
      </p:sp>
      <p:sp>
        <p:nvSpPr>
          <p:cNvPr id="23" name="Arrow: Right 22">
            <a:extLst>
              <a:ext uri="{FF2B5EF4-FFF2-40B4-BE49-F238E27FC236}">
                <a16:creationId xmlns:a16="http://schemas.microsoft.com/office/drawing/2014/main" id="{2CC8AF5A-A5E7-4211-8392-A11380C862A7}"/>
              </a:ext>
            </a:extLst>
          </p:cNvPr>
          <p:cNvSpPr/>
          <p:nvPr/>
        </p:nvSpPr>
        <p:spPr>
          <a:xfrm>
            <a:off x="6389061" y="3068960"/>
            <a:ext cx="253764" cy="3951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5210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
                                            <p:txEl>
                                              <p:pRg st="1" end="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
                                            <p:txEl>
                                              <p:pRg st="2" end="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
                                            <p:txEl>
                                              <p:pRg st="1" end="1"/>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2">
                                            <p:txEl>
                                              <p:pRg st="2" end="2"/>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7" grpId="0" animBg="1"/>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Video</a:t>
            </a:r>
          </a:p>
        </p:txBody>
      </p:sp>
      <p:sp>
        <p:nvSpPr>
          <p:cNvPr id="6" name="TextBox 5"/>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pic>
        <p:nvPicPr>
          <p:cNvPr id="2" name="Online Media 1" title="The Circular Flow of Income">
            <a:hlinkClick r:id="" action="ppaction://media"/>
            <a:extLst>
              <a:ext uri="{FF2B5EF4-FFF2-40B4-BE49-F238E27FC236}">
                <a16:creationId xmlns:a16="http://schemas.microsoft.com/office/drawing/2014/main" id="{FC2F8EB0-8953-43AC-9EF7-E06D4FF58C20}"/>
              </a:ext>
            </a:extLst>
          </p:cNvPr>
          <p:cNvPicPr>
            <a:picLocks noRot="1" noChangeAspect="1"/>
          </p:cNvPicPr>
          <p:nvPr>
            <a:videoFile r:link="rId1"/>
          </p:nvPr>
        </p:nvPicPr>
        <p:blipFill>
          <a:blip r:embed="rId4"/>
          <a:stretch>
            <a:fillRect/>
          </a:stretch>
        </p:blipFill>
        <p:spPr>
          <a:xfrm>
            <a:off x="1524000" y="1714500"/>
            <a:ext cx="6096000" cy="3429000"/>
          </a:xfrm>
          <a:prstGeom prst="rect">
            <a:avLst/>
          </a:prstGeom>
        </p:spPr>
      </p:pic>
    </p:spTree>
    <p:extLst>
      <p:ext uri="{BB962C8B-B14F-4D97-AF65-F5344CB8AC3E}">
        <p14:creationId xmlns:p14="http://schemas.microsoft.com/office/powerpoint/2010/main" val="1199293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a:t>
            </a:r>
            <a:r>
              <a:rPr kumimoji="0" lang="en-GB" sz="2800" b="1" i="0" u="none" strike="noStrike" kern="1200" cap="none" spc="0" normalizeH="0" noProof="0" dirty="0">
                <a:ln>
                  <a:noFill/>
                </a:ln>
                <a:solidFill>
                  <a:srgbClr val="830E2C"/>
                </a:solidFill>
                <a:effectLst/>
                <a:uLnTx/>
                <a:uFillTx/>
                <a:latin typeface="Arial" panose="020B0604020202020204" pitchFamily="34" charset="0"/>
                <a:ea typeface="+mn-ea"/>
                <a:cs typeface="Arial" panose="020B0604020202020204" pitchFamily="34" charset="0"/>
              </a:rPr>
              <a:t> questions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pic>
        <p:nvPicPr>
          <p:cNvPr id="7" name="Picture 6">
            <a:extLst>
              <a:ext uri="{FF2B5EF4-FFF2-40B4-BE49-F238E27FC236}">
                <a16:creationId xmlns:a16="http://schemas.microsoft.com/office/drawing/2014/main" id="{5756B4DC-17AF-45EA-BF80-176D15F6C167}"/>
              </a:ext>
            </a:extLst>
          </p:cNvPr>
          <p:cNvPicPr>
            <a:picLocks noChangeAspect="1"/>
          </p:cNvPicPr>
          <p:nvPr/>
        </p:nvPicPr>
        <p:blipFill>
          <a:blip r:embed="rId3"/>
          <a:stretch>
            <a:fillRect/>
          </a:stretch>
        </p:blipFill>
        <p:spPr>
          <a:xfrm>
            <a:off x="0" y="743218"/>
            <a:ext cx="9144000" cy="2352241"/>
          </a:xfrm>
          <a:prstGeom prst="rect">
            <a:avLst/>
          </a:prstGeom>
        </p:spPr>
      </p:pic>
      <p:sp>
        <p:nvSpPr>
          <p:cNvPr id="2" name="TextBox 1">
            <a:extLst>
              <a:ext uri="{FF2B5EF4-FFF2-40B4-BE49-F238E27FC236}">
                <a16:creationId xmlns:a16="http://schemas.microsoft.com/office/drawing/2014/main" id="{62F35CA4-2B0E-455E-A541-371B1C7CDB47}"/>
              </a:ext>
            </a:extLst>
          </p:cNvPr>
          <p:cNvSpPr txBox="1"/>
          <p:nvPr/>
        </p:nvSpPr>
        <p:spPr>
          <a:xfrm>
            <a:off x="7524328" y="2740737"/>
            <a:ext cx="1512168" cy="369332"/>
          </a:xfrm>
          <a:prstGeom prst="rect">
            <a:avLst/>
          </a:prstGeom>
          <a:noFill/>
        </p:spPr>
        <p:txBody>
          <a:bodyPr wrap="square" rtlCol="0">
            <a:spAutoFit/>
          </a:bodyPr>
          <a:lstStyle/>
          <a:p>
            <a:r>
              <a:rPr lang="en-GB" dirty="0"/>
              <a:t>H060/02 2017</a:t>
            </a:r>
          </a:p>
        </p:txBody>
      </p:sp>
      <p:pic>
        <p:nvPicPr>
          <p:cNvPr id="8" name="Picture 7">
            <a:extLst>
              <a:ext uri="{FF2B5EF4-FFF2-40B4-BE49-F238E27FC236}">
                <a16:creationId xmlns:a16="http://schemas.microsoft.com/office/drawing/2014/main" id="{96D3C791-6332-4D55-84C9-3D6F86597E8F}"/>
              </a:ext>
            </a:extLst>
          </p:cNvPr>
          <p:cNvPicPr>
            <a:picLocks noChangeAspect="1"/>
          </p:cNvPicPr>
          <p:nvPr/>
        </p:nvPicPr>
        <p:blipFill>
          <a:blip r:embed="rId4"/>
          <a:stretch>
            <a:fillRect/>
          </a:stretch>
        </p:blipFill>
        <p:spPr>
          <a:xfrm>
            <a:off x="9781" y="3095459"/>
            <a:ext cx="9144000" cy="2196274"/>
          </a:xfrm>
          <a:prstGeom prst="rect">
            <a:avLst/>
          </a:prstGeom>
        </p:spPr>
      </p:pic>
      <p:sp>
        <p:nvSpPr>
          <p:cNvPr id="9" name="TextBox 8">
            <a:extLst>
              <a:ext uri="{FF2B5EF4-FFF2-40B4-BE49-F238E27FC236}">
                <a16:creationId xmlns:a16="http://schemas.microsoft.com/office/drawing/2014/main" id="{E0D76FF9-6A46-4C94-B201-7D74A4093E8F}"/>
              </a:ext>
            </a:extLst>
          </p:cNvPr>
          <p:cNvSpPr txBox="1"/>
          <p:nvPr/>
        </p:nvSpPr>
        <p:spPr>
          <a:xfrm>
            <a:off x="7524328" y="5013176"/>
            <a:ext cx="2448272" cy="369332"/>
          </a:xfrm>
          <a:prstGeom prst="rect">
            <a:avLst/>
          </a:prstGeom>
          <a:noFill/>
        </p:spPr>
        <p:txBody>
          <a:bodyPr wrap="square" rtlCol="0">
            <a:spAutoFit/>
          </a:bodyPr>
          <a:lstStyle/>
          <a:p>
            <a:r>
              <a:rPr lang="en-GB" dirty="0"/>
              <a:t>H060/02 2018</a:t>
            </a:r>
          </a:p>
        </p:txBody>
      </p:sp>
    </p:spTree>
    <p:extLst>
      <p:ext uri="{BB962C8B-B14F-4D97-AF65-F5344CB8AC3E}">
        <p14:creationId xmlns:p14="http://schemas.microsoft.com/office/powerpoint/2010/main" val="652269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CR A Level Economic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78689"/>
            <a:ext cx="9144000" cy="806695"/>
          </a:xfrm>
        </p:spPr>
      </p:pic>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Relevant past paper questions</a:t>
            </a:r>
          </a:p>
        </p:txBody>
      </p:sp>
      <p:pic>
        <p:nvPicPr>
          <p:cNvPr id="2" name="Picture 1">
            <a:extLst>
              <a:ext uri="{FF2B5EF4-FFF2-40B4-BE49-F238E27FC236}">
                <a16:creationId xmlns:a16="http://schemas.microsoft.com/office/drawing/2014/main" id="{2F3FA384-330D-4F41-B90A-39895F1332C1}"/>
              </a:ext>
            </a:extLst>
          </p:cNvPr>
          <p:cNvPicPr>
            <a:picLocks noChangeAspect="1"/>
          </p:cNvPicPr>
          <p:nvPr/>
        </p:nvPicPr>
        <p:blipFill>
          <a:blip r:embed="rId3"/>
          <a:stretch>
            <a:fillRect/>
          </a:stretch>
        </p:blipFill>
        <p:spPr>
          <a:xfrm>
            <a:off x="0" y="743218"/>
            <a:ext cx="9144000" cy="2179771"/>
          </a:xfrm>
          <a:prstGeom prst="rect">
            <a:avLst/>
          </a:prstGeom>
        </p:spPr>
      </p:pic>
      <p:sp>
        <p:nvSpPr>
          <p:cNvPr id="3" name="TextBox 2">
            <a:extLst>
              <a:ext uri="{FF2B5EF4-FFF2-40B4-BE49-F238E27FC236}">
                <a16:creationId xmlns:a16="http://schemas.microsoft.com/office/drawing/2014/main" id="{121FE4FC-C16E-4744-B0C7-5493A854C964}"/>
              </a:ext>
            </a:extLst>
          </p:cNvPr>
          <p:cNvSpPr txBox="1"/>
          <p:nvPr/>
        </p:nvSpPr>
        <p:spPr>
          <a:xfrm>
            <a:off x="7524328" y="2738323"/>
            <a:ext cx="1800200" cy="369332"/>
          </a:xfrm>
          <a:prstGeom prst="rect">
            <a:avLst/>
          </a:prstGeom>
          <a:noFill/>
        </p:spPr>
        <p:txBody>
          <a:bodyPr wrap="square" rtlCol="0">
            <a:spAutoFit/>
          </a:bodyPr>
          <a:lstStyle/>
          <a:p>
            <a:r>
              <a:rPr lang="en-GB" dirty="0"/>
              <a:t>H060/02 2016</a:t>
            </a:r>
          </a:p>
        </p:txBody>
      </p:sp>
      <p:pic>
        <p:nvPicPr>
          <p:cNvPr id="7" name="Picture 6">
            <a:extLst>
              <a:ext uri="{FF2B5EF4-FFF2-40B4-BE49-F238E27FC236}">
                <a16:creationId xmlns:a16="http://schemas.microsoft.com/office/drawing/2014/main" id="{0E3525E0-490C-4B25-AD17-37042D43890E}"/>
              </a:ext>
            </a:extLst>
          </p:cNvPr>
          <p:cNvPicPr>
            <a:picLocks noChangeAspect="1"/>
          </p:cNvPicPr>
          <p:nvPr/>
        </p:nvPicPr>
        <p:blipFill>
          <a:blip r:embed="rId4"/>
          <a:stretch>
            <a:fillRect/>
          </a:stretch>
        </p:blipFill>
        <p:spPr>
          <a:xfrm>
            <a:off x="0" y="3118513"/>
            <a:ext cx="9144000" cy="983106"/>
          </a:xfrm>
          <a:prstGeom prst="rect">
            <a:avLst/>
          </a:prstGeom>
        </p:spPr>
      </p:pic>
      <p:sp>
        <p:nvSpPr>
          <p:cNvPr id="8" name="TextBox 7">
            <a:extLst>
              <a:ext uri="{FF2B5EF4-FFF2-40B4-BE49-F238E27FC236}">
                <a16:creationId xmlns:a16="http://schemas.microsoft.com/office/drawing/2014/main" id="{E597631B-2199-4D9D-BAC6-73F228542C9D}"/>
              </a:ext>
            </a:extLst>
          </p:cNvPr>
          <p:cNvSpPr txBox="1"/>
          <p:nvPr/>
        </p:nvSpPr>
        <p:spPr>
          <a:xfrm>
            <a:off x="7507358" y="4039174"/>
            <a:ext cx="1800200" cy="369332"/>
          </a:xfrm>
          <a:prstGeom prst="rect">
            <a:avLst/>
          </a:prstGeom>
          <a:noFill/>
        </p:spPr>
        <p:txBody>
          <a:bodyPr wrap="square" rtlCol="0">
            <a:spAutoFit/>
          </a:bodyPr>
          <a:lstStyle/>
          <a:p>
            <a:r>
              <a:rPr lang="en-GB" dirty="0"/>
              <a:t>H060/02 2016</a:t>
            </a:r>
          </a:p>
        </p:txBody>
      </p:sp>
      <p:pic>
        <p:nvPicPr>
          <p:cNvPr id="6" name="Picture 5">
            <a:extLst>
              <a:ext uri="{FF2B5EF4-FFF2-40B4-BE49-F238E27FC236}">
                <a16:creationId xmlns:a16="http://schemas.microsoft.com/office/drawing/2014/main" id="{ECD260DF-212B-4FC0-BB45-AFF949A738DB}"/>
              </a:ext>
            </a:extLst>
          </p:cNvPr>
          <p:cNvPicPr>
            <a:picLocks noChangeAspect="1"/>
          </p:cNvPicPr>
          <p:nvPr/>
        </p:nvPicPr>
        <p:blipFill>
          <a:blip r:embed="rId5"/>
          <a:stretch>
            <a:fillRect/>
          </a:stretch>
        </p:blipFill>
        <p:spPr>
          <a:xfrm>
            <a:off x="211315" y="4408506"/>
            <a:ext cx="9144000" cy="2381643"/>
          </a:xfrm>
          <a:prstGeom prst="rect">
            <a:avLst/>
          </a:prstGeom>
        </p:spPr>
      </p:pic>
    </p:spTree>
    <p:extLst>
      <p:ext uri="{BB962C8B-B14F-4D97-AF65-F5344CB8AC3E}">
        <p14:creationId xmlns:p14="http://schemas.microsoft.com/office/powerpoint/2010/main" val="788548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5928</TotalTime>
  <Words>1930</Words>
  <Application>Microsoft Office PowerPoint</Application>
  <PresentationFormat>On-screen Show (4:3)</PresentationFormat>
  <Paragraphs>364</Paragraphs>
  <Slides>52</Slides>
  <Notes>2</Notes>
  <HiddenSlides>0</HiddenSlides>
  <MMClips>7</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52</vt:i4>
      </vt:variant>
    </vt:vector>
  </HeadingPairs>
  <TitlesOfParts>
    <vt:vector size="5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Cambridge Assessment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Dave Adams</dc:creator>
  <cp:lastModifiedBy>Ganka Taneva</cp:lastModifiedBy>
  <cp:revision>191</cp:revision>
  <dcterms:created xsi:type="dcterms:W3CDTF">2019-08-02T07:52:23Z</dcterms:created>
  <dcterms:modified xsi:type="dcterms:W3CDTF">2020-03-04T11:50:23Z</dcterms:modified>
</cp:coreProperties>
</file>