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70" r:id="rId4"/>
    <p:sldId id="258" r:id="rId5"/>
    <p:sldId id="277" r:id="rId6"/>
    <p:sldId id="266" r:id="rId7"/>
    <p:sldId id="269" r:id="rId8"/>
    <p:sldId id="275" r:id="rId9"/>
    <p:sldId id="278" r:id="rId10"/>
    <p:sldId id="268" r:id="rId11"/>
    <p:sldId id="285" r:id="rId12"/>
    <p:sldId id="283" r:id="rId13"/>
    <p:sldId id="259" r:id="rId14"/>
    <p:sldId id="272" r:id="rId15"/>
    <p:sldId id="260" r:id="rId16"/>
    <p:sldId id="267" r:id="rId17"/>
    <p:sldId id="261" r:id="rId18"/>
    <p:sldId id="271" r:id="rId19"/>
    <p:sldId id="280" r:id="rId20"/>
    <p:sldId id="273" r:id="rId21"/>
    <p:sldId id="274" r:id="rId22"/>
    <p:sldId id="276" r:id="rId23"/>
    <p:sldId id="262" r:id="rId24"/>
    <p:sldId id="263" r:id="rId25"/>
    <p:sldId id="281" r:id="rId26"/>
    <p:sldId id="286"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isabeth Ring" initials="ER" lastIdx="2" clrIdx="0"/>
  <p:cmAuthor id="1" name="Ganka Taneva" initials="GT" lastIdx="8"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830E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69" autoAdjust="0"/>
    <p:restoredTop sz="94660"/>
  </p:normalViewPr>
  <p:slideViewPr>
    <p:cSldViewPr>
      <p:cViewPr varScale="1">
        <p:scale>
          <a:sx n="68" d="100"/>
          <a:sy n="68" d="100"/>
        </p:scale>
        <p:origin x="1170" y="5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5CDA94-FF5F-4C24-8AB2-34BDC0630326}" type="datetimeFigureOut">
              <a:rPr lang="en-GB" smtClean="0"/>
              <a:t>17/10/2019</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795AF0-DB33-4397-B7BB-3F5FB376B362}" type="slidenum">
              <a:rPr lang="en-GB" smtClean="0"/>
              <a:t>‹#›</a:t>
            </a:fld>
            <a:endParaRPr lang="en-GB"/>
          </a:p>
        </p:txBody>
      </p:sp>
    </p:spTree>
    <p:extLst>
      <p:ext uri="{BB962C8B-B14F-4D97-AF65-F5344CB8AC3E}">
        <p14:creationId xmlns:p14="http://schemas.microsoft.com/office/powerpoint/2010/main" val="1442634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are further activities on the website.</a:t>
            </a:r>
          </a:p>
        </p:txBody>
      </p:sp>
      <p:sp>
        <p:nvSpPr>
          <p:cNvPr id="4" name="Slide Number Placeholder 3"/>
          <p:cNvSpPr>
            <a:spLocks noGrp="1"/>
          </p:cNvSpPr>
          <p:nvPr>
            <p:ph type="sldNum" sz="quarter" idx="5"/>
          </p:nvPr>
        </p:nvSpPr>
        <p:spPr/>
        <p:txBody>
          <a:bodyPr/>
          <a:lstStyle/>
          <a:p>
            <a:fld id="{DD795AF0-DB33-4397-B7BB-3F5FB376B362}" type="slidenum">
              <a:rPr lang="en-GB" smtClean="0"/>
              <a:t>6</a:t>
            </a:fld>
            <a:endParaRPr lang="en-GB"/>
          </a:p>
        </p:txBody>
      </p:sp>
    </p:spTree>
    <p:extLst>
      <p:ext uri="{BB962C8B-B14F-4D97-AF65-F5344CB8AC3E}">
        <p14:creationId xmlns:p14="http://schemas.microsoft.com/office/powerpoint/2010/main" val="2897812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Quizlet can also be used to produce flash cards </a:t>
            </a:r>
            <a:r>
              <a:rPr lang="en-GB" dirty="0" err="1"/>
              <a:t>abd</a:t>
            </a:r>
            <a:r>
              <a:rPr lang="en-GB" dirty="0"/>
              <a:t> lists of key terms.</a:t>
            </a:r>
          </a:p>
        </p:txBody>
      </p:sp>
      <p:sp>
        <p:nvSpPr>
          <p:cNvPr id="4" name="Slide Number Placeholder 3"/>
          <p:cNvSpPr>
            <a:spLocks noGrp="1"/>
          </p:cNvSpPr>
          <p:nvPr>
            <p:ph type="sldNum" sz="quarter" idx="5"/>
          </p:nvPr>
        </p:nvSpPr>
        <p:spPr/>
        <p:txBody>
          <a:bodyPr/>
          <a:lstStyle/>
          <a:p>
            <a:fld id="{DD795AF0-DB33-4397-B7BB-3F5FB376B362}" type="slidenum">
              <a:rPr lang="en-GB" smtClean="0"/>
              <a:t>7</a:t>
            </a:fld>
            <a:endParaRPr lang="en-GB"/>
          </a:p>
        </p:txBody>
      </p:sp>
    </p:spTree>
    <p:extLst>
      <p:ext uri="{BB962C8B-B14F-4D97-AF65-F5344CB8AC3E}">
        <p14:creationId xmlns:p14="http://schemas.microsoft.com/office/powerpoint/2010/main" val="21245039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Answers on website.</a:t>
            </a:r>
          </a:p>
        </p:txBody>
      </p:sp>
      <p:sp>
        <p:nvSpPr>
          <p:cNvPr id="4" name="Slide Number Placeholder 3"/>
          <p:cNvSpPr>
            <a:spLocks noGrp="1"/>
          </p:cNvSpPr>
          <p:nvPr>
            <p:ph type="sldNum" sz="quarter" idx="5"/>
          </p:nvPr>
        </p:nvSpPr>
        <p:spPr/>
        <p:txBody>
          <a:bodyPr/>
          <a:lstStyle/>
          <a:p>
            <a:fld id="{DD795AF0-DB33-4397-B7BB-3F5FB376B362}" type="slidenum">
              <a:rPr lang="en-GB" smtClean="0"/>
              <a:t>10</a:t>
            </a:fld>
            <a:endParaRPr lang="en-GB"/>
          </a:p>
        </p:txBody>
      </p:sp>
    </p:spTree>
    <p:extLst>
      <p:ext uri="{BB962C8B-B14F-4D97-AF65-F5344CB8AC3E}">
        <p14:creationId xmlns:p14="http://schemas.microsoft.com/office/powerpoint/2010/main" val="42701514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Mark scheme on website</a:t>
            </a:r>
          </a:p>
        </p:txBody>
      </p:sp>
      <p:sp>
        <p:nvSpPr>
          <p:cNvPr id="4" name="Slide Number Placeholder 3"/>
          <p:cNvSpPr>
            <a:spLocks noGrp="1"/>
          </p:cNvSpPr>
          <p:nvPr>
            <p:ph type="sldNum" sz="quarter" idx="5"/>
          </p:nvPr>
        </p:nvSpPr>
        <p:spPr/>
        <p:txBody>
          <a:bodyPr/>
          <a:lstStyle/>
          <a:p>
            <a:fld id="{DD795AF0-DB33-4397-B7BB-3F5FB376B362}" type="slidenum">
              <a:rPr lang="en-GB" smtClean="0"/>
              <a:t>16</a:t>
            </a:fld>
            <a:endParaRPr lang="en-GB"/>
          </a:p>
        </p:txBody>
      </p:sp>
    </p:spTree>
    <p:extLst>
      <p:ext uri="{BB962C8B-B14F-4D97-AF65-F5344CB8AC3E}">
        <p14:creationId xmlns:p14="http://schemas.microsoft.com/office/powerpoint/2010/main" val="33778615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583F501F-A802-4F92-8C9F-9D2DEC965C00}" type="datetimeFigureOut">
              <a:rPr lang="en-GB" smtClean="0"/>
              <a:t>17/10/2019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173803-5B11-4EAB-827F-F4B29B23A908}" type="slidenum">
              <a:rPr lang="en-GB" smtClean="0"/>
              <a:t>‹#›</a:t>
            </a:fld>
            <a:endParaRPr lang="en-GB"/>
          </a:p>
        </p:txBody>
      </p:sp>
    </p:spTree>
    <p:extLst>
      <p:ext uri="{BB962C8B-B14F-4D97-AF65-F5344CB8AC3E}">
        <p14:creationId xmlns:p14="http://schemas.microsoft.com/office/powerpoint/2010/main" val="42542058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583F501F-A802-4F92-8C9F-9D2DEC965C00}" type="datetimeFigureOut">
              <a:rPr lang="en-GB" smtClean="0"/>
              <a:t>17/10/2019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173803-5B11-4EAB-827F-F4B29B23A908}" type="slidenum">
              <a:rPr lang="en-GB" smtClean="0"/>
              <a:t>‹#›</a:t>
            </a:fld>
            <a:endParaRPr lang="en-GB"/>
          </a:p>
        </p:txBody>
      </p:sp>
    </p:spTree>
    <p:extLst>
      <p:ext uri="{BB962C8B-B14F-4D97-AF65-F5344CB8AC3E}">
        <p14:creationId xmlns:p14="http://schemas.microsoft.com/office/powerpoint/2010/main" val="3389143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583F501F-A802-4F92-8C9F-9D2DEC965C00}" type="datetimeFigureOut">
              <a:rPr lang="en-GB" smtClean="0"/>
              <a:t>17/10/2019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173803-5B11-4EAB-827F-F4B29B23A908}" type="slidenum">
              <a:rPr lang="en-GB" smtClean="0"/>
              <a:t>‹#›</a:t>
            </a:fld>
            <a:endParaRPr lang="en-GB"/>
          </a:p>
        </p:txBody>
      </p:sp>
    </p:spTree>
    <p:extLst>
      <p:ext uri="{BB962C8B-B14F-4D97-AF65-F5344CB8AC3E}">
        <p14:creationId xmlns:p14="http://schemas.microsoft.com/office/powerpoint/2010/main" val="16688848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583F501F-A802-4F92-8C9F-9D2DEC965C00}" type="datetimeFigureOut">
              <a:rPr lang="en-GB" smtClean="0"/>
              <a:t>17/10/2019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173803-5B11-4EAB-827F-F4B29B23A908}" type="slidenum">
              <a:rPr lang="en-GB" smtClean="0"/>
              <a:t>‹#›</a:t>
            </a:fld>
            <a:endParaRPr lang="en-GB"/>
          </a:p>
        </p:txBody>
      </p:sp>
    </p:spTree>
    <p:extLst>
      <p:ext uri="{BB962C8B-B14F-4D97-AF65-F5344CB8AC3E}">
        <p14:creationId xmlns:p14="http://schemas.microsoft.com/office/powerpoint/2010/main" val="27719106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83F501F-A802-4F92-8C9F-9D2DEC965C00}" type="datetimeFigureOut">
              <a:rPr lang="en-GB" smtClean="0"/>
              <a:t>17/10/2019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173803-5B11-4EAB-827F-F4B29B23A908}" type="slidenum">
              <a:rPr lang="en-GB" smtClean="0"/>
              <a:t>‹#›</a:t>
            </a:fld>
            <a:endParaRPr lang="en-GB"/>
          </a:p>
        </p:txBody>
      </p:sp>
    </p:spTree>
    <p:extLst>
      <p:ext uri="{BB962C8B-B14F-4D97-AF65-F5344CB8AC3E}">
        <p14:creationId xmlns:p14="http://schemas.microsoft.com/office/powerpoint/2010/main" val="15526393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583F501F-A802-4F92-8C9F-9D2DEC965C00}" type="datetimeFigureOut">
              <a:rPr lang="en-GB" smtClean="0"/>
              <a:t>17/10/2019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C173803-5B11-4EAB-827F-F4B29B23A908}" type="slidenum">
              <a:rPr lang="en-GB" smtClean="0"/>
              <a:t>‹#›</a:t>
            </a:fld>
            <a:endParaRPr lang="en-GB"/>
          </a:p>
        </p:txBody>
      </p:sp>
    </p:spTree>
    <p:extLst>
      <p:ext uri="{BB962C8B-B14F-4D97-AF65-F5344CB8AC3E}">
        <p14:creationId xmlns:p14="http://schemas.microsoft.com/office/powerpoint/2010/main" val="5983156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583F501F-A802-4F92-8C9F-9D2DEC965C00}" type="datetimeFigureOut">
              <a:rPr lang="en-GB" smtClean="0"/>
              <a:t>17/10/2019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C173803-5B11-4EAB-827F-F4B29B23A908}" type="slidenum">
              <a:rPr lang="en-GB" smtClean="0"/>
              <a:t>‹#›</a:t>
            </a:fld>
            <a:endParaRPr lang="en-GB"/>
          </a:p>
        </p:txBody>
      </p:sp>
    </p:spTree>
    <p:extLst>
      <p:ext uri="{BB962C8B-B14F-4D97-AF65-F5344CB8AC3E}">
        <p14:creationId xmlns:p14="http://schemas.microsoft.com/office/powerpoint/2010/main" val="2161105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583F501F-A802-4F92-8C9F-9D2DEC965C00}" type="datetimeFigureOut">
              <a:rPr lang="en-GB" smtClean="0"/>
              <a:t>17/10/2019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C173803-5B11-4EAB-827F-F4B29B23A908}" type="slidenum">
              <a:rPr lang="en-GB" smtClean="0"/>
              <a:t>‹#›</a:t>
            </a:fld>
            <a:endParaRPr lang="en-GB"/>
          </a:p>
        </p:txBody>
      </p:sp>
    </p:spTree>
    <p:extLst>
      <p:ext uri="{BB962C8B-B14F-4D97-AF65-F5344CB8AC3E}">
        <p14:creationId xmlns:p14="http://schemas.microsoft.com/office/powerpoint/2010/main" val="10569127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3F501F-A802-4F92-8C9F-9D2DEC965C00}" type="datetimeFigureOut">
              <a:rPr lang="en-GB" smtClean="0"/>
              <a:t>17/10/2019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C173803-5B11-4EAB-827F-F4B29B23A908}" type="slidenum">
              <a:rPr lang="en-GB" smtClean="0"/>
              <a:t>‹#›</a:t>
            </a:fld>
            <a:endParaRPr lang="en-GB"/>
          </a:p>
        </p:txBody>
      </p:sp>
    </p:spTree>
    <p:extLst>
      <p:ext uri="{BB962C8B-B14F-4D97-AF65-F5344CB8AC3E}">
        <p14:creationId xmlns:p14="http://schemas.microsoft.com/office/powerpoint/2010/main" val="8056110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83F501F-A802-4F92-8C9F-9D2DEC965C00}" type="datetimeFigureOut">
              <a:rPr lang="en-GB" smtClean="0"/>
              <a:t>17/10/2019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C173803-5B11-4EAB-827F-F4B29B23A908}" type="slidenum">
              <a:rPr lang="en-GB" smtClean="0"/>
              <a:t>‹#›</a:t>
            </a:fld>
            <a:endParaRPr lang="en-GB"/>
          </a:p>
        </p:txBody>
      </p:sp>
    </p:spTree>
    <p:extLst>
      <p:ext uri="{BB962C8B-B14F-4D97-AF65-F5344CB8AC3E}">
        <p14:creationId xmlns:p14="http://schemas.microsoft.com/office/powerpoint/2010/main" val="8122916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83F501F-A802-4F92-8C9F-9D2DEC965C00}" type="datetimeFigureOut">
              <a:rPr lang="en-GB" smtClean="0"/>
              <a:t>17/10/2019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C173803-5B11-4EAB-827F-F4B29B23A908}" type="slidenum">
              <a:rPr lang="en-GB" smtClean="0"/>
              <a:t>‹#›</a:t>
            </a:fld>
            <a:endParaRPr lang="en-GB"/>
          </a:p>
        </p:txBody>
      </p:sp>
    </p:spTree>
    <p:extLst>
      <p:ext uri="{BB962C8B-B14F-4D97-AF65-F5344CB8AC3E}">
        <p14:creationId xmlns:p14="http://schemas.microsoft.com/office/powerpoint/2010/main" val="26191038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3F501F-A802-4F92-8C9F-9D2DEC965C00}" type="datetimeFigureOut">
              <a:rPr lang="en-GB" smtClean="0"/>
              <a:t>17/10/2019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173803-5B11-4EAB-827F-F4B29B23A908}" type="slidenum">
              <a:rPr lang="en-GB" smtClean="0"/>
              <a:t>‹#›</a:t>
            </a:fld>
            <a:endParaRPr lang="en-GB"/>
          </a:p>
        </p:txBody>
      </p:sp>
      <p:pic>
        <p:nvPicPr>
          <p:cNvPr id="7" name="Content Placeholder 3"/>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6681" y="6030000"/>
            <a:ext cx="9127319" cy="828000"/>
          </a:xfrm>
          <a:prstGeom prst="rect">
            <a:avLst/>
          </a:prstGeom>
        </p:spPr>
      </p:pic>
    </p:spTree>
    <p:extLst>
      <p:ext uri="{BB962C8B-B14F-4D97-AF65-F5344CB8AC3E}">
        <p14:creationId xmlns:p14="http://schemas.microsoft.com/office/powerpoint/2010/main" val="5129729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02_Intro_to_microeconomics_Activities_v2.docx"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video" Target="https://www.youtube.com/embed/fw2CyyQyD70?feature=oembed"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ft.com/content/7ab6a9ec-1e4e-11e8-aaca-4574d7dabfb6" TargetMode="External"/><Relationship Id="rId2" Type="http://schemas.openxmlformats.org/officeDocument/2006/relationships/hyperlink" Target="https://kahoot.com/"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mailto:resources.feedback@ocr.org.uk" TargetMode="External"/><Relationship Id="rId2" Type="http://schemas.openxmlformats.org/officeDocument/2006/relationships/hyperlink" Target="file:///\\filestorage\OCR\PD\ProdSup\Design\Studio\Visual%20Style%20Guidelines\2016_Templates\resources.feedback@ocr.org.uk" TargetMode="Externa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video" Target="https://www.youtube.com/embed/TI-jYtQPkBE?feature=oembed"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02_Intro_to_microeconomics_Activities_v2.docx"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02_Intro_to_microeconomics_Activities_v2.docx"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quizlet.com/" TargetMode="External"/><Relationship Id="rId2" Type="http://schemas.openxmlformats.org/officeDocument/2006/relationships/hyperlink" Target="03_Isle_of_economics_activity_v2.doc"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video" Target="https://www.youtube.com/embed/-0od0t45oeY?feature=oembed"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45"/>
            <a:ext cx="9144000" cy="6857308"/>
          </a:xfrm>
          <a:prstGeom prst="rect">
            <a:avLst/>
          </a:prstGeom>
        </p:spPr>
      </p:pic>
      <p:sp>
        <p:nvSpPr>
          <p:cNvPr id="7" name="TextBox 6"/>
          <p:cNvSpPr txBox="1"/>
          <p:nvPr/>
        </p:nvSpPr>
        <p:spPr>
          <a:xfrm>
            <a:off x="323528" y="4365104"/>
            <a:ext cx="8134672" cy="954107"/>
          </a:xfrm>
          <a:prstGeom prst="rect">
            <a:avLst/>
          </a:prstGeom>
          <a:noFill/>
        </p:spPr>
        <p:txBody>
          <a:bodyPr wrap="square" rtlCol="0">
            <a:spAutoFit/>
          </a:bodyPr>
          <a:lstStyle/>
          <a:p>
            <a:r>
              <a:rPr lang="en-GB" sz="2800" b="1" dirty="0">
                <a:latin typeface="Arial" panose="020B0604020202020204" pitchFamily="34" charset="0"/>
                <a:cs typeface="Arial" panose="020B0604020202020204" pitchFamily="34" charset="0"/>
              </a:rPr>
              <a:t>Microeconomics:</a:t>
            </a:r>
          </a:p>
          <a:p>
            <a:r>
              <a:rPr lang="en-GB" sz="2800" b="1" dirty="0">
                <a:latin typeface="Arial" panose="020B0604020202020204" pitchFamily="34" charset="0"/>
                <a:cs typeface="Arial" panose="020B0604020202020204" pitchFamily="34" charset="0"/>
              </a:rPr>
              <a:t>1.Introduction to microeconomics</a:t>
            </a:r>
          </a:p>
        </p:txBody>
      </p:sp>
    </p:spTree>
    <p:extLst>
      <p:ext uri="{BB962C8B-B14F-4D97-AF65-F5344CB8AC3E}">
        <p14:creationId xmlns:p14="http://schemas.microsoft.com/office/powerpoint/2010/main" val="32100229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a:solidFill>
                  <a:srgbClr val="830E2C"/>
                </a:solidFill>
                <a:latin typeface="Arial" panose="020B0604020202020204" pitchFamily="34" charset="0"/>
                <a:cs typeface="Arial" panose="020B0604020202020204" pitchFamily="34" charset="0"/>
              </a:rPr>
              <a:t>Past paper questions:</a:t>
            </a: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sp>
        <p:nvSpPr>
          <p:cNvPr id="6" name="TextBox 5"/>
          <p:cNvSpPr txBox="1"/>
          <p:nvPr/>
        </p:nvSpPr>
        <p:spPr>
          <a:xfrm>
            <a:off x="295435" y="946974"/>
            <a:ext cx="8352928" cy="4924425"/>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1 </a:t>
            </a:r>
            <a:r>
              <a:rPr lang="en-US" dirty="0">
                <a:latin typeface="Arial" panose="020B0604020202020204" pitchFamily="34" charset="0"/>
                <a:cs typeface="Arial" panose="020B0604020202020204" pitchFamily="34" charset="0"/>
              </a:rPr>
              <a:t>What is a free good?</a:t>
            </a:r>
          </a:p>
          <a:p>
            <a:r>
              <a:rPr lang="en-US" b="1" dirty="0">
                <a:latin typeface="Arial" panose="020B0604020202020204" pitchFamily="34" charset="0"/>
                <a:cs typeface="Arial" panose="020B0604020202020204" pitchFamily="34" charset="0"/>
              </a:rPr>
              <a:t>A </a:t>
            </a:r>
            <a:r>
              <a:rPr lang="en-US" dirty="0" err="1">
                <a:latin typeface="Arial" panose="020B0604020202020204" pitchFamily="34" charset="0"/>
                <a:cs typeface="Arial" panose="020B0604020202020204" pitchFamily="34" charset="0"/>
              </a:rPr>
              <a:t>A</a:t>
            </a:r>
            <a:r>
              <a:rPr lang="en-US" dirty="0">
                <a:latin typeface="Arial" panose="020B0604020202020204" pitchFamily="34" charset="0"/>
                <a:cs typeface="Arial" panose="020B0604020202020204" pitchFamily="34" charset="0"/>
              </a:rPr>
              <a:t> good that is available with no opportunity cost</a:t>
            </a:r>
          </a:p>
          <a:p>
            <a:r>
              <a:rPr lang="en-US" b="1" dirty="0">
                <a:latin typeface="Arial" panose="020B0604020202020204" pitchFamily="34" charset="0"/>
                <a:cs typeface="Arial" panose="020B0604020202020204" pitchFamily="34" charset="0"/>
              </a:rPr>
              <a:t>B </a:t>
            </a:r>
            <a:r>
              <a:rPr lang="en-US" dirty="0">
                <a:latin typeface="Arial" panose="020B0604020202020204" pitchFamily="34" charset="0"/>
                <a:cs typeface="Arial" panose="020B0604020202020204" pitchFamily="34" charset="0"/>
              </a:rPr>
              <a:t>A good that is non-excludable and non-rival</a:t>
            </a:r>
          </a:p>
          <a:p>
            <a:r>
              <a:rPr lang="en-US" b="1" dirty="0">
                <a:latin typeface="Arial" panose="020B0604020202020204" pitchFamily="34" charset="0"/>
                <a:cs typeface="Arial" panose="020B0604020202020204" pitchFamily="34" charset="0"/>
              </a:rPr>
              <a:t>C </a:t>
            </a:r>
            <a:r>
              <a:rPr lang="en-US" dirty="0">
                <a:latin typeface="Arial" panose="020B0604020202020204" pitchFamily="34" charset="0"/>
                <a:cs typeface="Arial" panose="020B0604020202020204" pitchFamily="34" charset="0"/>
              </a:rPr>
              <a:t>A good that is provided by the government</a:t>
            </a:r>
          </a:p>
          <a:p>
            <a:r>
              <a:rPr lang="en-US" b="1" dirty="0">
                <a:latin typeface="Arial" panose="020B0604020202020204" pitchFamily="34" charset="0"/>
                <a:cs typeface="Arial" panose="020B0604020202020204" pitchFamily="34" charset="0"/>
              </a:rPr>
              <a:t>D </a:t>
            </a:r>
            <a:r>
              <a:rPr lang="en-US" dirty="0">
                <a:latin typeface="Arial" panose="020B0604020202020204" pitchFamily="34" charset="0"/>
                <a:cs typeface="Arial" panose="020B0604020202020204" pitchFamily="34" charset="0"/>
              </a:rPr>
              <a:t>A good that is scarce</a:t>
            </a:r>
          </a:p>
          <a:p>
            <a:pPr>
              <a:tabLst>
                <a:tab pos="6634163" algn="l"/>
              </a:tabLst>
            </a:pPr>
            <a:r>
              <a:rPr lang="en-GB" dirty="0">
                <a:latin typeface="Arial" panose="020B0604020202020204" pitchFamily="34" charset="0"/>
                <a:cs typeface="Arial" panose="020B0604020202020204" pitchFamily="34" charset="0"/>
              </a:rPr>
              <a:t>Your answer </a:t>
            </a:r>
            <a:r>
              <a:rPr lang="en-GB" b="1" dirty="0">
                <a:latin typeface="Arial" panose="020B0604020202020204" pitchFamily="34" charset="0"/>
                <a:cs typeface="Arial" panose="020B0604020202020204" pitchFamily="34" charset="0"/>
              </a:rPr>
              <a:t>[1]                                                                     (Paper 3 June 2018)</a:t>
            </a:r>
            <a:r>
              <a:rPr lang="en-GB" dirty="0">
                <a:latin typeface="Arial" panose="020B0604020202020204" pitchFamily="34" charset="0"/>
                <a:cs typeface="Arial" panose="020B0604020202020204" pitchFamily="34" charset="0"/>
              </a:rPr>
              <a:t>                                                                                      </a:t>
            </a:r>
          </a:p>
          <a:p>
            <a:endParaRPr kumimoji="0" lang="en-GB"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20 </a:t>
            </a:r>
            <a:r>
              <a:rPr lang="en-US" dirty="0">
                <a:latin typeface="Arial" panose="020B0604020202020204" pitchFamily="34" charset="0"/>
                <a:cs typeface="Arial" panose="020B0604020202020204" pitchFamily="34" charset="0"/>
              </a:rPr>
              <a:t>Which of the following is a need?</a:t>
            </a:r>
          </a:p>
          <a:p>
            <a:r>
              <a:rPr lang="en-GB" b="1" dirty="0">
                <a:latin typeface="Arial" panose="020B0604020202020204" pitchFamily="34" charset="0"/>
                <a:cs typeface="Arial" panose="020B0604020202020204" pitchFamily="34" charset="0"/>
              </a:rPr>
              <a:t>A </a:t>
            </a:r>
            <a:r>
              <a:rPr lang="en-GB" dirty="0">
                <a:latin typeface="Arial" panose="020B0604020202020204" pitchFamily="34" charset="0"/>
                <a:cs typeface="Arial" panose="020B0604020202020204" pitchFamily="34" charset="0"/>
              </a:rPr>
              <a:t>Clothing</a:t>
            </a:r>
          </a:p>
          <a:p>
            <a:r>
              <a:rPr lang="en-GB" b="1" dirty="0">
                <a:latin typeface="Arial" panose="020B0604020202020204" pitchFamily="34" charset="0"/>
                <a:cs typeface="Arial" panose="020B0604020202020204" pitchFamily="34" charset="0"/>
              </a:rPr>
              <a:t>B </a:t>
            </a:r>
            <a:r>
              <a:rPr lang="en-GB" dirty="0">
                <a:latin typeface="Arial" panose="020B0604020202020204" pitchFamily="34" charset="0"/>
                <a:cs typeface="Arial" panose="020B0604020202020204" pitchFamily="34" charset="0"/>
              </a:rPr>
              <a:t>Holiday entitlement</a:t>
            </a:r>
          </a:p>
          <a:p>
            <a:r>
              <a:rPr lang="en-GB" b="1" dirty="0">
                <a:latin typeface="Arial" panose="020B0604020202020204" pitchFamily="34" charset="0"/>
                <a:cs typeface="Arial" panose="020B0604020202020204" pitchFamily="34" charset="0"/>
              </a:rPr>
              <a:t>C </a:t>
            </a:r>
            <a:r>
              <a:rPr lang="en-GB" dirty="0">
                <a:latin typeface="Arial" panose="020B0604020202020204" pitchFamily="34" charset="0"/>
                <a:cs typeface="Arial" panose="020B0604020202020204" pitchFamily="34" charset="0"/>
              </a:rPr>
              <a:t>Internet connection</a:t>
            </a:r>
          </a:p>
          <a:p>
            <a:r>
              <a:rPr lang="en-GB" b="1" dirty="0">
                <a:latin typeface="Arial" panose="020B0604020202020204" pitchFamily="34" charset="0"/>
                <a:cs typeface="Arial" panose="020B0604020202020204" pitchFamily="34" charset="0"/>
              </a:rPr>
              <a:t>D </a:t>
            </a:r>
            <a:r>
              <a:rPr lang="en-GB" dirty="0">
                <a:latin typeface="Arial" panose="020B0604020202020204" pitchFamily="34" charset="0"/>
                <a:cs typeface="Arial" panose="020B0604020202020204" pitchFamily="34" charset="0"/>
              </a:rPr>
              <a:t>Television</a:t>
            </a:r>
          </a:p>
          <a:p>
            <a:r>
              <a:rPr lang="en-GB" dirty="0">
                <a:latin typeface="Arial" panose="020B0604020202020204" pitchFamily="34" charset="0"/>
                <a:cs typeface="Arial" panose="020B0604020202020204" pitchFamily="34" charset="0"/>
              </a:rPr>
              <a:t>Your answer </a:t>
            </a:r>
            <a:r>
              <a:rPr lang="en-GB" b="1" dirty="0">
                <a:latin typeface="Arial" panose="020B0604020202020204" pitchFamily="34" charset="0"/>
                <a:cs typeface="Arial" panose="020B0604020202020204" pitchFamily="34" charset="0"/>
              </a:rPr>
              <a:t>[1]                                                                     (Paper 3 June 2017)</a:t>
            </a:r>
          </a:p>
          <a:p>
            <a:endParaRPr kumimoji="0" lang="en-GB" sz="20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31 </a:t>
            </a:r>
            <a:r>
              <a:rPr lang="en-US" dirty="0">
                <a:latin typeface="Arial" panose="020B0604020202020204" pitchFamily="34" charset="0"/>
                <a:cs typeface="Arial" panose="020B0604020202020204" pitchFamily="34" charset="0"/>
              </a:rPr>
              <a:t>Using the information in Extract 1, explain how the problem of scarcity can be applied to the </a:t>
            </a:r>
            <a:r>
              <a:rPr lang="en-GB" dirty="0">
                <a:latin typeface="Arial" panose="020B0604020202020204" pitchFamily="34" charset="0"/>
                <a:cs typeface="Arial" panose="020B0604020202020204" pitchFamily="34" charset="0"/>
              </a:rPr>
              <a:t>housing market.</a:t>
            </a:r>
            <a:r>
              <a:rPr lang="en-GB" sz="2000" b="1" dirty="0">
                <a:latin typeface="Arial" panose="020B0604020202020204" pitchFamily="34" charset="0"/>
                <a:cs typeface="Arial" panose="020B0604020202020204" pitchFamily="34" charset="0"/>
              </a:rPr>
              <a:t> </a:t>
            </a:r>
            <a:r>
              <a:rPr lang="en-GB" b="1" dirty="0">
                <a:latin typeface="Arial" panose="020B0604020202020204" pitchFamily="34" charset="0"/>
                <a:cs typeface="Arial" panose="020B0604020202020204" pitchFamily="34" charset="0"/>
              </a:rPr>
              <a:t>[2]                                         (Paper 3 June 2017)</a:t>
            </a:r>
          </a:p>
          <a:p>
            <a:endPar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127574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
                                            <p:txEl>
                                              <p:pRg st="10" end="1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
                                            <p:txEl>
                                              <p:pRg st="11" end="11"/>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
                                            <p:txEl>
                                              <p:pRg st="12" end="1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a:solidFill>
                  <a:srgbClr val="830E2C"/>
                </a:solidFill>
                <a:latin typeface="Arial" panose="020B0604020202020204" pitchFamily="34" charset="0"/>
                <a:cs typeface="Arial" panose="020B0604020202020204" pitchFamily="34" charset="0"/>
              </a:rPr>
              <a:t>Relevant past papers:</a:t>
            </a: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pic>
        <p:nvPicPr>
          <p:cNvPr id="2" name="Picture 1">
            <a:extLst>
              <a:ext uri="{FF2B5EF4-FFF2-40B4-BE49-F238E27FC236}">
                <a16:creationId xmlns:a16="http://schemas.microsoft.com/office/drawing/2014/main" id="{28B02BD4-1C75-4573-8F9F-6D40923E04A5}"/>
              </a:ext>
            </a:extLst>
          </p:cNvPr>
          <p:cNvPicPr>
            <a:picLocks noChangeAspect="1"/>
          </p:cNvPicPr>
          <p:nvPr/>
        </p:nvPicPr>
        <p:blipFill>
          <a:blip r:embed="rId2"/>
          <a:stretch>
            <a:fillRect/>
          </a:stretch>
        </p:blipFill>
        <p:spPr>
          <a:xfrm>
            <a:off x="323528" y="934903"/>
            <a:ext cx="8820472" cy="1870363"/>
          </a:xfrm>
          <a:prstGeom prst="rect">
            <a:avLst/>
          </a:prstGeom>
        </p:spPr>
      </p:pic>
      <p:sp>
        <p:nvSpPr>
          <p:cNvPr id="3" name="TextBox 2">
            <a:extLst>
              <a:ext uri="{FF2B5EF4-FFF2-40B4-BE49-F238E27FC236}">
                <a16:creationId xmlns:a16="http://schemas.microsoft.com/office/drawing/2014/main" id="{43301D5F-86CA-4DE3-A194-8A6237B7C5F5}"/>
              </a:ext>
            </a:extLst>
          </p:cNvPr>
          <p:cNvSpPr txBox="1"/>
          <p:nvPr/>
        </p:nvSpPr>
        <p:spPr>
          <a:xfrm>
            <a:off x="467544" y="2996952"/>
            <a:ext cx="8208912"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Your answer </a:t>
            </a:r>
            <a:r>
              <a:rPr lang="en-GB" b="1" dirty="0">
                <a:latin typeface="Arial" panose="020B0604020202020204" pitchFamily="34" charset="0"/>
                <a:cs typeface="Arial" panose="020B0604020202020204" pitchFamily="34" charset="0"/>
              </a:rPr>
              <a:t>[1]                                                              (AS Paper 1 May 2016)                        </a:t>
            </a:r>
            <a:endParaRPr lang="en-GB"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68785D68-4AEE-422A-B50C-0B28B802DD04}"/>
              </a:ext>
            </a:extLst>
          </p:cNvPr>
          <p:cNvPicPr>
            <a:picLocks noChangeAspect="1"/>
          </p:cNvPicPr>
          <p:nvPr/>
        </p:nvPicPr>
        <p:blipFill>
          <a:blip r:embed="rId3"/>
          <a:stretch>
            <a:fillRect/>
          </a:stretch>
        </p:blipFill>
        <p:spPr>
          <a:xfrm>
            <a:off x="323528" y="3501447"/>
            <a:ext cx="7297132" cy="2016224"/>
          </a:xfrm>
          <a:prstGeom prst="rect">
            <a:avLst/>
          </a:prstGeom>
        </p:spPr>
      </p:pic>
      <p:sp>
        <p:nvSpPr>
          <p:cNvPr id="8" name="Rectangle 7">
            <a:extLst>
              <a:ext uri="{FF2B5EF4-FFF2-40B4-BE49-F238E27FC236}">
                <a16:creationId xmlns:a16="http://schemas.microsoft.com/office/drawing/2014/main" id="{D5E20A0C-E888-42F1-9690-4273A8ED6234}"/>
              </a:ext>
            </a:extLst>
          </p:cNvPr>
          <p:cNvSpPr/>
          <p:nvPr/>
        </p:nvSpPr>
        <p:spPr>
          <a:xfrm>
            <a:off x="467544" y="5567521"/>
            <a:ext cx="8208912" cy="369332"/>
          </a:xfrm>
          <a:prstGeom prst="rect">
            <a:avLst/>
          </a:prstGeom>
        </p:spPr>
        <p:txBody>
          <a:bodyPr wrap="square">
            <a:spAutoFit/>
          </a:bodyPr>
          <a:lstStyle/>
          <a:p>
            <a:r>
              <a:rPr lang="en-GB" dirty="0">
                <a:latin typeface="Arial" panose="020B0604020202020204" pitchFamily="34" charset="0"/>
                <a:cs typeface="Arial" panose="020B0604020202020204" pitchFamily="34" charset="0"/>
              </a:rPr>
              <a:t>Your answer </a:t>
            </a:r>
            <a:r>
              <a:rPr lang="en-GB" b="1" dirty="0">
                <a:latin typeface="Arial" panose="020B0604020202020204" pitchFamily="34" charset="0"/>
                <a:cs typeface="Arial" panose="020B0604020202020204" pitchFamily="34" charset="0"/>
              </a:rPr>
              <a:t>[1]                                                              (AS Paper 1 May 2016)</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2018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a:solidFill>
                  <a:srgbClr val="830E2C"/>
                </a:solidFill>
                <a:latin typeface="Arial" panose="020B0604020202020204" pitchFamily="34" charset="0"/>
                <a:cs typeface="Arial" panose="020B0604020202020204" pitchFamily="34" charset="0"/>
              </a:rPr>
              <a:t>Relevant past papers:</a:t>
            </a: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sp>
        <p:nvSpPr>
          <p:cNvPr id="6" name="TextBox 5"/>
          <p:cNvSpPr txBox="1"/>
          <p:nvPr/>
        </p:nvSpPr>
        <p:spPr>
          <a:xfrm>
            <a:off x="395536" y="1052736"/>
            <a:ext cx="8352928" cy="2246769"/>
          </a:xfrm>
          <a:prstGeom prst="rect">
            <a:avLst/>
          </a:prstGeom>
          <a:noFill/>
        </p:spPr>
        <p:txBody>
          <a:bodyPr wrap="square" rtlCol="0">
            <a:spAutoFit/>
          </a:bodyPr>
          <a:lstStyle/>
          <a:p>
            <a:r>
              <a:rPr lang="en-US" sz="2000" b="1" dirty="0">
                <a:latin typeface="Arial" panose="020B0604020202020204" pitchFamily="34" charset="0"/>
                <a:cs typeface="Arial" panose="020B0604020202020204" pitchFamily="34" charset="0"/>
              </a:rPr>
              <a:t>2 </a:t>
            </a:r>
            <a:r>
              <a:rPr lang="en-US" sz="2000" dirty="0">
                <a:latin typeface="Arial" panose="020B0604020202020204" pitchFamily="34" charset="0"/>
                <a:cs typeface="Arial" panose="020B0604020202020204" pitchFamily="34" charset="0"/>
              </a:rPr>
              <a:t>What does the economic problem of scarcity result from?</a:t>
            </a:r>
          </a:p>
          <a:p>
            <a:r>
              <a:rPr lang="en-GB" sz="2000" b="1" dirty="0">
                <a:latin typeface="Arial" panose="020B0604020202020204" pitchFamily="34" charset="0"/>
                <a:cs typeface="Arial" panose="020B0604020202020204" pitchFamily="34" charset="0"/>
              </a:rPr>
              <a:t>A </a:t>
            </a:r>
            <a:r>
              <a:rPr lang="en-GB" sz="2000" dirty="0" err="1">
                <a:latin typeface="Arial" panose="020B0604020202020204" pitchFamily="34" charset="0"/>
                <a:cs typeface="Arial" panose="020B0604020202020204" pitchFamily="34" charset="0"/>
              </a:rPr>
              <a:t>A</a:t>
            </a:r>
            <a:r>
              <a:rPr lang="en-GB" sz="2000" dirty="0">
                <a:latin typeface="Arial" panose="020B0604020202020204" pitchFamily="34" charset="0"/>
                <a:cs typeface="Arial" panose="020B0604020202020204" pitchFamily="34" charset="0"/>
              </a:rPr>
              <a:t> mixed economy</a:t>
            </a:r>
          </a:p>
          <a:p>
            <a:r>
              <a:rPr lang="en-GB" sz="2000" b="1" dirty="0">
                <a:latin typeface="Arial" panose="020B0604020202020204" pitchFamily="34" charset="0"/>
                <a:cs typeface="Arial" panose="020B0604020202020204" pitchFamily="34" charset="0"/>
              </a:rPr>
              <a:t>B </a:t>
            </a:r>
            <a:r>
              <a:rPr lang="en-GB" sz="2000" dirty="0">
                <a:latin typeface="Arial" panose="020B0604020202020204" pitchFamily="34" charset="0"/>
                <a:cs typeface="Arial" panose="020B0604020202020204" pitchFamily="34" charset="0"/>
              </a:rPr>
              <a:t>Government failure</a:t>
            </a:r>
          </a:p>
          <a:p>
            <a:r>
              <a:rPr lang="en-GB" sz="2000" b="1" dirty="0">
                <a:latin typeface="Arial" panose="020B0604020202020204" pitchFamily="34" charset="0"/>
                <a:cs typeface="Arial" panose="020B0604020202020204" pitchFamily="34" charset="0"/>
              </a:rPr>
              <a:t>C </a:t>
            </a:r>
            <a:r>
              <a:rPr lang="en-GB" sz="2000" dirty="0">
                <a:latin typeface="Arial" panose="020B0604020202020204" pitchFamily="34" charset="0"/>
                <a:cs typeface="Arial" panose="020B0604020202020204" pitchFamily="34" charset="0"/>
              </a:rPr>
              <a:t>Limited resources</a:t>
            </a:r>
          </a:p>
          <a:p>
            <a:r>
              <a:rPr lang="en-GB" sz="2000" b="1" dirty="0">
                <a:latin typeface="Arial" panose="020B0604020202020204" pitchFamily="34" charset="0"/>
                <a:cs typeface="Arial" panose="020B0604020202020204" pitchFamily="34" charset="0"/>
              </a:rPr>
              <a:t>D </a:t>
            </a:r>
            <a:r>
              <a:rPr lang="en-GB" sz="2000" dirty="0">
                <a:latin typeface="Arial" panose="020B0604020202020204" pitchFamily="34" charset="0"/>
                <a:cs typeface="Arial" panose="020B0604020202020204" pitchFamily="34" charset="0"/>
              </a:rPr>
              <a:t>Limited wants</a:t>
            </a:r>
          </a:p>
          <a:p>
            <a:r>
              <a:rPr lang="en-GB" sz="2000" dirty="0">
                <a:latin typeface="Arial" panose="020B0604020202020204" pitchFamily="34" charset="0"/>
                <a:cs typeface="Arial" panose="020B0604020202020204" pitchFamily="34" charset="0"/>
              </a:rPr>
              <a:t>Your answer </a:t>
            </a:r>
            <a:r>
              <a:rPr lang="en-GB" sz="2000" b="1" dirty="0">
                <a:latin typeface="Arial" panose="020B0604020202020204" pitchFamily="34" charset="0"/>
                <a:cs typeface="Arial" panose="020B0604020202020204" pitchFamily="34" charset="0"/>
              </a:rPr>
              <a:t>[1]                                                    (AS Paper 1 May 2018</a:t>
            </a:r>
            <a:r>
              <a:rPr lang="en-GB" sz="2000" b="1" dirty="0"/>
              <a:t>)</a:t>
            </a:r>
            <a:endParaRPr lang="en-GB" sz="2000" dirty="0"/>
          </a:p>
          <a:p>
            <a:endPar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4787385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1.2 The allocation of resources</a:t>
            </a:r>
          </a:p>
        </p:txBody>
      </p:sp>
      <p:sp>
        <p:nvSpPr>
          <p:cNvPr id="6" name="TextBox 5"/>
          <p:cNvSpPr txBox="1"/>
          <p:nvPr/>
        </p:nvSpPr>
        <p:spPr>
          <a:xfrm>
            <a:off x="467544" y="1052736"/>
            <a:ext cx="8328334" cy="3477875"/>
          </a:xfrm>
          <a:prstGeom prst="rect">
            <a:avLst/>
          </a:prstGeom>
          <a:noFill/>
        </p:spPr>
        <p:txBody>
          <a:bodyPr wrap="square" rtlCol="0">
            <a:spAutoFit/>
          </a:bodyPr>
          <a:lstStyle/>
          <a:p>
            <a:r>
              <a:rPr lang="en-GB" sz="2000" b="1" dirty="0">
                <a:solidFill>
                  <a:srgbClr val="000000"/>
                </a:solidFill>
                <a:latin typeface="Arial" panose="020B0604020202020204" pitchFamily="34" charset="0"/>
                <a:cs typeface="Arial" panose="020B0604020202020204" pitchFamily="34" charset="0"/>
              </a:rPr>
              <a:t>Students should be able to:</a:t>
            </a:r>
          </a:p>
          <a:p>
            <a:r>
              <a:rPr lang="en-GB" sz="2000" b="1" dirty="0">
                <a:solidFill>
                  <a:srgbClr val="000000"/>
                </a:solidFill>
                <a:latin typeface="Arial" panose="020B0604020202020204" pitchFamily="34" charset="0"/>
                <a:cs typeface="Arial" panose="020B0604020202020204" pitchFamily="34" charset="0"/>
              </a:rPr>
              <a:t>Explain: </a:t>
            </a:r>
            <a:endParaRPr lang="en-GB" sz="2000" dirty="0">
              <a:solidFill>
                <a:srgbClr val="00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000" dirty="0">
                <a:solidFill>
                  <a:srgbClr val="000000"/>
                </a:solidFill>
                <a:latin typeface="Arial" panose="020B0604020202020204" pitchFamily="34" charset="0"/>
                <a:cs typeface="Arial" panose="020B0604020202020204" pitchFamily="34" charset="0"/>
              </a:rPr>
              <a:t>Incentives </a:t>
            </a:r>
          </a:p>
          <a:p>
            <a:pPr marL="342900" indent="-34290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Market, planned and mixed economic systems </a:t>
            </a:r>
          </a:p>
          <a:p>
            <a:pPr marL="342900" indent="-34290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Economic efficiency: productive and allocative efficiency </a:t>
            </a:r>
          </a:p>
          <a:p>
            <a:pPr marL="342900" indent="-342900">
              <a:buFont typeface="Arial" panose="020B0604020202020204" pitchFamily="34" charset="0"/>
              <a:buChar char="•"/>
            </a:pPr>
            <a:endParaRPr lang="en-GB" sz="2000" dirty="0">
              <a:solidFill>
                <a:srgbClr val="000000"/>
              </a:solidFill>
              <a:latin typeface="Arial" panose="020B0604020202020204" pitchFamily="34" charset="0"/>
              <a:cs typeface="Arial" panose="020B0604020202020204" pitchFamily="34" charset="0"/>
            </a:endParaRPr>
          </a:p>
          <a:p>
            <a:r>
              <a:rPr lang="en-GB" sz="2000" b="1" dirty="0">
                <a:solidFill>
                  <a:srgbClr val="000000"/>
                </a:solidFill>
                <a:latin typeface="Arial" panose="020B0604020202020204" pitchFamily="34" charset="0"/>
                <a:cs typeface="Arial" panose="020B0604020202020204" pitchFamily="34" charset="0"/>
              </a:rPr>
              <a:t>Evaluate: </a:t>
            </a:r>
            <a:endParaRPr lang="en-GB" sz="2000" dirty="0">
              <a:solidFill>
                <a:srgbClr val="00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The effectiveness of incentives on the </a:t>
            </a:r>
            <a:r>
              <a:rPr lang="en-US" sz="2000" dirty="0" err="1">
                <a:solidFill>
                  <a:srgbClr val="000000"/>
                </a:solidFill>
                <a:latin typeface="Arial" panose="020B0604020202020204" pitchFamily="34" charset="0"/>
                <a:cs typeface="Arial" panose="020B0604020202020204" pitchFamily="34" charset="0"/>
              </a:rPr>
              <a:t>behaviour</a:t>
            </a:r>
            <a:r>
              <a:rPr lang="en-US" sz="2000" dirty="0">
                <a:solidFill>
                  <a:srgbClr val="000000"/>
                </a:solidFill>
                <a:latin typeface="Arial" panose="020B0604020202020204" pitchFamily="34" charset="0"/>
                <a:cs typeface="Arial" panose="020B0604020202020204" pitchFamily="34" charset="0"/>
              </a:rPr>
              <a:t> of economic agents and resource allocation </a:t>
            </a:r>
          </a:p>
          <a:p>
            <a:pPr marL="342900" indent="-34290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The allocation of resources in the different economic systems </a:t>
            </a:r>
          </a:p>
          <a:p>
            <a:r>
              <a:rPr lang="en-GB" sz="2000" dirty="0">
                <a:solidFill>
                  <a:srgbClr val="000000"/>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2383584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Key terms:</a:t>
            </a:r>
          </a:p>
        </p:txBody>
      </p:sp>
      <p:sp>
        <p:nvSpPr>
          <p:cNvPr id="6" name="TextBox 5"/>
          <p:cNvSpPr txBox="1"/>
          <p:nvPr/>
        </p:nvSpPr>
        <p:spPr>
          <a:xfrm>
            <a:off x="395536" y="1052736"/>
            <a:ext cx="8352928" cy="4093428"/>
          </a:xfrm>
          <a:prstGeom prst="rect">
            <a:avLst/>
          </a:prstGeom>
          <a:noFill/>
        </p:spPr>
        <p:txBody>
          <a:bodyPr wrap="square" rtlCol="0">
            <a:spAutoFit/>
          </a:bodyPr>
          <a:lstStyle/>
          <a:p>
            <a:pPr marL="342900" indent="-342900">
              <a:buFont typeface="Arial" panose="020B0604020202020204" pitchFamily="34" charset="0"/>
              <a:buChar char="•"/>
            </a:pPr>
            <a:r>
              <a:rPr lang="en-GB" sz="2000" dirty="0">
                <a:solidFill>
                  <a:srgbClr val="000000"/>
                </a:solidFill>
                <a:latin typeface="Arial" panose="020B0604020202020204" pitchFamily="34" charset="0"/>
                <a:cs typeface="Arial" panose="020B0604020202020204" pitchFamily="34" charset="0"/>
              </a:rPr>
              <a:t>Incentives: </a:t>
            </a:r>
            <a:r>
              <a:rPr lang="en-GB" sz="2000" dirty="0">
                <a:solidFill>
                  <a:srgbClr val="00B050"/>
                </a:solidFill>
                <a:latin typeface="Arial" panose="020B0604020202020204" pitchFamily="34" charset="0"/>
                <a:cs typeface="Arial" panose="020B0604020202020204" pitchFamily="34" charset="0"/>
              </a:rPr>
              <a:t>Households will generally buy more at a lower price; producers will supply more at a higher  price. Governments need to understand incentives to influence consumption</a:t>
            </a:r>
          </a:p>
          <a:p>
            <a:pPr marL="342900" indent="-34290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Market economy: </a:t>
            </a:r>
            <a:r>
              <a:rPr lang="en-US" sz="2000" dirty="0">
                <a:solidFill>
                  <a:srgbClr val="00B050"/>
                </a:solidFill>
                <a:latin typeface="Arial" panose="020B0604020202020204" pitchFamily="34" charset="0"/>
                <a:cs typeface="Arial" panose="020B0604020202020204" pitchFamily="34" charset="0"/>
              </a:rPr>
              <a:t>resources are allocated by market forces</a:t>
            </a:r>
          </a:p>
          <a:p>
            <a:pPr marL="342900" indent="-34290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Planned economy: </a:t>
            </a:r>
            <a:r>
              <a:rPr lang="en-US" sz="2000" dirty="0">
                <a:solidFill>
                  <a:srgbClr val="00B050"/>
                </a:solidFill>
                <a:latin typeface="Arial" panose="020B0604020202020204" pitchFamily="34" charset="0"/>
                <a:cs typeface="Arial" panose="020B0604020202020204" pitchFamily="34" charset="0"/>
              </a:rPr>
              <a:t>resources are allocated by state guidance</a:t>
            </a:r>
          </a:p>
          <a:p>
            <a:pPr marL="342900" indent="-34290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Mixed economy: </a:t>
            </a:r>
            <a:r>
              <a:rPr lang="en-US" sz="2000" dirty="0">
                <a:solidFill>
                  <a:srgbClr val="00B050"/>
                </a:solidFill>
                <a:latin typeface="Arial" panose="020B0604020202020204" pitchFamily="34" charset="0"/>
                <a:cs typeface="Arial" panose="020B0604020202020204" pitchFamily="34" charset="0"/>
              </a:rPr>
              <a:t>resources are allocated partly by market forces and partly by the state</a:t>
            </a:r>
          </a:p>
          <a:p>
            <a:pPr marL="342900" indent="-34290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Economic efficiency: </a:t>
            </a:r>
            <a:r>
              <a:rPr lang="en-GB" altLang="en-US" sz="2000" dirty="0">
                <a:solidFill>
                  <a:srgbClr val="00B050"/>
                </a:solidFill>
                <a:latin typeface="Arial" panose="020B0604020202020204" pitchFamily="34" charset="0"/>
                <a:cs typeface="Arial" panose="020B0604020202020204" pitchFamily="34" charset="0"/>
              </a:rPr>
              <a:t>Allocation of scarce resources in the most efficient  way to meet the highest levels of wants</a:t>
            </a:r>
          </a:p>
          <a:p>
            <a:pPr marL="342900" indent="-34290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Productive efficiency: </a:t>
            </a:r>
            <a:r>
              <a:rPr lang="en-GB" altLang="en-US" sz="2000" dirty="0">
                <a:solidFill>
                  <a:srgbClr val="00B050"/>
                </a:solidFill>
                <a:latin typeface="Arial" panose="020B0604020202020204" pitchFamily="34" charset="0"/>
                <a:cs typeface="Arial" panose="020B0604020202020204" pitchFamily="34" charset="0"/>
              </a:rPr>
              <a:t>Production on lowest point of LRAC curve</a:t>
            </a:r>
          </a:p>
          <a:p>
            <a:pPr marL="342900" indent="-34290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Allocative efficiency: </a:t>
            </a:r>
            <a:r>
              <a:rPr lang="en-GB" altLang="en-US" sz="2000" dirty="0">
                <a:solidFill>
                  <a:srgbClr val="00B050"/>
                </a:solidFill>
                <a:latin typeface="Arial" panose="020B0604020202020204" pitchFamily="34" charset="0"/>
                <a:cs typeface="Arial" panose="020B0604020202020204" pitchFamily="34" charset="0"/>
              </a:rPr>
              <a:t>P=MC (D =S)</a:t>
            </a:r>
          </a:p>
          <a:p>
            <a:pPr marL="342900" indent="-342900">
              <a:buFont typeface="Arial" panose="020B0604020202020204" pitchFamily="34" charset="0"/>
              <a:buChar char="•"/>
            </a:pPr>
            <a:endParaRPr lang="en-US" sz="2000" dirty="0">
              <a:solidFill>
                <a:srgbClr val="000000"/>
              </a:solidFill>
              <a:latin typeface="Calibri" panose="020F0502020204030204" pitchFamily="34" charset="0"/>
            </a:endParaRPr>
          </a:p>
          <a:p>
            <a:pPr marR="0" lvl="0" algn="l" defTabSz="914400" rtl="0" eaLnBrk="1" fontAlgn="auto" latinLnBrk="0" hangingPunct="1">
              <a:lnSpc>
                <a:spcPct val="100000"/>
              </a:lnSpc>
              <a:spcBef>
                <a:spcPts val="0"/>
              </a:spcBef>
              <a:spcAft>
                <a:spcPts val="0"/>
              </a:spcAft>
              <a:buClrTx/>
              <a:buSzTx/>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p:txBody>
      </p:sp>
    </p:spTree>
    <p:extLst>
      <p:ext uri="{BB962C8B-B14F-4D97-AF65-F5344CB8AC3E}">
        <p14:creationId xmlns:p14="http://schemas.microsoft.com/office/powerpoint/2010/main" val="48950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a:solidFill>
                  <a:srgbClr val="830E2C"/>
                </a:solidFill>
                <a:latin typeface="Arial" panose="020B0604020202020204" pitchFamily="34" charset="0"/>
                <a:cs typeface="Arial" panose="020B0604020202020204" pitchFamily="34" charset="0"/>
              </a:rPr>
              <a:t>Activities:</a:t>
            </a: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sp>
        <p:nvSpPr>
          <p:cNvPr id="6" name="TextBox 5"/>
          <p:cNvSpPr txBox="1"/>
          <p:nvPr/>
        </p:nvSpPr>
        <p:spPr>
          <a:xfrm>
            <a:off x="395536" y="1052736"/>
            <a:ext cx="8352928" cy="1323439"/>
          </a:xfrm>
          <a:prstGeom prst="rect">
            <a:avLst/>
          </a:prstGeom>
          <a:noFill/>
        </p:spPr>
        <p:txBody>
          <a:bodyPr wrap="square" rtlCol="0">
            <a:spAutoFit/>
          </a:bodyPr>
          <a:lstStyle/>
          <a:p>
            <a:pPr lvl="0">
              <a:defRPr/>
            </a:pPr>
            <a:r>
              <a:rPr lang="en-GB" sz="2000" dirty="0">
                <a:solidFill>
                  <a:srgbClr val="0000FF"/>
                </a:solidFill>
                <a:latin typeface="Arial" panose="020B0604020202020204" pitchFamily="34" charset="0"/>
                <a:cs typeface="Arial" panose="020B0604020202020204" pitchFamily="34" charset="0"/>
                <a:hlinkClick r:id="rId2" action="ppaction://hlinkfile"/>
              </a:rPr>
              <a:t>Allocation of resources</a:t>
            </a:r>
            <a:endParaRPr lang="en-GB" sz="2000" dirty="0">
              <a:solidFill>
                <a:srgbClr val="0000FF"/>
              </a:solidFill>
              <a:latin typeface="Arial" panose="020B0604020202020204" pitchFamily="34" charset="0"/>
              <a:cs typeface="Arial" panose="020B0604020202020204" pitchFamily="34" charset="0"/>
            </a:endParaRPr>
          </a:p>
          <a:p>
            <a:pPr lvl="0">
              <a:defRPr/>
            </a:pPr>
            <a:endParaRPr lang="en-GB" sz="2000" dirty="0">
              <a:solidFill>
                <a:prstClr val="black"/>
              </a:solidFill>
              <a:latin typeface="Arial" panose="020B0604020202020204" pitchFamily="34" charset="0"/>
              <a:cs typeface="Arial" panose="020B0604020202020204" pitchFamily="34" charset="0"/>
            </a:endParaRPr>
          </a:p>
          <a:p>
            <a:pPr lvl="0">
              <a:defRPr/>
            </a:pPr>
            <a:endParaRPr lang="en-GB" sz="2000" dirty="0">
              <a:solidFill>
                <a:prstClr val="black"/>
              </a:solidFill>
              <a:latin typeface="Arial" panose="020B0604020202020204" pitchFamily="34" charset="0"/>
              <a:cs typeface="Arial" panose="020B0604020202020204" pitchFamily="34" charset="0"/>
            </a:endParaRPr>
          </a:p>
          <a:p>
            <a:pPr lvl="0">
              <a:defRPr/>
            </a:pPr>
            <a:endParaRPr lang="en-GB" sz="2000" dirty="0">
              <a:solidFill>
                <a:prstClr val="black"/>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93192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a:solidFill>
                  <a:srgbClr val="830E2C"/>
                </a:solidFill>
                <a:latin typeface="Arial" panose="020B0604020202020204" pitchFamily="34" charset="0"/>
                <a:cs typeface="Arial" panose="020B0604020202020204" pitchFamily="34" charset="0"/>
              </a:rPr>
              <a:t>Relevant past papers:</a:t>
            </a: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sp>
        <p:nvSpPr>
          <p:cNvPr id="6" name="TextBox 5"/>
          <p:cNvSpPr txBox="1"/>
          <p:nvPr/>
        </p:nvSpPr>
        <p:spPr>
          <a:xfrm>
            <a:off x="395536" y="980728"/>
            <a:ext cx="8352928" cy="4770537"/>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4* </a:t>
            </a:r>
            <a:r>
              <a:rPr lang="en-US" dirty="0">
                <a:latin typeface="Arial" panose="020B0604020202020204" pitchFamily="34" charset="0"/>
                <a:cs typeface="Arial" panose="020B0604020202020204" pitchFamily="34" charset="0"/>
              </a:rPr>
              <a:t>Estonia continues to increase the role of market forces in its economy.</a:t>
            </a:r>
          </a:p>
          <a:p>
            <a:r>
              <a:rPr lang="en-US" dirty="0">
                <a:latin typeface="Arial" panose="020B0604020202020204" pitchFamily="34" charset="0"/>
                <a:cs typeface="Arial" panose="020B0604020202020204" pitchFamily="34" charset="0"/>
              </a:rPr>
              <a:t>Evaluate whether operating a market economy is the best way to allocate resources. </a:t>
            </a:r>
            <a:r>
              <a:rPr lang="en-US" b="1" dirty="0">
                <a:latin typeface="Arial" panose="020B0604020202020204" pitchFamily="34" charset="0"/>
                <a:cs typeface="Arial" panose="020B0604020202020204" pitchFamily="34" charset="0"/>
              </a:rPr>
              <a:t>[25] (June 2018)</a:t>
            </a:r>
            <a:r>
              <a:rPr kumimoji="0" lang="en-GB"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p>
          <a:p>
            <a:endParaRPr lang="en-GB" sz="2000" dirty="0">
              <a:solidFill>
                <a:prstClr val="black"/>
              </a:solidFill>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5 </a:t>
            </a:r>
            <a:r>
              <a:rPr lang="en-US" dirty="0">
                <a:latin typeface="Arial" panose="020B0604020202020204" pitchFamily="34" charset="0"/>
                <a:cs typeface="Arial" panose="020B0604020202020204" pitchFamily="34" charset="0"/>
              </a:rPr>
              <a:t>Which one of the following is a function of a government in a mixed economy?</a:t>
            </a:r>
          </a:p>
          <a:p>
            <a:r>
              <a:rPr lang="en-GB" b="1" dirty="0">
                <a:latin typeface="Arial" panose="020B0604020202020204" pitchFamily="34" charset="0"/>
                <a:cs typeface="Arial" panose="020B0604020202020204" pitchFamily="34" charset="0"/>
              </a:rPr>
              <a:t>A </a:t>
            </a:r>
            <a:r>
              <a:rPr lang="en-GB" dirty="0">
                <a:latin typeface="Arial" panose="020B0604020202020204" pitchFamily="34" charset="0"/>
                <a:cs typeface="Arial" panose="020B0604020202020204" pitchFamily="34" charset="0"/>
              </a:rPr>
              <a:t>Banning public goods</a:t>
            </a:r>
          </a:p>
          <a:p>
            <a:r>
              <a:rPr lang="en-GB" b="1" dirty="0">
                <a:latin typeface="Arial" panose="020B0604020202020204" pitchFamily="34" charset="0"/>
                <a:cs typeface="Arial" panose="020B0604020202020204" pitchFamily="34" charset="0"/>
              </a:rPr>
              <a:t>B </a:t>
            </a:r>
            <a:r>
              <a:rPr lang="en-GB" dirty="0">
                <a:latin typeface="Arial" panose="020B0604020202020204" pitchFamily="34" charset="0"/>
                <a:cs typeface="Arial" panose="020B0604020202020204" pitchFamily="34" charset="0"/>
              </a:rPr>
              <a:t>Producing free goods</a:t>
            </a:r>
          </a:p>
          <a:p>
            <a:r>
              <a:rPr lang="en-US" b="1" dirty="0">
                <a:latin typeface="Arial" panose="020B0604020202020204" pitchFamily="34" charset="0"/>
                <a:cs typeface="Arial" panose="020B0604020202020204" pitchFamily="34" charset="0"/>
              </a:rPr>
              <a:t>C </a:t>
            </a:r>
            <a:r>
              <a:rPr lang="en-US" dirty="0">
                <a:latin typeface="Arial" panose="020B0604020202020204" pitchFamily="34" charset="0"/>
                <a:cs typeface="Arial" panose="020B0604020202020204" pitchFamily="34" charset="0"/>
              </a:rPr>
              <a:t>Reducing </a:t>
            </a:r>
            <a:r>
              <a:rPr lang="en-US" dirty="0" err="1">
                <a:latin typeface="Arial" panose="020B0604020202020204" pitchFamily="34" charset="0"/>
                <a:cs typeface="Arial" panose="020B0604020202020204" pitchFamily="34" charset="0"/>
              </a:rPr>
              <a:t>labour</a:t>
            </a:r>
            <a:r>
              <a:rPr lang="en-US" dirty="0">
                <a:latin typeface="Arial" panose="020B0604020202020204" pitchFamily="34" charset="0"/>
                <a:cs typeface="Arial" panose="020B0604020202020204" pitchFamily="34" charset="0"/>
              </a:rPr>
              <a:t> market flexibility</a:t>
            </a:r>
          </a:p>
          <a:p>
            <a:r>
              <a:rPr lang="en-GB" b="1" dirty="0">
                <a:latin typeface="Arial" panose="020B0604020202020204" pitchFamily="34" charset="0"/>
                <a:cs typeface="Arial" panose="020B0604020202020204" pitchFamily="34" charset="0"/>
              </a:rPr>
              <a:t>D </a:t>
            </a:r>
            <a:r>
              <a:rPr lang="en-GB" dirty="0">
                <a:latin typeface="Arial" panose="020B0604020202020204" pitchFamily="34" charset="0"/>
                <a:cs typeface="Arial" panose="020B0604020202020204" pitchFamily="34" charset="0"/>
              </a:rPr>
              <a:t>Regulating some firms</a:t>
            </a:r>
          </a:p>
          <a:p>
            <a:r>
              <a:rPr lang="en-GB" dirty="0">
                <a:latin typeface="Arial" panose="020B0604020202020204" pitchFamily="34" charset="0"/>
                <a:cs typeface="Arial" panose="020B0604020202020204" pitchFamily="34" charset="0"/>
              </a:rPr>
              <a:t>Your answer </a:t>
            </a:r>
            <a:r>
              <a:rPr lang="en-GB" b="1" dirty="0">
                <a:latin typeface="Arial" panose="020B0604020202020204" pitchFamily="34" charset="0"/>
                <a:cs typeface="Arial" panose="020B0604020202020204" pitchFamily="34" charset="0"/>
              </a:rPr>
              <a:t>[1]                                                                (AS Paper 1 May 2018)</a:t>
            </a:r>
            <a:endParaRPr kumimoji="0" lang="en-GB"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endParaRPr lang="en-GB" sz="2000" dirty="0">
              <a:solidFill>
                <a:prstClr val="black"/>
              </a:solidFill>
              <a:latin typeface="Arial" panose="020B0604020202020204" pitchFamily="34" charset="0"/>
              <a:cs typeface="Arial" panose="020B0604020202020204" pitchFamily="34" charset="0"/>
            </a:endParaRPr>
          </a:p>
          <a:p>
            <a:endPar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endPar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endParaRPr lang="en-GB" sz="2000" dirty="0">
              <a:solidFill>
                <a:prstClr val="black"/>
              </a:solidFill>
              <a:latin typeface="Arial" panose="020B0604020202020204" pitchFamily="34" charset="0"/>
              <a:cs typeface="Arial" panose="020B0604020202020204" pitchFamily="34" charset="0"/>
            </a:endParaRPr>
          </a:p>
          <a:p>
            <a:endPar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endPar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958208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a:solidFill>
                  <a:srgbClr val="830E2C"/>
                </a:solidFill>
                <a:latin typeface="Arial" panose="020B0604020202020204" pitchFamily="34" charset="0"/>
                <a:cs typeface="Arial" panose="020B0604020202020204" pitchFamily="34" charset="0"/>
              </a:rPr>
              <a:t>1.3 Opportunity cost</a:t>
            </a: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sp>
        <p:nvSpPr>
          <p:cNvPr id="6" name="TextBox 5"/>
          <p:cNvSpPr txBox="1"/>
          <p:nvPr/>
        </p:nvSpPr>
        <p:spPr>
          <a:xfrm>
            <a:off x="323528" y="908720"/>
            <a:ext cx="8352928" cy="3170099"/>
          </a:xfrm>
          <a:prstGeom prst="rect">
            <a:avLst/>
          </a:prstGeom>
          <a:noFill/>
        </p:spPr>
        <p:txBody>
          <a:bodyPr wrap="square" rtlCol="0">
            <a:spAutoFit/>
          </a:bodyPr>
          <a:lstStyle/>
          <a:p>
            <a:r>
              <a:rPr lang="en-GB" sz="2000" dirty="0">
                <a:solidFill>
                  <a:prstClr val="black"/>
                </a:solidFill>
                <a:latin typeface="Arial" panose="020B0604020202020204" pitchFamily="34" charset="0"/>
                <a:cs typeface="Arial" panose="020B0604020202020204" pitchFamily="34" charset="0"/>
              </a:rPr>
              <a:t>Students should be able to:</a:t>
            </a:r>
          </a:p>
          <a:p>
            <a:r>
              <a:rPr lang="en-GB" sz="2000" b="1" dirty="0">
                <a:solidFill>
                  <a:srgbClr val="000000"/>
                </a:solidFill>
                <a:latin typeface="Arial" panose="020B0604020202020204" pitchFamily="34" charset="0"/>
                <a:cs typeface="Arial" panose="020B0604020202020204" pitchFamily="34" charset="0"/>
              </a:rPr>
              <a:t>Explain: </a:t>
            </a:r>
            <a:endParaRPr lang="en-GB" sz="2000" dirty="0">
              <a:solidFill>
                <a:srgbClr val="00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000" dirty="0">
                <a:solidFill>
                  <a:srgbClr val="000000"/>
                </a:solidFill>
                <a:latin typeface="Arial" panose="020B0604020202020204" pitchFamily="34" charset="0"/>
                <a:cs typeface="Arial" panose="020B0604020202020204" pitchFamily="34" charset="0"/>
              </a:rPr>
              <a:t>Opportunity cost and trade-off </a:t>
            </a:r>
          </a:p>
          <a:p>
            <a:pPr marL="342900" indent="-342900">
              <a:buFont typeface="Arial" panose="020B0604020202020204" pitchFamily="34" charset="0"/>
              <a:buChar char="•"/>
            </a:pPr>
            <a:endParaRPr lang="en-GB" sz="2000" dirty="0">
              <a:solidFill>
                <a:srgbClr val="000000"/>
              </a:solidFill>
              <a:latin typeface="Arial" panose="020B0604020202020204" pitchFamily="34" charset="0"/>
              <a:cs typeface="Arial" panose="020B0604020202020204" pitchFamily="34" charset="0"/>
            </a:endParaRPr>
          </a:p>
          <a:p>
            <a:r>
              <a:rPr lang="en-US" sz="2000" b="1" dirty="0">
                <a:solidFill>
                  <a:srgbClr val="000000"/>
                </a:solidFill>
                <a:latin typeface="Arial" panose="020B0604020202020204" pitchFamily="34" charset="0"/>
                <a:cs typeface="Arial" panose="020B0604020202020204" pitchFamily="34" charset="0"/>
              </a:rPr>
              <a:t>Explain, with the aid of a diagram: </a:t>
            </a:r>
            <a:endParaRPr lang="en-US" sz="2000" dirty="0">
              <a:solidFill>
                <a:srgbClr val="00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Movements along a production possibility curve (PPC) </a:t>
            </a:r>
          </a:p>
          <a:p>
            <a:pPr marL="342900" indent="-34290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Shifts of a production possibility curve (PPC) </a:t>
            </a:r>
          </a:p>
          <a:p>
            <a:pPr marL="342900" indent="-342900">
              <a:buFont typeface="Arial" panose="020B0604020202020204" pitchFamily="34" charset="0"/>
              <a:buChar char="•"/>
            </a:pPr>
            <a:r>
              <a:rPr lang="en-US" sz="2000" dirty="0">
                <a:solidFill>
                  <a:srgbClr val="000000"/>
                </a:solidFill>
                <a:latin typeface="Arial" panose="020B0604020202020204" pitchFamily="34" charset="0"/>
                <a:cs typeface="Arial" panose="020B0604020202020204" pitchFamily="34" charset="0"/>
              </a:rPr>
              <a:t>The usefulness of the concept of opportunity cost</a:t>
            </a:r>
          </a:p>
          <a:p>
            <a:r>
              <a:rPr lang="en-GB" sz="2000" dirty="0">
                <a:solidFill>
                  <a:srgbClr val="000000"/>
                </a:solidFill>
                <a:latin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p:txBody>
      </p:sp>
    </p:spTree>
    <p:extLst>
      <p:ext uri="{BB962C8B-B14F-4D97-AF65-F5344CB8AC3E}">
        <p14:creationId xmlns:p14="http://schemas.microsoft.com/office/powerpoint/2010/main" val="1529269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Key terms:</a:t>
            </a:r>
          </a:p>
        </p:txBody>
      </p:sp>
      <p:sp>
        <p:nvSpPr>
          <p:cNvPr id="6" name="TextBox 5"/>
          <p:cNvSpPr txBox="1"/>
          <p:nvPr/>
        </p:nvSpPr>
        <p:spPr>
          <a:xfrm>
            <a:off x="395536" y="1052736"/>
            <a:ext cx="8352928" cy="1938992"/>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Opportunity cost:</a:t>
            </a:r>
            <a:r>
              <a:rPr lang="en-GB" sz="2000" dirty="0">
                <a:solidFill>
                  <a:prstClr val="black"/>
                </a:solidFill>
                <a:latin typeface="Arial" panose="020B0604020202020204" pitchFamily="34" charset="0"/>
                <a:cs typeface="Arial" panose="020B0604020202020204" pitchFamily="34" charset="0"/>
              </a:rPr>
              <a:t> </a:t>
            </a:r>
            <a:r>
              <a:rPr lang="en-GB" sz="2000" dirty="0">
                <a:solidFill>
                  <a:srgbClr val="00B050"/>
                </a:solidFill>
                <a:latin typeface="Arial" panose="020B0604020202020204" pitchFamily="34" charset="0"/>
                <a:cs typeface="Arial" panose="020B0604020202020204" pitchFamily="34" charset="0"/>
              </a:rPr>
              <a:t>The next best alternative foregone</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000" dirty="0">
                <a:latin typeface="Arial" panose="020B0604020202020204" pitchFamily="34" charset="0"/>
                <a:cs typeface="Arial" panose="020B0604020202020204" pitchFamily="34" charset="0"/>
              </a:rPr>
              <a:t>Production possibility curve (PPC) </a:t>
            </a:r>
            <a:r>
              <a:rPr lang="en-GB" sz="2000" dirty="0">
                <a:solidFill>
                  <a:srgbClr val="00B050"/>
                </a:solidFill>
                <a:latin typeface="Arial" panose="020B0604020202020204" pitchFamily="34" charset="0"/>
                <a:cs typeface="Arial" panose="020B0604020202020204" pitchFamily="34" charset="0"/>
              </a:rPr>
              <a:t>a curve to show the maximum combination of good and services an economy can produce when fully utilising it’s resources in a period of time</a:t>
            </a:r>
            <a:endParaRPr lang="en-GB" sz="2000" dirty="0">
              <a:latin typeface="Arial" panose="020B0604020202020204" pitchFamily="34" charset="0"/>
              <a:cs typeface="Arial" panose="020B0604020202020204" pitchFamily="34" charset="0"/>
            </a:endParaRPr>
          </a:p>
          <a:p>
            <a:pPr marR="0" lvl="0" algn="l" defTabSz="914400" rtl="0" eaLnBrk="1" fontAlgn="auto" latinLnBrk="0" hangingPunct="1">
              <a:lnSpc>
                <a:spcPct val="100000"/>
              </a:lnSpc>
              <a:spcBef>
                <a:spcPts val="0"/>
              </a:spcBef>
              <a:spcAft>
                <a:spcPts val="0"/>
              </a:spcAft>
              <a:buClrTx/>
              <a:buSzTx/>
              <a:tabLst/>
              <a:defRPr/>
            </a:pPr>
            <a:endParaRPr lang="en-GB" sz="20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p:txBody>
      </p:sp>
    </p:spTree>
    <p:extLst>
      <p:ext uri="{BB962C8B-B14F-4D97-AF65-F5344CB8AC3E}">
        <p14:creationId xmlns:p14="http://schemas.microsoft.com/office/powerpoint/2010/main" val="3856170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a:solidFill>
                  <a:srgbClr val="830E2C"/>
                </a:solidFill>
                <a:latin typeface="Arial" panose="020B0604020202020204" pitchFamily="34" charset="0"/>
                <a:cs typeface="Arial" panose="020B0604020202020204" pitchFamily="34" charset="0"/>
              </a:rPr>
              <a:t>Video:</a:t>
            </a: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pic>
        <p:nvPicPr>
          <p:cNvPr id="2" name="Online Media 1" title="Production possibility curve: Scarcity, inefficiency, choice and opportunity cost">
            <a:hlinkClick r:id="" action="ppaction://media"/>
            <a:extLst>
              <a:ext uri="{FF2B5EF4-FFF2-40B4-BE49-F238E27FC236}">
                <a16:creationId xmlns:a16="http://schemas.microsoft.com/office/drawing/2014/main" id="{0E4A829B-45F0-4A88-BF2C-138ED0FB2F85}"/>
              </a:ext>
            </a:extLst>
          </p:cNvPr>
          <p:cNvPicPr>
            <a:picLocks noRot="1" noChangeAspect="1"/>
          </p:cNvPicPr>
          <p:nvPr>
            <a:videoFile r:link="rId1"/>
          </p:nvPr>
        </p:nvPicPr>
        <p:blipFill>
          <a:blip r:embed="rId3"/>
          <a:stretch>
            <a:fillRect/>
          </a:stretch>
        </p:blipFill>
        <p:spPr>
          <a:xfrm>
            <a:off x="1657350" y="1244600"/>
            <a:ext cx="5829300" cy="4368800"/>
          </a:xfrm>
          <a:prstGeom prst="rect">
            <a:avLst/>
          </a:prstGeom>
        </p:spPr>
      </p:pic>
    </p:spTree>
    <p:extLst>
      <p:ext uri="{BB962C8B-B14F-4D97-AF65-F5344CB8AC3E}">
        <p14:creationId xmlns:p14="http://schemas.microsoft.com/office/powerpoint/2010/main" val="1916856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219998"/>
            <a:ext cx="8352928" cy="523220"/>
          </a:xfrm>
          <a:prstGeom prst="rect">
            <a:avLst/>
          </a:prstGeom>
          <a:noFill/>
        </p:spPr>
        <p:txBody>
          <a:bodyPr wrap="square" rtlCol="0">
            <a:spAutoFit/>
          </a:bodyPr>
          <a:lstStyle/>
          <a:p>
            <a:r>
              <a:rPr lang="en-GB" sz="2800" b="1" dirty="0">
                <a:solidFill>
                  <a:srgbClr val="830E2C"/>
                </a:solidFill>
                <a:latin typeface="Arial" panose="020B0604020202020204" pitchFamily="34" charset="0"/>
                <a:cs typeface="Arial" panose="020B0604020202020204" pitchFamily="34" charset="0"/>
              </a:rPr>
              <a:t>1.1 The economic problem</a:t>
            </a:r>
          </a:p>
        </p:txBody>
      </p:sp>
      <p:sp>
        <p:nvSpPr>
          <p:cNvPr id="6" name="TextBox 5"/>
          <p:cNvSpPr txBox="1"/>
          <p:nvPr/>
        </p:nvSpPr>
        <p:spPr>
          <a:xfrm>
            <a:off x="395536" y="1052736"/>
            <a:ext cx="8352928" cy="707886"/>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Students should be able to:</a:t>
            </a:r>
          </a:p>
          <a:p>
            <a:r>
              <a:rPr lang="en-GB" sz="2000" dirty="0">
                <a:latin typeface="Arial" panose="020B0604020202020204" pitchFamily="34" charset="0"/>
                <a:cs typeface="Arial" panose="020B0604020202020204" pitchFamily="34" charset="0"/>
              </a:rPr>
              <a:t>  </a:t>
            </a:r>
          </a:p>
        </p:txBody>
      </p:sp>
      <p:sp>
        <p:nvSpPr>
          <p:cNvPr id="2" name="Rectangle 1">
            <a:extLst>
              <a:ext uri="{FF2B5EF4-FFF2-40B4-BE49-F238E27FC236}">
                <a16:creationId xmlns:a16="http://schemas.microsoft.com/office/drawing/2014/main" id="{97201B01-C551-441F-829A-FDE0523827A8}"/>
              </a:ext>
            </a:extLst>
          </p:cNvPr>
          <p:cNvSpPr/>
          <p:nvPr/>
        </p:nvSpPr>
        <p:spPr>
          <a:xfrm>
            <a:off x="539552" y="1628800"/>
            <a:ext cx="7848872" cy="3293209"/>
          </a:xfrm>
          <a:prstGeom prst="rect">
            <a:avLst/>
          </a:prstGeom>
        </p:spPr>
        <p:txBody>
          <a:bodyPr wrap="square">
            <a:spAutoFit/>
          </a:bodyPr>
          <a:lstStyle/>
          <a:p>
            <a:r>
              <a:rPr lang="en-GB" sz="1600" b="1" dirty="0">
                <a:solidFill>
                  <a:srgbClr val="000000"/>
                </a:solidFill>
                <a:latin typeface="Arial" panose="020B0604020202020204" pitchFamily="34" charset="0"/>
                <a:cs typeface="Arial" panose="020B0604020202020204" pitchFamily="34" charset="0"/>
              </a:rPr>
              <a:t>Explain: </a:t>
            </a:r>
            <a:endParaRPr lang="en-GB" sz="160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600" dirty="0">
                <a:solidFill>
                  <a:srgbClr val="000000"/>
                </a:solidFill>
                <a:latin typeface="Arial" panose="020B0604020202020204" pitchFamily="34" charset="0"/>
                <a:cs typeface="Arial" panose="020B0604020202020204" pitchFamily="34" charset="0"/>
              </a:rPr>
              <a:t>Economic goods and free goods </a:t>
            </a:r>
          </a:p>
          <a:p>
            <a:pPr marL="285750" indent="-285750">
              <a:buFont typeface="Arial" panose="020B0604020202020204" pitchFamily="34" charset="0"/>
              <a:buChar char="•"/>
            </a:pPr>
            <a:r>
              <a:rPr lang="en-US" sz="1600" dirty="0">
                <a:solidFill>
                  <a:srgbClr val="000000"/>
                </a:solidFill>
                <a:latin typeface="Arial" panose="020B0604020202020204" pitchFamily="34" charset="0"/>
                <a:cs typeface="Arial" panose="020B0604020202020204" pitchFamily="34" charset="0"/>
              </a:rPr>
              <a:t>The economic problem: scarcity, choice, needs, and wants </a:t>
            </a:r>
          </a:p>
          <a:p>
            <a:pPr marL="285750" indent="-285750">
              <a:buFont typeface="Arial" panose="020B0604020202020204" pitchFamily="34" charset="0"/>
              <a:buChar char="•"/>
            </a:pPr>
            <a:r>
              <a:rPr lang="en-GB" sz="1600" dirty="0">
                <a:solidFill>
                  <a:srgbClr val="000000"/>
                </a:solidFill>
                <a:latin typeface="Arial" panose="020B0604020202020204" pitchFamily="34" charset="0"/>
                <a:cs typeface="Arial" panose="020B0604020202020204" pitchFamily="34" charset="0"/>
              </a:rPr>
              <a:t>Normative and positive statements </a:t>
            </a:r>
          </a:p>
          <a:p>
            <a:pPr marL="285750" indent="-285750">
              <a:buFont typeface="Arial" panose="020B0604020202020204" pitchFamily="34" charset="0"/>
              <a:buChar char="•"/>
            </a:pPr>
            <a:r>
              <a:rPr lang="en-US" sz="1600" dirty="0">
                <a:solidFill>
                  <a:srgbClr val="000000"/>
                </a:solidFill>
                <a:latin typeface="Arial" panose="020B0604020202020204" pitchFamily="34" charset="0"/>
                <a:cs typeface="Arial" panose="020B0604020202020204" pitchFamily="34" charset="0"/>
              </a:rPr>
              <a:t>The role of economic agents: government, firms, and households </a:t>
            </a:r>
          </a:p>
          <a:p>
            <a:pPr marL="285750" indent="-285750">
              <a:buFont typeface="Arial" panose="020B0604020202020204" pitchFamily="34" charset="0"/>
              <a:buChar char="•"/>
            </a:pPr>
            <a:r>
              <a:rPr lang="en-US" sz="1600" dirty="0">
                <a:solidFill>
                  <a:srgbClr val="000000"/>
                </a:solidFill>
                <a:latin typeface="Arial" panose="020B0604020202020204" pitchFamily="34" charset="0"/>
                <a:cs typeface="Arial" panose="020B0604020202020204" pitchFamily="34" charset="0"/>
              </a:rPr>
              <a:t>The factors of production: land, </a:t>
            </a:r>
            <a:r>
              <a:rPr lang="en-US" sz="1600" dirty="0" err="1">
                <a:solidFill>
                  <a:srgbClr val="000000"/>
                </a:solidFill>
                <a:latin typeface="Arial" panose="020B0604020202020204" pitchFamily="34" charset="0"/>
                <a:cs typeface="Arial" panose="020B0604020202020204" pitchFamily="34" charset="0"/>
              </a:rPr>
              <a:t>labour</a:t>
            </a:r>
            <a:r>
              <a:rPr lang="en-US" sz="1600" dirty="0">
                <a:solidFill>
                  <a:srgbClr val="000000"/>
                </a:solidFill>
                <a:latin typeface="Arial" panose="020B0604020202020204" pitchFamily="34" charset="0"/>
                <a:cs typeface="Arial" panose="020B0604020202020204" pitchFamily="34" charset="0"/>
              </a:rPr>
              <a:t>, capital, and enterprise </a:t>
            </a:r>
          </a:p>
          <a:p>
            <a:pPr marL="285750" indent="-285750">
              <a:buFont typeface="Arial" panose="020B0604020202020204" pitchFamily="34" charset="0"/>
              <a:buChar char="•"/>
            </a:pPr>
            <a:r>
              <a:rPr lang="en-US" sz="1600" dirty="0">
                <a:solidFill>
                  <a:srgbClr val="000000"/>
                </a:solidFill>
                <a:latin typeface="Arial" panose="020B0604020202020204" pitchFamily="34" charset="0"/>
                <a:cs typeface="Arial" panose="020B0604020202020204" pitchFamily="34" charset="0"/>
              </a:rPr>
              <a:t>The rewards of the factors of production: rent, wages, interest and profit </a:t>
            </a:r>
          </a:p>
          <a:p>
            <a:endParaRPr lang="en-GB" sz="1600" dirty="0">
              <a:solidFill>
                <a:srgbClr val="000000"/>
              </a:solidFill>
              <a:latin typeface="Arial" panose="020B0604020202020204" pitchFamily="34" charset="0"/>
              <a:cs typeface="Arial" panose="020B0604020202020204" pitchFamily="34" charset="0"/>
            </a:endParaRPr>
          </a:p>
          <a:p>
            <a:r>
              <a:rPr lang="en-GB" sz="1600" b="1" dirty="0">
                <a:solidFill>
                  <a:srgbClr val="000000"/>
                </a:solidFill>
                <a:latin typeface="Arial" panose="020B0604020202020204" pitchFamily="34" charset="0"/>
                <a:cs typeface="Arial" panose="020B0604020202020204" pitchFamily="34" charset="0"/>
              </a:rPr>
              <a:t>Evaluate: </a:t>
            </a:r>
            <a:endParaRPr lang="en-GB" sz="160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600" dirty="0">
                <a:solidFill>
                  <a:srgbClr val="000000"/>
                </a:solidFill>
                <a:latin typeface="Arial" panose="020B0604020202020204" pitchFamily="34" charset="0"/>
                <a:cs typeface="Arial" panose="020B0604020202020204" pitchFamily="34" charset="0"/>
              </a:rPr>
              <a:t>The problem of scarcity and the requirement to make choices </a:t>
            </a:r>
          </a:p>
          <a:p>
            <a:pPr marL="285750" indent="-285750">
              <a:buFont typeface="Arial" panose="020B0604020202020204" pitchFamily="34" charset="0"/>
              <a:buChar char="•"/>
            </a:pPr>
            <a:r>
              <a:rPr lang="en-US" sz="1600" dirty="0">
                <a:solidFill>
                  <a:srgbClr val="000000"/>
                </a:solidFill>
                <a:latin typeface="Arial" panose="020B0604020202020204" pitchFamily="34" charset="0"/>
                <a:cs typeface="Arial" panose="020B0604020202020204" pitchFamily="34" charset="0"/>
              </a:rPr>
              <a:t>Rationality as a way of understanding the </a:t>
            </a:r>
            <a:r>
              <a:rPr lang="en-US" sz="1600" dirty="0" err="1">
                <a:solidFill>
                  <a:srgbClr val="000000"/>
                </a:solidFill>
                <a:latin typeface="Arial" panose="020B0604020202020204" pitchFamily="34" charset="0"/>
                <a:cs typeface="Arial" panose="020B0604020202020204" pitchFamily="34" charset="0"/>
              </a:rPr>
              <a:t>behaviour</a:t>
            </a:r>
            <a:r>
              <a:rPr lang="en-US" sz="1600" dirty="0">
                <a:solidFill>
                  <a:srgbClr val="000000"/>
                </a:solidFill>
                <a:latin typeface="Arial" panose="020B0604020202020204" pitchFamily="34" charset="0"/>
                <a:cs typeface="Arial" panose="020B0604020202020204" pitchFamily="34" charset="0"/>
              </a:rPr>
              <a:t> of economic agents </a:t>
            </a:r>
          </a:p>
          <a:p>
            <a:pPr marL="285750" indent="-285750">
              <a:buFont typeface="Arial" panose="020B0604020202020204" pitchFamily="34" charset="0"/>
              <a:buChar char="•"/>
            </a:pPr>
            <a:r>
              <a:rPr lang="en-US" sz="1600" dirty="0">
                <a:solidFill>
                  <a:srgbClr val="000000"/>
                </a:solidFill>
                <a:latin typeface="Arial" panose="020B0604020202020204" pitchFamily="34" charset="0"/>
                <a:cs typeface="Arial" panose="020B0604020202020204" pitchFamily="34" charset="0"/>
              </a:rPr>
              <a:t>The different objectives of the economic agents in an economy </a:t>
            </a:r>
          </a:p>
          <a:p>
            <a:r>
              <a:rPr lang="en-GB" sz="1600" dirty="0">
                <a:solidFill>
                  <a:srgbClr val="000000"/>
                </a:solidFill>
                <a:latin typeface="Calibri" panose="020F0502020204030204" pitchFamily="34" charset="0"/>
              </a:rPr>
              <a:t>	</a:t>
            </a:r>
          </a:p>
        </p:txBody>
      </p:sp>
    </p:spTree>
    <p:extLst>
      <p:ext uri="{BB962C8B-B14F-4D97-AF65-F5344CB8AC3E}">
        <p14:creationId xmlns:p14="http://schemas.microsoft.com/office/powerpoint/2010/main" val="1817875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a:solidFill>
                  <a:srgbClr val="830E2C"/>
                </a:solidFill>
                <a:latin typeface="Arial" panose="020B0604020202020204" pitchFamily="34" charset="0"/>
                <a:cs typeface="Arial" panose="020B0604020202020204" pitchFamily="34" charset="0"/>
              </a:rPr>
              <a:t>Useful diagrams:</a:t>
            </a: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sp>
        <p:nvSpPr>
          <p:cNvPr id="6" name="TextBox 5"/>
          <p:cNvSpPr txBox="1"/>
          <p:nvPr/>
        </p:nvSpPr>
        <p:spPr>
          <a:xfrm>
            <a:off x="395536" y="1052736"/>
            <a:ext cx="83529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p:txBody>
      </p:sp>
      <p:sp>
        <p:nvSpPr>
          <p:cNvPr id="3" name="TextBox 2">
            <a:extLst>
              <a:ext uri="{FF2B5EF4-FFF2-40B4-BE49-F238E27FC236}">
                <a16:creationId xmlns:a16="http://schemas.microsoft.com/office/drawing/2014/main" id="{78017AA4-CBCF-42CA-B2D0-F3C3EFD4275E}"/>
              </a:ext>
            </a:extLst>
          </p:cNvPr>
          <p:cNvSpPr txBox="1"/>
          <p:nvPr/>
        </p:nvSpPr>
        <p:spPr>
          <a:xfrm>
            <a:off x="3095836" y="1059859"/>
            <a:ext cx="5760640" cy="1477328"/>
          </a:xfrm>
          <a:prstGeom prst="rect">
            <a:avLst/>
          </a:prstGeom>
          <a:noFill/>
        </p:spPr>
        <p:txBody>
          <a:bodyPr wrap="square" rtlCol="0">
            <a:spAutoFit/>
          </a:bodyPr>
          <a:lstStyle/>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The axis show the two possibilities</a:t>
            </a: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A,B and C are efficient.</a:t>
            </a: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D is inefficient(not all resources are being utilised)</a:t>
            </a: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E is not achievable with current resources.</a:t>
            </a:r>
          </a:p>
          <a:p>
            <a:endParaRPr lang="en-GB" dirty="0"/>
          </a:p>
        </p:txBody>
      </p:sp>
      <p:pic>
        <p:nvPicPr>
          <p:cNvPr id="7" name="Picture 6">
            <a:extLst>
              <a:ext uri="{FF2B5EF4-FFF2-40B4-BE49-F238E27FC236}">
                <a16:creationId xmlns:a16="http://schemas.microsoft.com/office/drawing/2014/main" id="{60043210-EFA2-4C7B-83B8-4A04BC4D0301}"/>
              </a:ext>
            </a:extLst>
          </p:cNvPr>
          <p:cNvPicPr>
            <a:picLocks noChangeAspect="1"/>
          </p:cNvPicPr>
          <p:nvPr/>
        </p:nvPicPr>
        <p:blipFill>
          <a:blip r:embed="rId2"/>
          <a:stretch>
            <a:fillRect/>
          </a:stretch>
        </p:blipFill>
        <p:spPr>
          <a:xfrm>
            <a:off x="323528" y="986513"/>
            <a:ext cx="1944216" cy="1758463"/>
          </a:xfrm>
          <a:prstGeom prst="rect">
            <a:avLst/>
          </a:prstGeom>
        </p:spPr>
      </p:pic>
      <p:pic>
        <p:nvPicPr>
          <p:cNvPr id="2" name="Picture 1">
            <a:extLst>
              <a:ext uri="{FF2B5EF4-FFF2-40B4-BE49-F238E27FC236}">
                <a16:creationId xmlns:a16="http://schemas.microsoft.com/office/drawing/2014/main" id="{B6951372-F577-4944-B551-8375928C50ED}"/>
              </a:ext>
            </a:extLst>
          </p:cNvPr>
          <p:cNvPicPr>
            <a:picLocks noChangeAspect="1"/>
          </p:cNvPicPr>
          <p:nvPr/>
        </p:nvPicPr>
        <p:blipFill>
          <a:blip r:embed="rId3"/>
          <a:stretch>
            <a:fillRect/>
          </a:stretch>
        </p:blipFill>
        <p:spPr>
          <a:xfrm>
            <a:off x="2483768" y="2821459"/>
            <a:ext cx="2541753" cy="1831677"/>
          </a:xfrm>
          <a:prstGeom prst="rect">
            <a:avLst/>
          </a:prstGeom>
        </p:spPr>
      </p:pic>
      <p:sp>
        <p:nvSpPr>
          <p:cNvPr id="9" name="TextBox 8">
            <a:extLst>
              <a:ext uri="{FF2B5EF4-FFF2-40B4-BE49-F238E27FC236}">
                <a16:creationId xmlns:a16="http://schemas.microsoft.com/office/drawing/2014/main" id="{0FA9BD56-8421-426E-9CC2-9C1E5E264ED5}"/>
              </a:ext>
            </a:extLst>
          </p:cNvPr>
          <p:cNvSpPr txBox="1"/>
          <p:nvPr/>
        </p:nvSpPr>
        <p:spPr>
          <a:xfrm>
            <a:off x="323528" y="4725144"/>
            <a:ext cx="8532948" cy="1477328"/>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A PPC can show opportunity cost. A straight line shows constant opportunity cost. You give up the same quantity of capital goods for each additional unit of consumer goods.  A = B, C = D. A curved PPC shows increasing opportunity cost, for each extra unit of capital goods you give up more and more consumer goods.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A = B, C &gt; D. </a:t>
            </a:r>
            <a:endParaRPr lang="en-GB" dirty="0">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EBB68983-3F55-41FD-852D-6AF6B0AE8691}"/>
              </a:ext>
            </a:extLst>
          </p:cNvPr>
          <p:cNvPicPr>
            <a:picLocks noChangeAspect="1"/>
          </p:cNvPicPr>
          <p:nvPr/>
        </p:nvPicPr>
        <p:blipFill>
          <a:blip r:embed="rId4"/>
          <a:stretch>
            <a:fillRect/>
          </a:stretch>
        </p:blipFill>
        <p:spPr>
          <a:xfrm>
            <a:off x="5724129" y="2928052"/>
            <a:ext cx="2880320" cy="1725084"/>
          </a:xfrm>
          <a:prstGeom prst="rect">
            <a:avLst/>
          </a:prstGeom>
        </p:spPr>
      </p:pic>
      <p:sp>
        <p:nvSpPr>
          <p:cNvPr id="11" name="TextBox 10">
            <a:extLst>
              <a:ext uri="{FF2B5EF4-FFF2-40B4-BE49-F238E27FC236}">
                <a16:creationId xmlns:a16="http://schemas.microsoft.com/office/drawing/2014/main" id="{9F670AC2-FF31-42A2-8823-42C93AA8620F}"/>
              </a:ext>
            </a:extLst>
          </p:cNvPr>
          <p:cNvSpPr txBox="1"/>
          <p:nvPr/>
        </p:nvSpPr>
        <p:spPr>
          <a:xfrm>
            <a:off x="5148064" y="3353150"/>
            <a:ext cx="1152128" cy="246221"/>
          </a:xfrm>
          <a:prstGeom prst="rect">
            <a:avLst/>
          </a:prstGeom>
          <a:noFill/>
        </p:spPr>
        <p:txBody>
          <a:bodyPr wrap="square" rtlCol="0">
            <a:spAutoFit/>
          </a:bodyPr>
          <a:lstStyle/>
          <a:p>
            <a:r>
              <a:rPr lang="en-GB" sz="1000" dirty="0" err="1"/>
              <a:t>Opp</a:t>
            </a:r>
            <a:r>
              <a:rPr lang="en-GB" sz="1000" dirty="0"/>
              <a:t>’ cost</a:t>
            </a:r>
          </a:p>
        </p:txBody>
      </p:sp>
    </p:spTree>
    <p:extLst>
      <p:ext uri="{BB962C8B-B14F-4D97-AF65-F5344CB8AC3E}">
        <p14:creationId xmlns:p14="http://schemas.microsoft.com/office/powerpoint/2010/main" val="919659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a:solidFill>
                  <a:srgbClr val="830E2C"/>
                </a:solidFill>
                <a:latin typeface="Arial" panose="020B0604020202020204" pitchFamily="34" charset="0"/>
                <a:cs typeface="Arial" panose="020B0604020202020204" pitchFamily="34" charset="0"/>
              </a:rPr>
              <a:t>Useful diagrams:</a:t>
            </a: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sp>
        <p:nvSpPr>
          <p:cNvPr id="6" name="TextBox 5"/>
          <p:cNvSpPr txBox="1"/>
          <p:nvPr/>
        </p:nvSpPr>
        <p:spPr>
          <a:xfrm>
            <a:off x="395536" y="1052736"/>
            <a:ext cx="8352928" cy="1323439"/>
          </a:xfrm>
          <a:prstGeom prst="rect">
            <a:avLst/>
          </a:prstGeom>
          <a:noFill/>
        </p:spPr>
        <p:txBody>
          <a:bodyPr wrap="square" rtlCol="0">
            <a:spAutoFit/>
          </a:bodyPr>
          <a:lstStyle/>
          <a:p>
            <a:pPr lvl="0">
              <a:defRPr/>
            </a:pPr>
            <a:r>
              <a:rPr lang="en-US" sz="2000" dirty="0">
                <a:solidFill>
                  <a:prstClr val="black"/>
                </a:solidFill>
                <a:latin typeface="Arial" panose="020B0604020202020204" pitchFamily="34" charset="0"/>
                <a:cs typeface="Arial" panose="020B0604020202020204" pitchFamily="34" charset="0"/>
              </a:rPr>
              <a:t>The PPC will shift out if you: </a:t>
            </a:r>
          </a:p>
          <a:p>
            <a:pPr marL="342900" lvl="0" indent="-342900">
              <a:buFont typeface="Arial" panose="020B0604020202020204" pitchFamily="34" charset="0"/>
              <a:buChar char="•"/>
              <a:defRPr/>
            </a:pPr>
            <a:r>
              <a:rPr lang="en-US" sz="2000" dirty="0">
                <a:solidFill>
                  <a:prstClr val="black"/>
                </a:solidFill>
                <a:latin typeface="Arial" panose="020B0604020202020204" pitchFamily="34" charset="0"/>
                <a:cs typeface="Arial" panose="020B0604020202020204" pitchFamily="34" charset="0"/>
              </a:rPr>
              <a:t>Have more factors of production</a:t>
            </a:r>
          </a:p>
          <a:p>
            <a:pPr marL="342900" lvl="0" indent="-342900">
              <a:buFont typeface="Arial" panose="020B0604020202020204" pitchFamily="34" charset="0"/>
              <a:buChar char="•"/>
              <a:defRPr/>
            </a:pPr>
            <a:r>
              <a:rPr lang="en-US" sz="2000" dirty="0">
                <a:solidFill>
                  <a:prstClr val="black"/>
                </a:solidFill>
                <a:latin typeface="Arial" panose="020B0604020202020204" pitchFamily="34" charset="0"/>
                <a:cs typeface="Arial" panose="020B0604020202020204" pitchFamily="34" charset="0"/>
              </a:rPr>
              <a:t>The factors of production become more productive </a:t>
            </a:r>
          </a:p>
          <a:p>
            <a:pPr marL="342900" lvl="0" indent="-342900">
              <a:buFont typeface="Arial" panose="020B0604020202020204" pitchFamily="34" charset="0"/>
              <a:buChar char="•"/>
              <a:defRPr/>
            </a:pPr>
            <a:r>
              <a:rPr lang="en-US" sz="2000" dirty="0">
                <a:solidFill>
                  <a:prstClr val="black"/>
                </a:solidFill>
                <a:latin typeface="Arial" panose="020B0604020202020204" pitchFamily="34" charset="0"/>
                <a:cs typeface="Arial" panose="020B0604020202020204" pitchFamily="34" charset="0"/>
              </a:rPr>
              <a:t>The state of technical knowledge advances </a:t>
            </a:r>
          </a:p>
        </p:txBody>
      </p:sp>
      <p:pic>
        <p:nvPicPr>
          <p:cNvPr id="2" name="Picture 1">
            <a:extLst>
              <a:ext uri="{FF2B5EF4-FFF2-40B4-BE49-F238E27FC236}">
                <a16:creationId xmlns:a16="http://schemas.microsoft.com/office/drawing/2014/main" id="{1C228D71-8944-418B-8991-B2FCED055E98}"/>
              </a:ext>
            </a:extLst>
          </p:cNvPr>
          <p:cNvPicPr>
            <a:picLocks noChangeAspect="1"/>
          </p:cNvPicPr>
          <p:nvPr/>
        </p:nvPicPr>
        <p:blipFill>
          <a:blip r:embed="rId2"/>
          <a:stretch>
            <a:fillRect/>
          </a:stretch>
        </p:blipFill>
        <p:spPr>
          <a:xfrm>
            <a:off x="419810" y="2780928"/>
            <a:ext cx="4711526" cy="2545932"/>
          </a:xfrm>
          <a:prstGeom prst="rect">
            <a:avLst/>
          </a:prstGeom>
        </p:spPr>
      </p:pic>
    </p:spTree>
    <p:extLst>
      <p:ext uri="{BB962C8B-B14F-4D97-AF65-F5344CB8AC3E}">
        <p14:creationId xmlns:p14="http://schemas.microsoft.com/office/powerpoint/2010/main" val="1875854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Useful diagrams:</a:t>
            </a:r>
          </a:p>
        </p:txBody>
      </p:sp>
      <p:sp>
        <p:nvSpPr>
          <p:cNvPr id="6" name="TextBox 5"/>
          <p:cNvSpPr txBox="1"/>
          <p:nvPr/>
        </p:nvSpPr>
        <p:spPr>
          <a:xfrm>
            <a:off x="395536" y="1052736"/>
            <a:ext cx="8352928" cy="707886"/>
          </a:xfrm>
          <a:prstGeom prst="rect">
            <a:avLst/>
          </a:prstGeom>
          <a:noFill/>
        </p:spPr>
        <p:txBody>
          <a:bodyPr wrap="square" rtlCol="0">
            <a:spAutoFit/>
          </a:bodyPr>
          <a:lstStyle/>
          <a:p>
            <a:pPr lvl="0">
              <a:defRPr/>
            </a:pPr>
            <a:r>
              <a:rPr lang="en-US" sz="2000" dirty="0">
                <a:solidFill>
                  <a:prstClr val="black"/>
                </a:solidFill>
                <a:latin typeface="Arial" panose="020B0604020202020204" pitchFamily="34" charset="0"/>
                <a:cs typeface="Arial" panose="020B0604020202020204" pitchFamily="34" charset="0"/>
              </a:rPr>
              <a:t>If you just have improvement in the ability to produce one type of good (e.g. capital) then the PPC will only shift in that axis.</a:t>
            </a:r>
            <a:endPar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3" name="Picture 2">
            <a:extLst>
              <a:ext uri="{FF2B5EF4-FFF2-40B4-BE49-F238E27FC236}">
                <a16:creationId xmlns:a16="http://schemas.microsoft.com/office/drawing/2014/main" id="{1EB23CEA-A24A-4BA0-AC5A-A872806151E2}"/>
              </a:ext>
            </a:extLst>
          </p:cNvPr>
          <p:cNvPicPr>
            <a:picLocks noChangeAspect="1"/>
          </p:cNvPicPr>
          <p:nvPr/>
        </p:nvPicPr>
        <p:blipFill>
          <a:blip r:embed="rId2"/>
          <a:stretch>
            <a:fillRect/>
          </a:stretch>
        </p:blipFill>
        <p:spPr>
          <a:xfrm>
            <a:off x="611560" y="2204864"/>
            <a:ext cx="4633362" cy="2293819"/>
          </a:xfrm>
          <a:prstGeom prst="rect">
            <a:avLst/>
          </a:prstGeom>
        </p:spPr>
      </p:pic>
    </p:spTree>
    <p:extLst>
      <p:ext uri="{BB962C8B-B14F-4D97-AF65-F5344CB8AC3E}">
        <p14:creationId xmlns:p14="http://schemas.microsoft.com/office/powerpoint/2010/main" val="2521563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a:solidFill>
                  <a:srgbClr val="830E2C"/>
                </a:solidFill>
                <a:latin typeface="Arial" panose="020B0604020202020204" pitchFamily="34" charset="0"/>
                <a:cs typeface="Arial" panose="020B0604020202020204" pitchFamily="34" charset="0"/>
              </a:rPr>
              <a:t>Past paper questions:</a:t>
            </a: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sp>
        <p:nvSpPr>
          <p:cNvPr id="7" name="TextBox 6">
            <a:extLst>
              <a:ext uri="{FF2B5EF4-FFF2-40B4-BE49-F238E27FC236}">
                <a16:creationId xmlns:a16="http://schemas.microsoft.com/office/drawing/2014/main" id="{0325D2A0-4A2E-4F86-94DB-1D455ACCA90B}"/>
              </a:ext>
            </a:extLst>
          </p:cNvPr>
          <p:cNvSpPr txBox="1"/>
          <p:nvPr/>
        </p:nvSpPr>
        <p:spPr>
          <a:xfrm>
            <a:off x="547936" y="1205136"/>
            <a:ext cx="835292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8" name="TextBox 7">
            <a:extLst>
              <a:ext uri="{FF2B5EF4-FFF2-40B4-BE49-F238E27FC236}">
                <a16:creationId xmlns:a16="http://schemas.microsoft.com/office/drawing/2014/main" id="{210A6397-4BE5-4243-A010-AEE63EE58416}"/>
              </a:ext>
            </a:extLst>
          </p:cNvPr>
          <p:cNvSpPr txBox="1"/>
          <p:nvPr/>
        </p:nvSpPr>
        <p:spPr>
          <a:xfrm>
            <a:off x="323528" y="908720"/>
            <a:ext cx="8352928" cy="646331"/>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18 Which of the following could have caused the shift from PPF1 to PPF2 illustrated in the diagram </a:t>
            </a:r>
            <a:r>
              <a:rPr lang="en-GB" dirty="0">
                <a:latin typeface="Arial" panose="020B0604020202020204" pitchFamily="34" charset="0"/>
                <a:cs typeface="Arial" panose="020B0604020202020204" pitchFamily="34" charset="0"/>
              </a:rPr>
              <a:t>below?</a:t>
            </a:r>
            <a:endParaRPr kumimoji="0" lang="en-GB" sz="20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5E033E55-2860-459B-A6AE-A1D750245F1A}"/>
              </a:ext>
            </a:extLst>
          </p:cNvPr>
          <p:cNvPicPr>
            <a:picLocks noChangeAspect="1"/>
          </p:cNvPicPr>
          <p:nvPr/>
        </p:nvPicPr>
        <p:blipFill>
          <a:blip r:embed="rId2"/>
          <a:stretch>
            <a:fillRect/>
          </a:stretch>
        </p:blipFill>
        <p:spPr>
          <a:xfrm>
            <a:off x="1835696" y="1556792"/>
            <a:ext cx="3609159" cy="2583069"/>
          </a:xfrm>
          <a:prstGeom prst="rect">
            <a:avLst/>
          </a:prstGeom>
        </p:spPr>
      </p:pic>
      <p:sp>
        <p:nvSpPr>
          <p:cNvPr id="3" name="TextBox 2">
            <a:extLst>
              <a:ext uri="{FF2B5EF4-FFF2-40B4-BE49-F238E27FC236}">
                <a16:creationId xmlns:a16="http://schemas.microsoft.com/office/drawing/2014/main" id="{CF2610DD-8681-4AA6-83BF-53B26EEE16A6}"/>
              </a:ext>
            </a:extLst>
          </p:cNvPr>
          <p:cNvSpPr txBox="1"/>
          <p:nvPr/>
        </p:nvSpPr>
        <p:spPr>
          <a:xfrm>
            <a:off x="179512" y="4194954"/>
            <a:ext cx="9073008" cy="1477328"/>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A </a:t>
            </a:r>
            <a:r>
              <a:rPr lang="en-US" dirty="0" err="1">
                <a:latin typeface="Arial" panose="020B0604020202020204" pitchFamily="34" charset="0"/>
                <a:cs typeface="Arial" panose="020B0604020202020204" pitchFamily="34" charset="0"/>
              </a:rPr>
              <a:t>A</a:t>
            </a:r>
            <a:r>
              <a:rPr lang="en-US" dirty="0">
                <a:latin typeface="Arial" panose="020B0604020202020204" pitchFamily="34" charset="0"/>
                <a:cs typeface="Arial" panose="020B0604020202020204" pitchFamily="34" charset="0"/>
              </a:rPr>
              <a:t> decrease in unemployment</a:t>
            </a:r>
          </a:p>
          <a:p>
            <a:r>
              <a:rPr lang="en-GB" b="1" dirty="0">
                <a:latin typeface="Arial" panose="020B0604020202020204" pitchFamily="34" charset="0"/>
                <a:cs typeface="Arial" panose="020B0604020202020204" pitchFamily="34" charset="0"/>
              </a:rPr>
              <a:t>B </a:t>
            </a:r>
            <a:r>
              <a:rPr lang="en-GB" dirty="0">
                <a:latin typeface="Arial" panose="020B0604020202020204" pitchFamily="34" charset="0"/>
                <a:cs typeface="Arial" panose="020B0604020202020204" pitchFamily="34" charset="0"/>
              </a:rPr>
              <a:t>A natural disaster</a:t>
            </a:r>
          </a:p>
          <a:p>
            <a:r>
              <a:rPr lang="en-US" b="1" dirty="0">
                <a:latin typeface="Arial" panose="020B0604020202020204" pitchFamily="34" charset="0"/>
                <a:cs typeface="Arial" panose="020B0604020202020204" pitchFamily="34" charset="0"/>
              </a:rPr>
              <a:t>C </a:t>
            </a:r>
            <a:r>
              <a:rPr lang="en-US" dirty="0">
                <a:latin typeface="Arial" panose="020B0604020202020204" pitchFamily="34" charset="0"/>
                <a:cs typeface="Arial" panose="020B0604020202020204" pitchFamily="34" charset="0"/>
              </a:rPr>
              <a:t>An increase in immigration</a:t>
            </a:r>
          </a:p>
          <a:p>
            <a:r>
              <a:rPr lang="en-US" b="1" dirty="0">
                <a:latin typeface="Arial" panose="020B0604020202020204" pitchFamily="34" charset="0"/>
                <a:cs typeface="Arial" panose="020B0604020202020204" pitchFamily="34" charset="0"/>
              </a:rPr>
              <a:t>D </a:t>
            </a:r>
            <a:r>
              <a:rPr lang="en-US" dirty="0">
                <a:latin typeface="Arial" panose="020B0604020202020204" pitchFamily="34" charset="0"/>
                <a:cs typeface="Arial" panose="020B0604020202020204" pitchFamily="34" charset="0"/>
              </a:rPr>
              <a:t>A reallocation of resources from the production of capital goods to consumer goods</a:t>
            </a:r>
          </a:p>
          <a:p>
            <a:r>
              <a:rPr lang="en-GB" dirty="0">
                <a:latin typeface="Arial" panose="020B0604020202020204" pitchFamily="34" charset="0"/>
                <a:cs typeface="Arial" panose="020B0604020202020204" pitchFamily="34" charset="0"/>
              </a:rPr>
              <a:t>Your answer                                                                              (1) (Paper 3 June 2018)</a:t>
            </a:r>
          </a:p>
        </p:txBody>
      </p:sp>
    </p:spTree>
    <p:extLst>
      <p:ext uri="{BB962C8B-B14F-4D97-AF65-F5344CB8AC3E}">
        <p14:creationId xmlns:p14="http://schemas.microsoft.com/office/powerpoint/2010/main" val="2261836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a:solidFill>
                  <a:srgbClr val="830E2C"/>
                </a:solidFill>
                <a:latin typeface="Arial" panose="020B0604020202020204" pitchFamily="34" charset="0"/>
                <a:cs typeface="Arial" panose="020B0604020202020204" pitchFamily="34" charset="0"/>
              </a:rPr>
              <a:t>Past paper questions:</a:t>
            </a: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sp>
        <p:nvSpPr>
          <p:cNvPr id="6" name="TextBox 5"/>
          <p:cNvSpPr txBox="1"/>
          <p:nvPr/>
        </p:nvSpPr>
        <p:spPr>
          <a:xfrm>
            <a:off x="323528" y="1052736"/>
            <a:ext cx="8352928" cy="984885"/>
          </a:xfrm>
          <a:prstGeom prst="rect">
            <a:avLst/>
          </a:prstGeom>
          <a:noFill/>
        </p:spPr>
        <p:txBody>
          <a:bodyPr wrap="square" rtlCol="0">
            <a:spAutoFit/>
          </a:bodyPr>
          <a:lstStyle/>
          <a:p>
            <a:pPr lvl="0">
              <a:defRPr/>
            </a:pPr>
            <a:r>
              <a:rPr lang="en-US" b="1" dirty="0">
                <a:latin typeface="Arial" panose="020B0604020202020204" pitchFamily="34" charset="0"/>
                <a:cs typeface="Arial" panose="020B0604020202020204" pitchFamily="34" charset="0"/>
              </a:rPr>
              <a:t>23 </a:t>
            </a:r>
            <a:r>
              <a:rPr lang="en-US" dirty="0">
                <a:latin typeface="Arial" panose="020B0604020202020204" pitchFamily="34" charset="0"/>
                <a:cs typeface="Arial" panose="020B0604020202020204" pitchFamily="34" charset="0"/>
              </a:rPr>
              <a:t>In the diagram below, what does point X represent?</a:t>
            </a:r>
          </a:p>
          <a:p>
            <a:pPr lvl="0">
              <a:defRPr/>
            </a:pPr>
            <a:endPar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lvl="0">
              <a:defRPr/>
            </a:pPr>
            <a:endPar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2" name="Picture 1">
            <a:extLst>
              <a:ext uri="{FF2B5EF4-FFF2-40B4-BE49-F238E27FC236}">
                <a16:creationId xmlns:a16="http://schemas.microsoft.com/office/drawing/2014/main" id="{2A3D7976-AE25-4424-B298-E0FFE39532E2}"/>
              </a:ext>
            </a:extLst>
          </p:cNvPr>
          <p:cNvPicPr>
            <a:picLocks noChangeAspect="1"/>
          </p:cNvPicPr>
          <p:nvPr/>
        </p:nvPicPr>
        <p:blipFill>
          <a:blip r:embed="rId2"/>
          <a:stretch>
            <a:fillRect/>
          </a:stretch>
        </p:blipFill>
        <p:spPr>
          <a:xfrm>
            <a:off x="1331640" y="1647734"/>
            <a:ext cx="3888432" cy="2429338"/>
          </a:xfrm>
          <a:prstGeom prst="rect">
            <a:avLst/>
          </a:prstGeom>
        </p:spPr>
      </p:pic>
      <p:sp>
        <p:nvSpPr>
          <p:cNvPr id="3" name="TextBox 2">
            <a:extLst>
              <a:ext uri="{FF2B5EF4-FFF2-40B4-BE49-F238E27FC236}">
                <a16:creationId xmlns:a16="http://schemas.microsoft.com/office/drawing/2014/main" id="{1CA9870A-A56F-40B4-A391-976BAE185410}"/>
              </a:ext>
            </a:extLst>
          </p:cNvPr>
          <p:cNvSpPr txBox="1"/>
          <p:nvPr/>
        </p:nvSpPr>
        <p:spPr>
          <a:xfrm>
            <a:off x="323528" y="4149080"/>
            <a:ext cx="8208912" cy="1477328"/>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A </a:t>
            </a:r>
            <a:r>
              <a:rPr lang="en-GB" dirty="0">
                <a:latin typeface="Arial" panose="020B0604020202020204" pitchFamily="34" charset="0"/>
                <a:cs typeface="Arial" panose="020B0604020202020204" pitchFamily="34" charset="0"/>
              </a:rPr>
              <a:t>Allocative inefficiency</a:t>
            </a:r>
          </a:p>
          <a:p>
            <a:r>
              <a:rPr lang="en-GB" b="1" dirty="0">
                <a:latin typeface="Arial" panose="020B0604020202020204" pitchFamily="34" charset="0"/>
                <a:cs typeface="Arial" panose="020B0604020202020204" pitchFamily="34" charset="0"/>
              </a:rPr>
              <a:t>B </a:t>
            </a:r>
            <a:r>
              <a:rPr lang="en-GB" dirty="0">
                <a:latin typeface="Arial" panose="020B0604020202020204" pitchFamily="34" charset="0"/>
                <a:cs typeface="Arial" panose="020B0604020202020204" pitchFamily="34" charset="0"/>
              </a:rPr>
              <a:t>Opportunity cost</a:t>
            </a:r>
          </a:p>
          <a:p>
            <a:r>
              <a:rPr lang="en-GB" b="1" dirty="0">
                <a:latin typeface="Arial" panose="020B0604020202020204" pitchFamily="34" charset="0"/>
                <a:cs typeface="Arial" panose="020B0604020202020204" pitchFamily="34" charset="0"/>
              </a:rPr>
              <a:t>C </a:t>
            </a:r>
            <a:r>
              <a:rPr lang="en-GB" dirty="0">
                <a:latin typeface="Arial" panose="020B0604020202020204" pitchFamily="34" charset="0"/>
                <a:cs typeface="Arial" panose="020B0604020202020204" pitchFamily="34" charset="0"/>
              </a:rPr>
              <a:t>Productive inefficiency</a:t>
            </a:r>
          </a:p>
          <a:p>
            <a:r>
              <a:rPr lang="en-GB" b="1" dirty="0">
                <a:latin typeface="Arial" panose="020B0604020202020204" pitchFamily="34" charset="0"/>
                <a:cs typeface="Arial" panose="020B0604020202020204" pitchFamily="34" charset="0"/>
              </a:rPr>
              <a:t>D </a:t>
            </a:r>
            <a:r>
              <a:rPr lang="en-GB" dirty="0">
                <a:latin typeface="Arial" panose="020B0604020202020204" pitchFamily="34" charset="0"/>
                <a:cs typeface="Arial" panose="020B0604020202020204" pitchFamily="34" charset="0"/>
              </a:rPr>
              <a:t>Scarcity</a:t>
            </a:r>
          </a:p>
          <a:p>
            <a:r>
              <a:rPr lang="en-GB" dirty="0">
                <a:latin typeface="Arial" panose="020B0604020202020204" pitchFamily="34" charset="0"/>
                <a:cs typeface="Arial" panose="020B0604020202020204" pitchFamily="34" charset="0"/>
              </a:rPr>
              <a:t>Your answer                                           </a:t>
            </a:r>
            <a:r>
              <a:rPr lang="en-GB" b="1" dirty="0">
                <a:latin typeface="Arial" panose="020B0604020202020204" pitchFamily="34" charset="0"/>
                <a:cs typeface="Arial" panose="020B0604020202020204" pitchFamily="34" charset="0"/>
              </a:rPr>
              <a:t>[1]                         (Paper 3 June 2017)</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47162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Online free </a:t>
            </a:r>
            <a:r>
              <a:rPr lang="en-GB" sz="2800" b="1" dirty="0">
                <a:solidFill>
                  <a:srgbClr val="830E2C"/>
                </a:solidFill>
                <a:latin typeface="Arial" panose="020B0604020202020204" pitchFamily="34" charset="0"/>
                <a:cs typeface="Arial" panose="020B0604020202020204" pitchFamily="34" charset="0"/>
              </a:rPr>
              <a:t>resources</a:t>
            </a: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sp>
        <p:nvSpPr>
          <p:cNvPr id="6" name="TextBox 5"/>
          <p:cNvSpPr txBox="1"/>
          <p:nvPr/>
        </p:nvSpPr>
        <p:spPr>
          <a:xfrm>
            <a:off x="323528" y="2061922"/>
            <a:ext cx="8424936" cy="2400657"/>
          </a:xfrm>
          <a:prstGeom prst="rect">
            <a:avLst/>
          </a:prstGeom>
          <a:noFill/>
        </p:spPr>
        <p:txBody>
          <a:bodyPr wrap="square" rtlCol="0">
            <a:spAutoFit/>
          </a:bodyPr>
          <a:lstStyle/>
          <a:p>
            <a:pPr lvl="0">
              <a:defRPr/>
            </a:pPr>
            <a:r>
              <a:rPr lang="en-GB" sz="2000" dirty="0">
                <a:latin typeface="Arial" panose="020B0604020202020204" pitchFamily="34" charset="0"/>
                <a:cs typeface="Arial" panose="020B0604020202020204" pitchFamily="34" charset="0"/>
                <a:hlinkClick r:id="rId2"/>
              </a:rPr>
              <a:t>https://</a:t>
            </a:r>
            <a:r>
              <a:rPr lang="en-GB" sz="2000" b="1" dirty="0">
                <a:latin typeface="Arial" panose="020B0604020202020204" pitchFamily="34" charset="0"/>
                <a:cs typeface="Arial" panose="020B0604020202020204" pitchFamily="34" charset="0"/>
                <a:hlinkClick r:id="rId2"/>
              </a:rPr>
              <a:t>kahoot</a:t>
            </a:r>
            <a:r>
              <a:rPr lang="en-GB" sz="2000" dirty="0">
                <a:latin typeface="Arial" panose="020B0604020202020204" pitchFamily="34" charset="0"/>
                <a:cs typeface="Arial" panose="020B0604020202020204" pitchFamily="34" charset="0"/>
                <a:hlinkClick r:id="rId2"/>
              </a:rPr>
              <a:t>.com</a:t>
            </a:r>
            <a:endParaRPr lang="en-GB" sz="2000" dirty="0">
              <a:latin typeface="Arial" panose="020B0604020202020204" pitchFamily="34" charset="0"/>
              <a:cs typeface="Arial" panose="020B0604020202020204" pitchFamily="34" charset="0"/>
            </a:endParaRPr>
          </a:p>
          <a:p>
            <a:pPr lvl="0">
              <a:defRPr/>
            </a:pPr>
            <a:endParaRPr lang="en-GB" dirty="0">
              <a:latin typeface="Arial" panose="020B0604020202020204" pitchFamily="34" charset="0"/>
              <a:cs typeface="Arial" panose="020B0604020202020204" pitchFamily="34" charset="0"/>
            </a:endParaRPr>
          </a:p>
          <a:p>
            <a:pPr lvl="0">
              <a:defRPr/>
            </a:pPr>
            <a:r>
              <a:rPr lang="en-GB" dirty="0">
                <a:latin typeface="Arial" panose="020B0604020202020204" pitchFamily="34" charset="0"/>
                <a:cs typeface="Arial" panose="020B0604020202020204" pitchFamily="34" charset="0"/>
              </a:rPr>
              <a:t>The Financial times offer free resources for secondary schools, which students can access once the school has registered. They write articles which have questions to answer.</a:t>
            </a:r>
          </a:p>
          <a:p>
            <a:pPr lvl="0">
              <a:defRPr/>
            </a:pPr>
            <a:endParaRPr lang="en-GB" dirty="0">
              <a:latin typeface="Arial" panose="020B0604020202020204" pitchFamily="34" charset="0"/>
              <a:cs typeface="Arial" panose="020B0604020202020204" pitchFamily="34" charset="0"/>
            </a:endParaRPr>
          </a:p>
          <a:p>
            <a:pPr lvl="0">
              <a:defRPr/>
            </a:pPr>
            <a:r>
              <a:rPr lang="en-GB" sz="2000" dirty="0">
                <a:solidFill>
                  <a:prstClr val="black"/>
                </a:solidFill>
                <a:latin typeface="Arial" panose="020B0604020202020204" pitchFamily="34" charset="0"/>
                <a:cs typeface="Arial" panose="020B0604020202020204" pitchFamily="34" charset="0"/>
                <a:hlinkClick r:id="rId3"/>
              </a:rPr>
              <a:t>https://www.ft.com/content/7ab6a9ec-1e4e-11e8-aaca-4574d7dabfb6</a:t>
            </a:r>
            <a:endParaRPr lang="en-GB" sz="2000" dirty="0">
              <a:solidFill>
                <a:prstClr val="black"/>
              </a:solidFill>
              <a:latin typeface="Arial" panose="020B0604020202020204" pitchFamily="34" charset="0"/>
              <a:cs typeface="Arial" panose="020B0604020202020204" pitchFamily="34" charset="0"/>
            </a:endParaRPr>
          </a:p>
          <a:p>
            <a:pPr lvl="0">
              <a:defRPr/>
            </a:pPr>
            <a:r>
              <a:rPr lang="en-GB" sz="2000" dirty="0">
                <a:solidFill>
                  <a:prstClr val="black"/>
                </a:solidFill>
                <a:latin typeface="Arial" panose="020B0604020202020204" pitchFamily="34" charset="0"/>
                <a:cs typeface="Arial" panose="020B0604020202020204" pitchFamily="34" charset="0"/>
              </a:rPr>
              <a:t> </a:t>
            </a:r>
            <a:endPar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 name="TextBox 1">
            <a:extLst>
              <a:ext uri="{FF2B5EF4-FFF2-40B4-BE49-F238E27FC236}">
                <a16:creationId xmlns:a16="http://schemas.microsoft.com/office/drawing/2014/main" id="{CC26485E-06AA-4138-A690-6593D4184D83}"/>
              </a:ext>
            </a:extLst>
          </p:cNvPr>
          <p:cNvSpPr txBox="1"/>
          <p:nvPr/>
        </p:nvSpPr>
        <p:spPr>
          <a:xfrm>
            <a:off x="323528" y="1484784"/>
            <a:ext cx="5184576" cy="400110"/>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Kahoot is a great quiz resource</a:t>
            </a:r>
          </a:p>
        </p:txBody>
      </p:sp>
    </p:spTree>
    <p:extLst>
      <p:ext uri="{BB962C8B-B14F-4D97-AF65-F5344CB8AC3E}">
        <p14:creationId xmlns:p14="http://schemas.microsoft.com/office/powerpoint/2010/main" val="24729060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descr="Title: OCR Resources: the small print - Description: OCR Resources: the small print&#10;OCR’s resources are provided to support the teaching of OCR specifications, but in no way constitute an endorsed teaching method that is required by the Board, and the decision to use them lies with the individual teacher.   Whilst every effort is made to ensure the accuracy of the content, OCR cannot be held responsible for any errors or omissions within these resources. &#10;© OCR 2014 - This resource may be freely copied and distributed, as long as the OCR logo and this message remain intact and OCR is acknowledged as the originator of this work.&#10;&#10;OCR acknowledges the use of the following content:&#10;Maths and English icons: Air0ne/Shutterstock.com"/>
          <p:cNvSpPr>
            <a:spLocks noChangeArrowheads="1"/>
          </p:cNvSpPr>
          <p:nvPr/>
        </p:nvSpPr>
        <p:spPr bwMode="auto">
          <a:xfrm>
            <a:off x="395536" y="4005064"/>
            <a:ext cx="8280920" cy="1584176"/>
          </a:xfrm>
          <a:prstGeom prst="roundRect">
            <a:avLst>
              <a:gd name="adj" fmla="val 4315"/>
            </a:avLst>
          </a:prstGeom>
          <a:solidFill>
            <a:srgbClr val="D8D8D8"/>
          </a:solidFill>
          <a:ln>
            <a:noFill/>
          </a:ln>
          <a:extLst>
            <a:ext uri="{91240B29-F687-4F45-9708-019B960494DF}">
              <a14:hiddenLine xmlns:a14="http://schemas.microsoft.com/office/drawing/2010/main" w="25400">
                <a:solidFill>
                  <a:srgbClr val="000000"/>
                </a:solidFill>
                <a:round/>
                <a:headEnd/>
                <a:tailEnd/>
              </a14:hiddenLine>
            </a:ext>
          </a:extLst>
        </p:spPr>
        <p:txBody>
          <a:bodyPr rot="0" vert="horz" wrap="square" lIns="91440" tIns="45720" rIns="91440" bIns="45720" anchor="t" anchorCtr="0" upright="1">
            <a:noAutofit/>
          </a:bodyPr>
          <a:lstStyle/>
          <a:p>
            <a:pPr>
              <a:lnSpc>
                <a:spcPct val="115000"/>
              </a:lnSpc>
              <a:spcAft>
                <a:spcPts val="0"/>
              </a:spcAft>
            </a:pPr>
            <a:r>
              <a:rPr lang="en-GB" sz="800" b="1" dirty="0">
                <a:solidFill>
                  <a:srgbClr val="000000"/>
                </a:solidFill>
                <a:effectLst/>
                <a:latin typeface="Arial"/>
                <a:ea typeface="Calibri"/>
                <a:cs typeface="Times New Roman"/>
              </a:rPr>
              <a:t>OCR Resources</a:t>
            </a:r>
            <a:r>
              <a:rPr lang="en-GB" sz="800" dirty="0">
                <a:solidFill>
                  <a:srgbClr val="000000"/>
                </a:solidFill>
                <a:effectLst/>
                <a:latin typeface="Arial"/>
                <a:ea typeface="Calibri"/>
                <a:cs typeface="Times New Roman"/>
              </a:rPr>
              <a:t>:</a:t>
            </a:r>
            <a:r>
              <a:rPr lang="en-GB" sz="800" dirty="0">
                <a:solidFill>
                  <a:srgbClr val="000000"/>
                </a:solidFill>
                <a:effectLst/>
                <a:latin typeface="Calibri"/>
                <a:ea typeface="Calibri"/>
                <a:cs typeface="Arial"/>
              </a:rPr>
              <a:t> </a:t>
            </a:r>
            <a:r>
              <a:rPr lang="en-GB" sz="800" i="1" dirty="0">
                <a:solidFill>
                  <a:srgbClr val="000000"/>
                </a:solidFill>
                <a:effectLst/>
                <a:latin typeface="Arial"/>
                <a:ea typeface="Calibri"/>
                <a:cs typeface="Times New Roman"/>
              </a:rPr>
              <a:t>the small print</a:t>
            </a:r>
            <a:br>
              <a:rPr lang="en-GB" sz="800" i="1" dirty="0">
                <a:solidFill>
                  <a:srgbClr val="000000"/>
                </a:solidFill>
                <a:effectLst/>
                <a:latin typeface="Calibri"/>
                <a:ea typeface="Calibri"/>
                <a:cs typeface="Arial"/>
              </a:rPr>
            </a:br>
            <a:r>
              <a:rPr lang="en-GB" sz="600" dirty="0">
                <a:solidFill>
                  <a:srgbClr val="000000"/>
                </a:solidFill>
                <a:effectLst/>
                <a:latin typeface="Arial"/>
                <a:ea typeface="Calibri"/>
                <a:cs typeface="Times New Roman"/>
              </a:rPr>
              <a:t>OCR’s </a:t>
            </a:r>
            <a:r>
              <a:rPr lang="en-GB" sz="600" dirty="0">
                <a:solidFill>
                  <a:srgbClr val="000000"/>
                </a:solidFill>
                <a:effectLst/>
                <a:latin typeface="Arial"/>
                <a:ea typeface="Calibri"/>
                <a:cs typeface="Arial"/>
              </a:rPr>
              <a:t>resources</a:t>
            </a:r>
            <a:r>
              <a:rPr lang="en-GB" sz="600" dirty="0">
                <a:solidFill>
                  <a:srgbClr val="000000"/>
                </a:solidFill>
                <a:effectLst/>
                <a:latin typeface="Arial"/>
                <a:ea typeface="Calibri"/>
                <a:cs typeface="Times New Roman"/>
              </a:rPr>
              <a:t> are provided to support the delivery of OCR qualifications, but in no way constitute an endorsed teaching method that is required by the Board, and the decision to use them lies with the individual teacher. Whilst every effort is made to ensure the accuracy of the content, OCR cannot be held responsible for any errors or omissions within these resources. </a:t>
            </a:r>
            <a:endParaRPr lang="en-GB" sz="1100" dirty="0">
              <a:effectLst/>
              <a:latin typeface="Calibri"/>
              <a:ea typeface="Calibri"/>
              <a:cs typeface="Times New Roman"/>
            </a:endParaRPr>
          </a:p>
          <a:p>
            <a:pPr>
              <a:lnSpc>
                <a:spcPct val="115000"/>
              </a:lnSpc>
              <a:spcAft>
                <a:spcPts val="0"/>
              </a:spcAft>
            </a:pPr>
            <a:r>
              <a:rPr lang="en-GB" sz="600" dirty="0">
                <a:solidFill>
                  <a:srgbClr val="000000"/>
                </a:solidFill>
                <a:effectLst/>
                <a:latin typeface="Arial"/>
                <a:ea typeface="Calibri"/>
                <a:cs typeface="Times New Roman"/>
              </a:rPr>
              <a:t> </a:t>
            </a:r>
            <a:endParaRPr lang="en-GB" sz="1100" dirty="0">
              <a:effectLst/>
              <a:latin typeface="Calibri"/>
              <a:ea typeface="Calibri"/>
              <a:cs typeface="Times New Roman"/>
            </a:endParaRPr>
          </a:p>
          <a:p>
            <a:pPr>
              <a:lnSpc>
                <a:spcPct val="115000"/>
              </a:lnSpc>
              <a:spcAft>
                <a:spcPts val="0"/>
              </a:spcAft>
            </a:pPr>
            <a:r>
              <a:rPr lang="en-GB" sz="600" dirty="0">
                <a:solidFill>
                  <a:srgbClr val="000000"/>
                </a:solidFill>
                <a:effectLst/>
                <a:latin typeface="Arial"/>
                <a:ea typeface="Calibri"/>
                <a:cs typeface="Times New Roman"/>
              </a:rPr>
              <a:t>Our documents are updated over time. Whilst every effort is made to check all documents, there may be contradictions between published support and the specification, therefore please use the information on the latest specification at all times. Where changes are made to specifications these will be indicated within the document, there will be a new version number indicated, and a summary of the changes. If you do notice a discrepancy between the specification and a resource please contact us at: </a:t>
            </a:r>
            <a:endParaRPr lang="en-GB" sz="1100" dirty="0">
              <a:effectLst/>
              <a:latin typeface="Calibri"/>
              <a:ea typeface="Calibri"/>
              <a:cs typeface="Times New Roman"/>
            </a:endParaRPr>
          </a:p>
          <a:p>
            <a:pPr>
              <a:lnSpc>
                <a:spcPct val="115000"/>
              </a:lnSpc>
              <a:spcAft>
                <a:spcPts val="0"/>
              </a:spcAft>
            </a:pPr>
            <a:r>
              <a:rPr lang="en-GB" sz="600" u="sng" dirty="0">
                <a:solidFill>
                  <a:srgbClr val="0000FF"/>
                </a:solidFill>
                <a:effectLst/>
                <a:latin typeface="Arial"/>
                <a:ea typeface="Calibri"/>
                <a:cs typeface="Times New Roman"/>
                <a:hlinkClick r:id="rId2"/>
              </a:rPr>
              <a:t>resources.feedback@ocr.org.uk</a:t>
            </a:r>
            <a:r>
              <a:rPr lang="en-GB" sz="600" dirty="0">
                <a:solidFill>
                  <a:srgbClr val="000000"/>
                </a:solidFill>
                <a:effectLst/>
                <a:latin typeface="Arial"/>
                <a:ea typeface="Calibri"/>
                <a:cs typeface="Times New Roman"/>
              </a:rPr>
              <a:t>.</a:t>
            </a:r>
            <a:endParaRPr lang="en-GB" sz="1100" dirty="0">
              <a:effectLst/>
              <a:latin typeface="Calibri"/>
              <a:ea typeface="Calibri"/>
              <a:cs typeface="Times New Roman"/>
            </a:endParaRPr>
          </a:p>
          <a:p>
            <a:pPr>
              <a:lnSpc>
                <a:spcPct val="115000"/>
              </a:lnSpc>
            </a:pPr>
            <a:br>
              <a:rPr lang="en-GB" sz="600" dirty="0">
                <a:solidFill>
                  <a:srgbClr val="000000"/>
                </a:solidFill>
                <a:effectLst/>
                <a:latin typeface="Arial"/>
                <a:ea typeface="Calibri"/>
                <a:cs typeface="Times New Roman"/>
              </a:rPr>
            </a:br>
            <a:r>
              <a:rPr lang="en-GB" sz="600" dirty="0">
                <a:solidFill>
                  <a:srgbClr val="000000"/>
                </a:solidFill>
                <a:effectLst/>
                <a:latin typeface="Arial"/>
                <a:ea typeface="Calibri"/>
                <a:cs typeface="Times New Roman"/>
              </a:rPr>
              <a:t>© OCR 2019 - This resource may be freely copied and distributed, as long as the OCR logo and this message remain intact and OCR is acknowledged as the originator of this work</a:t>
            </a:r>
            <a:r>
              <a:rPr lang="en-GB" sz="600" dirty="0">
                <a:effectLst/>
                <a:latin typeface="Arial"/>
                <a:ea typeface="Calibri"/>
                <a:cs typeface="Times New Roman"/>
              </a:rPr>
              <a:t>. OCR acknowledges the use of the following content: </a:t>
            </a:r>
            <a:r>
              <a:rPr lang="en-GB" sz="600" dirty="0">
                <a:latin typeface="Arial" panose="020B0604020202020204" pitchFamily="34" charset="0"/>
                <a:ea typeface="Calibri"/>
                <a:cs typeface="Arial" panose="020B0604020202020204" pitchFamily="34" charset="0"/>
              </a:rPr>
              <a:t>Slide 3: Balance scales/valikalina/Shutterstock.com</a:t>
            </a:r>
            <a:endParaRPr lang="en-GB" sz="600" dirty="0">
              <a:latin typeface="Arial"/>
              <a:ea typeface="Calibri"/>
              <a:cs typeface="Times New Roman"/>
            </a:endParaRPr>
          </a:p>
          <a:p>
            <a:pPr>
              <a:lnSpc>
                <a:spcPct val="115000"/>
              </a:lnSpc>
            </a:pPr>
            <a:endParaRPr lang="en-GB" sz="600" dirty="0">
              <a:effectLst/>
              <a:latin typeface="Arial"/>
              <a:ea typeface="Calibri"/>
              <a:cs typeface="Times New Roman"/>
            </a:endParaRPr>
          </a:p>
          <a:p>
            <a:pPr>
              <a:lnSpc>
                <a:spcPct val="115000"/>
              </a:lnSpc>
            </a:pPr>
            <a:r>
              <a:rPr lang="en-GB" sz="600" dirty="0">
                <a:solidFill>
                  <a:srgbClr val="000000"/>
                </a:solidFill>
                <a:latin typeface="Arial"/>
                <a:ea typeface="Calibri"/>
                <a:cs typeface="Times New Roman"/>
              </a:rPr>
              <a:t>Please get in touch if you want to discuss the accessibility of resources we offer to support delivery of our qualifications: </a:t>
            </a:r>
            <a:r>
              <a:rPr lang="en-GB" sz="600" u="sng" dirty="0">
                <a:solidFill>
                  <a:srgbClr val="0000FF"/>
                </a:solidFill>
                <a:latin typeface="Arial"/>
                <a:ea typeface="Calibri"/>
                <a:cs typeface="Times New Roman"/>
                <a:hlinkClick r:id="rId3"/>
              </a:rPr>
              <a:t>resources.feedback@ocr.org.uk</a:t>
            </a:r>
            <a:endParaRPr lang="en-GB" sz="1100" dirty="0">
              <a:ea typeface="Calibri"/>
              <a:cs typeface="Times New Roman"/>
            </a:endParaRPr>
          </a:p>
          <a:p>
            <a:pPr>
              <a:lnSpc>
                <a:spcPct val="115000"/>
              </a:lnSpc>
            </a:pPr>
            <a:endParaRPr lang="en-GB" sz="600" dirty="0">
              <a:latin typeface="Arial"/>
              <a:ea typeface="Calibri"/>
              <a:cs typeface="Times New Roman"/>
            </a:endParaRPr>
          </a:p>
          <a:p>
            <a:pPr>
              <a:lnSpc>
                <a:spcPct val="115000"/>
              </a:lnSpc>
            </a:pPr>
            <a:endParaRPr lang="en-GB" sz="600" dirty="0">
              <a:solidFill>
                <a:srgbClr val="FF0000"/>
              </a:solidFill>
              <a:effectLst/>
              <a:latin typeface="Arial"/>
              <a:ea typeface="Calibri"/>
              <a:cs typeface="Times New Roman"/>
            </a:endParaRPr>
          </a:p>
          <a:p>
            <a:pPr>
              <a:lnSpc>
                <a:spcPct val="115000"/>
              </a:lnSpc>
              <a:spcAft>
                <a:spcPts val="0"/>
              </a:spcAft>
            </a:pPr>
            <a:endParaRPr lang="en-GB" sz="600" dirty="0">
              <a:solidFill>
                <a:srgbClr val="FF0000"/>
              </a:solidFill>
              <a:latin typeface="Arial"/>
              <a:ea typeface="Calibri"/>
              <a:cs typeface="Times New Roman"/>
            </a:endParaRPr>
          </a:p>
        </p:txBody>
      </p:sp>
      <p:pic>
        <p:nvPicPr>
          <p:cNvPr id="5" name="Picture 4">
            <a:extLst>
              <a:ext uri="{FF2B5EF4-FFF2-40B4-BE49-F238E27FC236}">
                <a16:creationId xmlns:a16="http://schemas.microsoft.com/office/drawing/2014/main" id="{5011BA8A-6808-C34D-9BB4-EB455C10BC4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6607" y="2636912"/>
            <a:ext cx="1584176" cy="1219676"/>
          </a:xfrm>
          <a:prstGeom prst="rect">
            <a:avLst/>
          </a:prstGeom>
        </p:spPr>
      </p:pic>
    </p:spTree>
    <p:extLst>
      <p:ext uri="{BB962C8B-B14F-4D97-AF65-F5344CB8AC3E}">
        <p14:creationId xmlns:p14="http://schemas.microsoft.com/office/powerpoint/2010/main" val="14185683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a:solidFill>
                  <a:srgbClr val="830E2C"/>
                </a:solidFill>
                <a:latin typeface="Arial" panose="020B0604020202020204" pitchFamily="34" charset="0"/>
                <a:cs typeface="Arial" panose="020B0604020202020204" pitchFamily="34" charset="0"/>
              </a:rPr>
              <a:t>Overview:</a:t>
            </a: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l="3988" t="9093" r="5948" b="8701"/>
          <a:stretch/>
        </p:blipFill>
        <p:spPr>
          <a:xfrm>
            <a:off x="4346426" y="1916832"/>
            <a:ext cx="4521011" cy="3431709"/>
          </a:xfrm>
          <a:prstGeom prst="rect">
            <a:avLst/>
          </a:prstGeom>
        </p:spPr>
      </p:pic>
      <p:sp>
        <p:nvSpPr>
          <p:cNvPr id="10" name="TextBox 9"/>
          <p:cNvSpPr txBox="1"/>
          <p:nvPr/>
        </p:nvSpPr>
        <p:spPr>
          <a:xfrm>
            <a:off x="395536" y="766051"/>
            <a:ext cx="8352928" cy="4093428"/>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The key ideas are that the co-existence of </a:t>
            </a:r>
            <a:r>
              <a:rPr lang="en-US" sz="2000" b="1" dirty="0">
                <a:latin typeface="Arial" panose="020B0604020202020204" pitchFamily="34" charset="0"/>
                <a:cs typeface="Arial" panose="020B0604020202020204" pitchFamily="34" charset="0"/>
              </a:rPr>
              <a:t>scarce resources </a:t>
            </a:r>
            <a:r>
              <a:rPr lang="en-US" sz="2000" dirty="0">
                <a:latin typeface="Arial" panose="020B0604020202020204" pitchFamily="34" charset="0"/>
                <a:cs typeface="Arial" panose="020B0604020202020204" pitchFamily="34" charset="0"/>
              </a:rPr>
              <a:t>and </a:t>
            </a:r>
            <a:r>
              <a:rPr lang="en-US" sz="2000" b="1" dirty="0">
                <a:latin typeface="Arial" panose="020B0604020202020204" pitchFamily="34" charset="0"/>
                <a:cs typeface="Arial" panose="020B0604020202020204" pitchFamily="34" charset="0"/>
              </a:rPr>
              <a:t>infinite wants </a:t>
            </a:r>
            <a:r>
              <a:rPr lang="en-US" sz="2000" dirty="0">
                <a:latin typeface="Arial" panose="020B0604020202020204" pitchFamily="34" charset="0"/>
                <a:cs typeface="Arial" panose="020B0604020202020204" pitchFamily="34" charset="0"/>
              </a:rPr>
              <a:t>leads to the need for an efficient allocation of those resources, which is what Economics does by answering the three basic questions:</a:t>
            </a:r>
          </a:p>
          <a:p>
            <a:pPr marL="542925" indent="-542925">
              <a:buAutoNum type="arabicPeriod"/>
            </a:pPr>
            <a:r>
              <a:rPr lang="en-US" sz="2000" dirty="0">
                <a:latin typeface="Arial" panose="020B0604020202020204" pitchFamily="34" charset="0"/>
                <a:cs typeface="Arial" panose="020B0604020202020204" pitchFamily="34" charset="0"/>
              </a:rPr>
              <a:t>what to produce?</a:t>
            </a:r>
          </a:p>
          <a:p>
            <a:pPr marL="542925" indent="-542925">
              <a:buAutoNum type="arabicPeriod"/>
            </a:pPr>
            <a:r>
              <a:rPr lang="en-US" sz="2000" dirty="0">
                <a:latin typeface="Arial" panose="020B0604020202020204" pitchFamily="34" charset="0"/>
                <a:cs typeface="Arial" panose="020B0604020202020204" pitchFamily="34" charset="0"/>
              </a:rPr>
              <a:t>how to produce it?</a:t>
            </a:r>
          </a:p>
          <a:p>
            <a:pPr marL="542925" indent="-542925">
              <a:buAutoNum type="arabicPeriod"/>
            </a:pPr>
            <a:r>
              <a:rPr lang="en-US" sz="2000" dirty="0">
                <a:latin typeface="Arial" panose="020B0604020202020204" pitchFamily="34" charset="0"/>
                <a:cs typeface="Arial" panose="020B0604020202020204" pitchFamily="34" charset="0"/>
              </a:rPr>
              <a:t>for whom to produce?</a:t>
            </a:r>
          </a:p>
          <a:p>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The basic </a:t>
            </a:r>
            <a:r>
              <a:rPr lang="en-US" sz="2000" b="1" dirty="0">
                <a:latin typeface="Arial" panose="020B0604020202020204" pitchFamily="34" charset="0"/>
                <a:cs typeface="Arial" panose="020B0604020202020204" pitchFamily="34" charset="0"/>
              </a:rPr>
              <a:t>economic problem</a:t>
            </a:r>
            <a:br>
              <a:rPr lang="en-US" sz="2000" b="1"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is so called because it applies </a:t>
            </a:r>
            <a:br>
              <a:rPr lang="en-US" sz="2000"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in any context wherein economic </a:t>
            </a:r>
            <a:br>
              <a:rPr lang="en-US" sz="2000"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decisions have to be made. </a:t>
            </a:r>
          </a:p>
          <a:p>
            <a:endPar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04273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219998"/>
            <a:ext cx="5544616" cy="523220"/>
          </a:xfrm>
          <a:prstGeom prst="rect">
            <a:avLst/>
          </a:prstGeom>
          <a:noFill/>
        </p:spPr>
        <p:txBody>
          <a:bodyPr wrap="square" rtlCol="0">
            <a:spAutoFit/>
          </a:bodyPr>
          <a:lstStyle/>
          <a:p>
            <a:r>
              <a:rPr lang="en-GB" sz="2800" b="1" dirty="0">
                <a:solidFill>
                  <a:srgbClr val="830E2C"/>
                </a:solidFill>
                <a:latin typeface="Arial" panose="020B0604020202020204" pitchFamily="34" charset="0"/>
                <a:cs typeface="Arial" panose="020B0604020202020204" pitchFamily="34" charset="0"/>
              </a:rPr>
              <a:t>Key terms:</a:t>
            </a:r>
          </a:p>
        </p:txBody>
      </p:sp>
      <p:sp>
        <p:nvSpPr>
          <p:cNvPr id="6" name="TextBox 5"/>
          <p:cNvSpPr txBox="1"/>
          <p:nvPr/>
        </p:nvSpPr>
        <p:spPr>
          <a:xfrm>
            <a:off x="323528" y="836712"/>
            <a:ext cx="8352928" cy="5386090"/>
          </a:xfrm>
          <a:prstGeom prst="rect">
            <a:avLst/>
          </a:prstGeom>
          <a:noFill/>
        </p:spPr>
        <p:txBody>
          <a:bodyPr wrap="square" rtlCol="0">
            <a:spAutoFit/>
          </a:bodyPr>
          <a:lstStyle/>
          <a:p>
            <a:pPr marL="285750" lvl="0" indent="-285750">
              <a:buFont typeface="Arial" panose="020B0604020202020204" pitchFamily="34" charset="0"/>
              <a:buChar char="•"/>
            </a:pPr>
            <a:r>
              <a:rPr lang="en-US" dirty="0">
                <a:solidFill>
                  <a:srgbClr val="000000"/>
                </a:solidFill>
                <a:latin typeface="Arial" panose="020B0604020202020204" pitchFamily="34" charset="0"/>
                <a:cs typeface="Arial" panose="020B0604020202020204" pitchFamily="34" charset="0"/>
              </a:rPr>
              <a:t>Economic goods: </a:t>
            </a:r>
            <a:r>
              <a:rPr lang="en-US" dirty="0">
                <a:solidFill>
                  <a:srgbClr val="00B050"/>
                </a:solidFill>
                <a:latin typeface="Arial" panose="020B0604020202020204" pitchFamily="34" charset="0"/>
                <a:cs typeface="Arial" panose="020B0604020202020204" pitchFamily="34" charset="0"/>
              </a:rPr>
              <a:t>goods that are scarce, e.g. oil</a:t>
            </a:r>
          </a:p>
          <a:p>
            <a:pPr marL="285750" lvl="0" indent="-285750">
              <a:buFont typeface="Arial" panose="020B0604020202020204" pitchFamily="34" charset="0"/>
              <a:buChar char="•"/>
            </a:pPr>
            <a:r>
              <a:rPr lang="en-US" dirty="0">
                <a:solidFill>
                  <a:srgbClr val="000000"/>
                </a:solidFill>
                <a:latin typeface="Arial" panose="020B0604020202020204" pitchFamily="34" charset="0"/>
                <a:cs typeface="Arial" panose="020B0604020202020204" pitchFamily="34" charset="0"/>
              </a:rPr>
              <a:t>Free goods: </a:t>
            </a:r>
            <a:r>
              <a:rPr lang="en-US" dirty="0">
                <a:solidFill>
                  <a:srgbClr val="00B050"/>
                </a:solidFill>
                <a:latin typeface="Arial" panose="020B0604020202020204" pitchFamily="34" charset="0"/>
                <a:cs typeface="Arial" panose="020B0604020202020204" pitchFamily="34" charset="0"/>
              </a:rPr>
              <a:t>goods that are not scarce, e.g. the air</a:t>
            </a:r>
          </a:p>
          <a:p>
            <a:pPr marL="285750" lvl="0" indent="-285750">
              <a:buFont typeface="Arial" panose="020B0604020202020204" pitchFamily="34" charset="0"/>
              <a:buChar char="•"/>
            </a:pPr>
            <a:r>
              <a:rPr lang="en-US" dirty="0">
                <a:solidFill>
                  <a:srgbClr val="000000"/>
                </a:solidFill>
                <a:latin typeface="Arial" panose="020B0604020202020204" pitchFamily="34" charset="0"/>
                <a:cs typeface="Arial" panose="020B0604020202020204" pitchFamily="34" charset="0"/>
              </a:rPr>
              <a:t>Scarcity: </a:t>
            </a:r>
            <a:r>
              <a:rPr lang="en-US" dirty="0">
                <a:solidFill>
                  <a:srgbClr val="00B050"/>
                </a:solidFill>
                <a:latin typeface="Arial" panose="020B0604020202020204" pitchFamily="34" charset="0"/>
                <a:cs typeface="Arial" panose="020B0604020202020204" pitchFamily="34" charset="0"/>
              </a:rPr>
              <a:t>when wants are infinite(unlimited) but resources are finite(limited)</a:t>
            </a:r>
          </a:p>
          <a:p>
            <a:pPr marL="285750" lvl="0" indent="-285750">
              <a:buFont typeface="Arial" panose="020B0604020202020204" pitchFamily="34" charset="0"/>
              <a:buChar char="•"/>
            </a:pPr>
            <a:r>
              <a:rPr lang="en-US" dirty="0">
                <a:solidFill>
                  <a:srgbClr val="000000"/>
                </a:solidFill>
                <a:latin typeface="Arial" panose="020B0604020202020204" pitchFamily="34" charset="0"/>
                <a:cs typeface="Arial" panose="020B0604020202020204" pitchFamily="34" charset="0"/>
              </a:rPr>
              <a:t>Choice: </a:t>
            </a:r>
            <a:r>
              <a:rPr lang="en-US" dirty="0">
                <a:solidFill>
                  <a:srgbClr val="00B050"/>
                </a:solidFill>
                <a:latin typeface="Arial" panose="020B0604020202020204" pitchFamily="34" charset="0"/>
                <a:cs typeface="Arial" panose="020B0604020202020204" pitchFamily="34" charset="0"/>
              </a:rPr>
              <a:t>people choose which goods and services to consume, choice of what, how and for whom.</a:t>
            </a:r>
          </a:p>
          <a:p>
            <a:pPr marL="285750" lvl="0" indent="-285750">
              <a:buFont typeface="Arial" panose="020B0604020202020204" pitchFamily="34" charset="0"/>
              <a:buChar char="•"/>
            </a:pPr>
            <a:r>
              <a:rPr lang="en-US" dirty="0">
                <a:solidFill>
                  <a:srgbClr val="000000"/>
                </a:solidFill>
                <a:latin typeface="Arial" panose="020B0604020202020204" pitchFamily="34" charset="0"/>
                <a:cs typeface="Arial" panose="020B0604020202020204" pitchFamily="34" charset="0"/>
              </a:rPr>
              <a:t>Needs: </a:t>
            </a:r>
            <a:r>
              <a:rPr lang="en-US" dirty="0">
                <a:solidFill>
                  <a:srgbClr val="00B050"/>
                </a:solidFill>
                <a:latin typeface="Arial" panose="020B0604020202020204" pitchFamily="34" charset="0"/>
                <a:cs typeface="Arial" panose="020B0604020202020204" pitchFamily="34" charset="0"/>
              </a:rPr>
              <a:t>resources necessary to survive</a:t>
            </a:r>
          </a:p>
          <a:p>
            <a:pPr marL="285750" lvl="0" indent="-285750">
              <a:buFont typeface="Arial" panose="020B0604020202020204" pitchFamily="34" charset="0"/>
              <a:buChar char="•"/>
            </a:pPr>
            <a:r>
              <a:rPr lang="en-US" dirty="0">
                <a:solidFill>
                  <a:srgbClr val="000000"/>
                </a:solidFill>
                <a:latin typeface="Arial" panose="020B0604020202020204" pitchFamily="34" charset="0"/>
                <a:cs typeface="Arial" panose="020B0604020202020204" pitchFamily="34" charset="0"/>
              </a:rPr>
              <a:t>Wants: </a:t>
            </a:r>
            <a:r>
              <a:rPr lang="en-US" dirty="0">
                <a:solidFill>
                  <a:srgbClr val="00B050"/>
                </a:solidFill>
                <a:latin typeface="Arial" panose="020B0604020202020204" pitchFamily="34" charset="0"/>
                <a:cs typeface="Arial" panose="020B0604020202020204" pitchFamily="34" charset="0"/>
              </a:rPr>
              <a:t>goods and services people would like to consume.</a:t>
            </a:r>
          </a:p>
          <a:p>
            <a:pPr marL="285750" lvl="0" indent="-285750">
              <a:buFont typeface="Arial" panose="020B0604020202020204" pitchFamily="34" charset="0"/>
              <a:buChar char="•"/>
            </a:pPr>
            <a:r>
              <a:rPr lang="en-GB" dirty="0">
                <a:solidFill>
                  <a:srgbClr val="000000"/>
                </a:solidFill>
                <a:latin typeface="Arial" panose="020B0604020202020204" pitchFamily="34" charset="0"/>
                <a:cs typeface="Arial" panose="020B0604020202020204" pitchFamily="34" charset="0"/>
              </a:rPr>
              <a:t>Normative statement: </a:t>
            </a:r>
            <a:r>
              <a:rPr lang="en-GB" dirty="0">
                <a:solidFill>
                  <a:srgbClr val="00B050"/>
                </a:solidFill>
                <a:latin typeface="Arial" panose="020B0604020202020204" pitchFamily="34" charset="0"/>
                <a:cs typeface="Arial" panose="020B0604020202020204" pitchFamily="34" charset="0"/>
              </a:rPr>
              <a:t>A statement based upon opinions , a value judgement and can not be proven (what should be)</a:t>
            </a:r>
          </a:p>
          <a:p>
            <a:pPr marL="285750" lvl="0" indent="-285750">
              <a:buFont typeface="Arial" panose="020B0604020202020204" pitchFamily="34" charset="0"/>
              <a:buChar char="•"/>
            </a:pPr>
            <a:r>
              <a:rPr lang="en-GB" dirty="0">
                <a:solidFill>
                  <a:srgbClr val="000000"/>
                </a:solidFill>
                <a:latin typeface="Arial" panose="020B0604020202020204" pitchFamily="34" charset="0"/>
                <a:cs typeface="Arial" panose="020B0604020202020204" pitchFamily="34" charset="0"/>
              </a:rPr>
              <a:t>Positive statement: </a:t>
            </a:r>
            <a:r>
              <a:rPr lang="en-GB" dirty="0">
                <a:solidFill>
                  <a:srgbClr val="00B050"/>
                </a:solidFill>
                <a:latin typeface="Arial" panose="020B0604020202020204" pitchFamily="34" charset="0"/>
                <a:cs typeface="Arial" panose="020B0604020202020204" pitchFamily="34" charset="0"/>
              </a:rPr>
              <a:t>A statement that is factual and can be proven (what is)</a:t>
            </a:r>
          </a:p>
          <a:p>
            <a:pPr marL="285750" lvl="0" indent="-285750">
              <a:buFont typeface="Arial" panose="020B0604020202020204" pitchFamily="34" charset="0"/>
              <a:buChar char="•"/>
            </a:pPr>
            <a:r>
              <a:rPr lang="en-US" dirty="0">
                <a:solidFill>
                  <a:srgbClr val="000000"/>
                </a:solidFill>
                <a:latin typeface="Arial" panose="020B0604020202020204" pitchFamily="34" charset="0"/>
                <a:cs typeface="Arial" panose="020B0604020202020204" pitchFamily="34" charset="0"/>
              </a:rPr>
              <a:t>Economic agents: government, firms, and households </a:t>
            </a:r>
          </a:p>
          <a:p>
            <a:pPr marL="285750" lvl="0" indent="-285750">
              <a:buFont typeface="Arial" panose="020B0604020202020204" pitchFamily="34" charset="0"/>
              <a:buChar char="•"/>
            </a:pPr>
            <a:r>
              <a:rPr lang="en-US" dirty="0">
                <a:solidFill>
                  <a:srgbClr val="000000"/>
                </a:solidFill>
                <a:latin typeface="Arial" panose="020B0604020202020204" pitchFamily="34" charset="0"/>
                <a:cs typeface="Arial" panose="020B0604020202020204" pitchFamily="34" charset="0"/>
              </a:rPr>
              <a:t>The factors of production: </a:t>
            </a:r>
            <a:r>
              <a:rPr lang="en-US" dirty="0">
                <a:solidFill>
                  <a:srgbClr val="00B050"/>
                </a:solidFill>
                <a:latin typeface="Arial" panose="020B0604020202020204" pitchFamily="34" charset="0"/>
                <a:cs typeface="Arial" panose="020B0604020202020204" pitchFamily="34" charset="0"/>
              </a:rPr>
              <a:t>resources used in the production process; </a:t>
            </a:r>
            <a:r>
              <a:rPr lang="en-US" dirty="0">
                <a:solidFill>
                  <a:srgbClr val="000000"/>
                </a:solidFill>
                <a:latin typeface="Arial" panose="020B0604020202020204" pitchFamily="34" charset="0"/>
                <a:cs typeface="Arial" panose="020B0604020202020204" pitchFamily="34" charset="0"/>
              </a:rPr>
              <a:t>land: </a:t>
            </a:r>
            <a:r>
              <a:rPr lang="en-US" dirty="0">
                <a:solidFill>
                  <a:srgbClr val="00B050"/>
                </a:solidFill>
                <a:latin typeface="Arial" panose="020B0604020202020204" pitchFamily="34" charset="0"/>
                <a:cs typeface="Arial" panose="020B0604020202020204" pitchFamily="34" charset="0"/>
              </a:rPr>
              <a:t>natural </a:t>
            </a:r>
            <a:r>
              <a:rPr lang="en-US" dirty="0" err="1">
                <a:solidFill>
                  <a:srgbClr val="00B050"/>
                </a:solidFill>
                <a:latin typeface="Arial" panose="020B0604020202020204" pitchFamily="34" charset="0"/>
                <a:cs typeface="Arial" panose="020B0604020202020204" pitchFamily="34" charset="0"/>
              </a:rPr>
              <a:t>resourcces</a:t>
            </a:r>
            <a:r>
              <a:rPr lang="en-US" dirty="0">
                <a:solidFill>
                  <a:srgbClr val="000000"/>
                </a:solidFill>
                <a:latin typeface="Arial" panose="020B0604020202020204" pitchFamily="34" charset="0"/>
                <a:cs typeface="Arial" panose="020B0604020202020204" pitchFamily="34" charset="0"/>
              </a:rPr>
              <a:t>  </a:t>
            </a:r>
            <a:r>
              <a:rPr lang="en-US" dirty="0" err="1">
                <a:solidFill>
                  <a:srgbClr val="000000"/>
                </a:solidFill>
                <a:latin typeface="Arial" panose="020B0604020202020204" pitchFamily="34" charset="0"/>
                <a:cs typeface="Arial" panose="020B0604020202020204" pitchFamily="34" charset="0"/>
              </a:rPr>
              <a:t>labour</a:t>
            </a:r>
            <a:r>
              <a:rPr lang="en-US" dirty="0">
                <a:solidFill>
                  <a:srgbClr val="000000"/>
                </a:solidFill>
                <a:latin typeface="Arial" panose="020B0604020202020204" pitchFamily="34" charset="0"/>
                <a:cs typeface="Arial" panose="020B0604020202020204" pitchFamily="34" charset="0"/>
              </a:rPr>
              <a:t>: </a:t>
            </a:r>
            <a:r>
              <a:rPr lang="en-US" dirty="0">
                <a:solidFill>
                  <a:srgbClr val="00B050"/>
                </a:solidFill>
                <a:latin typeface="Arial" panose="020B0604020202020204" pitchFamily="34" charset="0"/>
                <a:cs typeface="Arial" panose="020B0604020202020204" pitchFamily="34" charset="0"/>
              </a:rPr>
              <a:t>human resources, </a:t>
            </a:r>
            <a:r>
              <a:rPr lang="en-US" dirty="0">
                <a:solidFill>
                  <a:srgbClr val="000000"/>
                </a:solidFill>
                <a:latin typeface="Arial" panose="020B0604020202020204" pitchFamily="34" charset="0"/>
                <a:cs typeface="Arial" panose="020B0604020202020204" pitchFamily="34" charset="0"/>
              </a:rPr>
              <a:t>capital:</a:t>
            </a:r>
            <a:r>
              <a:rPr lang="en-US" dirty="0">
                <a:solidFill>
                  <a:srgbClr val="00B050"/>
                </a:solidFill>
                <a:latin typeface="Arial" panose="020B0604020202020204" pitchFamily="34" charset="0"/>
                <a:cs typeface="Arial" panose="020B0604020202020204" pitchFamily="34" charset="0"/>
              </a:rPr>
              <a:t> man made aids to production</a:t>
            </a:r>
            <a:r>
              <a:rPr lang="en-US" dirty="0">
                <a:solidFill>
                  <a:srgbClr val="000000"/>
                </a:solidFill>
                <a:latin typeface="Arial" panose="020B0604020202020204" pitchFamily="34" charset="0"/>
                <a:cs typeface="Arial" panose="020B0604020202020204" pitchFamily="34" charset="0"/>
              </a:rPr>
              <a:t> and enterprise: </a:t>
            </a:r>
            <a:r>
              <a:rPr lang="en-US" dirty="0">
                <a:solidFill>
                  <a:srgbClr val="00B050"/>
                </a:solidFill>
                <a:latin typeface="Arial" panose="020B0604020202020204" pitchFamily="34" charset="0"/>
                <a:cs typeface="Arial" panose="020B0604020202020204" pitchFamily="34" charset="0"/>
              </a:rPr>
              <a:t>organization and risk bearing activity</a:t>
            </a:r>
            <a:endParaRPr lang="en-US" dirty="0">
              <a:solidFill>
                <a:srgbClr val="000000"/>
              </a:solidFill>
              <a:latin typeface="Arial" panose="020B0604020202020204" pitchFamily="34" charset="0"/>
              <a:cs typeface="Arial" panose="020B0604020202020204" pitchFamily="34" charset="0"/>
            </a:endParaRPr>
          </a:p>
          <a:p>
            <a:pPr marL="285750" lvl="0" indent="-285750">
              <a:buFont typeface="Arial" panose="020B0604020202020204" pitchFamily="34" charset="0"/>
              <a:buChar char="•"/>
            </a:pPr>
            <a:r>
              <a:rPr lang="en-US" dirty="0">
                <a:solidFill>
                  <a:srgbClr val="000000"/>
                </a:solidFill>
                <a:latin typeface="Arial" panose="020B0604020202020204" pitchFamily="34" charset="0"/>
                <a:cs typeface="Arial" panose="020B0604020202020204" pitchFamily="34" charset="0"/>
              </a:rPr>
              <a:t>The rewards of the factors of production: rent: </a:t>
            </a:r>
            <a:r>
              <a:rPr lang="en-US" dirty="0">
                <a:solidFill>
                  <a:srgbClr val="00B050"/>
                </a:solidFill>
                <a:latin typeface="Arial" panose="020B0604020202020204" pitchFamily="34" charset="0"/>
                <a:cs typeface="Arial" panose="020B0604020202020204" pitchFamily="34" charset="0"/>
              </a:rPr>
              <a:t>reward for land</a:t>
            </a:r>
            <a:r>
              <a:rPr lang="en-US" dirty="0">
                <a:solidFill>
                  <a:srgbClr val="000000"/>
                </a:solidFill>
                <a:latin typeface="Arial" panose="020B0604020202020204" pitchFamily="34" charset="0"/>
                <a:cs typeface="Arial" panose="020B0604020202020204" pitchFamily="34" charset="0"/>
              </a:rPr>
              <a:t>, wages: </a:t>
            </a:r>
            <a:r>
              <a:rPr lang="en-US" dirty="0">
                <a:solidFill>
                  <a:srgbClr val="00B050"/>
                </a:solidFill>
                <a:latin typeface="Arial" panose="020B0604020202020204" pitchFamily="34" charset="0"/>
                <a:cs typeface="Arial" panose="020B0604020202020204" pitchFamily="34" charset="0"/>
              </a:rPr>
              <a:t>reward for </a:t>
            </a:r>
            <a:r>
              <a:rPr lang="en-US" dirty="0" err="1">
                <a:solidFill>
                  <a:srgbClr val="00B050"/>
                </a:solidFill>
                <a:latin typeface="Arial" panose="020B0604020202020204" pitchFamily="34" charset="0"/>
                <a:cs typeface="Arial" panose="020B0604020202020204" pitchFamily="34" charset="0"/>
              </a:rPr>
              <a:t>labour</a:t>
            </a:r>
            <a:r>
              <a:rPr lang="en-US" dirty="0">
                <a:solidFill>
                  <a:srgbClr val="00B050"/>
                </a:solidFill>
                <a:latin typeface="Arial" panose="020B0604020202020204" pitchFamily="34" charset="0"/>
                <a:cs typeface="Arial" panose="020B0604020202020204" pitchFamily="34" charset="0"/>
              </a:rPr>
              <a:t>,</a:t>
            </a:r>
            <a:r>
              <a:rPr lang="en-US" dirty="0">
                <a:solidFill>
                  <a:srgbClr val="000000"/>
                </a:solidFill>
                <a:latin typeface="Arial" panose="020B0604020202020204" pitchFamily="34" charset="0"/>
                <a:cs typeface="Arial" panose="020B0604020202020204" pitchFamily="34" charset="0"/>
              </a:rPr>
              <a:t> interest </a:t>
            </a:r>
            <a:r>
              <a:rPr lang="en-US" dirty="0">
                <a:solidFill>
                  <a:srgbClr val="00B050"/>
                </a:solidFill>
                <a:latin typeface="Arial" panose="020B0604020202020204" pitchFamily="34" charset="0"/>
                <a:cs typeface="Arial" panose="020B0604020202020204" pitchFamily="34" charset="0"/>
              </a:rPr>
              <a:t>reward for capital </a:t>
            </a:r>
            <a:r>
              <a:rPr lang="en-US" dirty="0">
                <a:solidFill>
                  <a:srgbClr val="000000"/>
                </a:solidFill>
                <a:latin typeface="Arial" panose="020B0604020202020204" pitchFamily="34" charset="0"/>
                <a:cs typeface="Arial" panose="020B0604020202020204" pitchFamily="34" charset="0"/>
              </a:rPr>
              <a:t>and profit </a:t>
            </a:r>
            <a:r>
              <a:rPr lang="en-US" dirty="0">
                <a:solidFill>
                  <a:srgbClr val="00B050"/>
                </a:solidFill>
                <a:latin typeface="Arial" panose="020B0604020202020204" pitchFamily="34" charset="0"/>
                <a:cs typeface="Arial" panose="020B0604020202020204" pitchFamily="34" charset="0"/>
              </a:rPr>
              <a:t>reward for risk taking</a:t>
            </a:r>
            <a:r>
              <a:rPr lang="en-US" dirty="0">
                <a:solidFill>
                  <a:srgbClr val="000000"/>
                </a:solidFill>
                <a:latin typeface="Arial" panose="020B0604020202020204" pitchFamily="34" charset="0"/>
                <a:cs typeface="Arial" panose="020B0604020202020204" pitchFamily="34" charset="0"/>
              </a:rPr>
              <a:t> </a:t>
            </a:r>
          </a:p>
          <a:p>
            <a:pPr marL="285750" lvl="0" indent="-285750">
              <a:buFont typeface="Arial" panose="020B0604020202020204" pitchFamily="34" charset="0"/>
              <a:buChar char="•"/>
            </a:pPr>
            <a:r>
              <a:rPr lang="en-US" dirty="0">
                <a:solidFill>
                  <a:srgbClr val="000000"/>
                </a:solidFill>
                <a:latin typeface="Arial" panose="020B0604020202020204" pitchFamily="34" charset="0"/>
                <a:cs typeface="Arial" panose="020B0604020202020204" pitchFamily="34" charset="0"/>
              </a:rPr>
              <a:t>Objectives of Economic agents:  households: to </a:t>
            </a:r>
            <a:r>
              <a:rPr lang="en-US" dirty="0" err="1">
                <a:solidFill>
                  <a:srgbClr val="00B050"/>
                </a:solidFill>
                <a:latin typeface="Arial" panose="020B0604020202020204" pitchFamily="34" charset="0"/>
                <a:cs typeface="Arial" panose="020B0604020202020204" pitchFamily="34" charset="0"/>
              </a:rPr>
              <a:t>maximise</a:t>
            </a:r>
            <a:r>
              <a:rPr lang="en-US" dirty="0">
                <a:solidFill>
                  <a:srgbClr val="00B050"/>
                </a:solidFill>
                <a:latin typeface="Arial" panose="020B0604020202020204" pitchFamily="34" charset="0"/>
                <a:cs typeface="Arial" panose="020B0604020202020204" pitchFamily="34" charset="0"/>
              </a:rPr>
              <a:t> utility, </a:t>
            </a:r>
            <a:r>
              <a:rPr lang="en-US" dirty="0">
                <a:latin typeface="Arial" panose="020B0604020202020204" pitchFamily="34" charset="0"/>
                <a:cs typeface="Arial" panose="020B0604020202020204" pitchFamily="34" charset="0"/>
              </a:rPr>
              <a:t>firms: to </a:t>
            </a:r>
            <a:r>
              <a:rPr lang="en-US" dirty="0" err="1">
                <a:solidFill>
                  <a:srgbClr val="00B050"/>
                </a:solidFill>
                <a:latin typeface="Arial" panose="020B0604020202020204" pitchFamily="34" charset="0"/>
                <a:cs typeface="Arial" panose="020B0604020202020204" pitchFamily="34" charset="0"/>
              </a:rPr>
              <a:t>maximise</a:t>
            </a:r>
            <a:r>
              <a:rPr lang="en-US" dirty="0">
                <a:solidFill>
                  <a:srgbClr val="00B050"/>
                </a:solidFill>
                <a:latin typeface="Arial" panose="020B0604020202020204" pitchFamily="34" charset="0"/>
                <a:cs typeface="Arial" panose="020B0604020202020204" pitchFamily="34" charset="0"/>
              </a:rPr>
              <a:t> profits, </a:t>
            </a:r>
            <a:r>
              <a:rPr lang="en-US" dirty="0">
                <a:latin typeface="Arial" panose="020B0604020202020204" pitchFamily="34" charset="0"/>
                <a:cs typeface="Arial" panose="020B0604020202020204" pitchFamily="34" charset="0"/>
              </a:rPr>
              <a:t>Governments:</a:t>
            </a:r>
            <a:r>
              <a:rPr lang="en-US" dirty="0">
                <a:solidFill>
                  <a:srgbClr val="00B050"/>
                </a:solidFill>
                <a:latin typeface="Arial" panose="020B0604020202020204" pitchFamily="34" charset="0"/>
                <a:cs typeface="Arial" panose="020B0604020202020204" pitchFamily="34" charset="0"/>
              </a:rPr>
              <a:t> to </a:t>
            </a:r>
            <a:r>
              <a:rPr lang="en-US" dirty="0" err="1">
                <a:solidFill>
                  <a:srgbClr val="00B050"/>
                </a:solidFill>
                <a:latin typeface="Arial" panose="020B0604020202020204" pitchFamily="34" charset="0"/>
                <a:cs typeface="Arial" panose="020B0604020202020204" pitchFamily="34" charset="0"/>
              </a:rPr>
              <a:t>maximise</a:t>
            </a:r>
            <a:r>
              <a:rPr lang="en-US" dirty="0">
                <a:solidFill>
                  <a:srgbClr val="00B050"/>
                </a:solidFill>
                <a:latin typeface="Arial" panose="020B0604020202020204" pitchFamily="34" charset="0"/>
                <a:cs typeface="Arial" panose="020B0604020202020204" pitchFamily="34" charset="0"/>
              </a:rPr>
              <a:t> public interest.</a:t>
            </a:r>
          </a:p>
          <a:p>
            <a:r>
              <a:rPr lang="en-GB" sz="20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3906324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6">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a:solidFill>
                  <a:srgbClr val="830E2C"/>
                </a:solidFill>
                <a:latin typeface="Arial" panose="020B0604020202020204" pitchFamily="34" charset="0"/>
                <a:cs typeface="Arial" panose="020B0604020202020204" pitchFamily="34" charset="0"/>
              </a:rPr>
              <a:t>V</a:t>
            </a:r>
            <a:r>
              <a:rPr kumimoji="0" lang="en-GB" sz="2800" b="1" i="0" u="none" strike="noStrike" kern="1200" cap="none" spc="0" normalizeH="0" baseline="0" noProof="0" dirty="0" err="1">
                <a:ln>
                  <a:noFill/>
                </a:ln>
                <a:solidFill>
                  <a:srgbClr val="830E2C"/>
                </a:solidFill>
                <a:effectLst/>
                <a:uLnTx/>
                <a:uFillTx/>
                <a:latin typeface="Arial" panose="020B0604020202020204" pitchFamily="34" charset="0"/>
                <a:ea typeface="+mn-ea"/>
                <a:cs typeface="Arial" panose="020B0604020202020204" pitchFamily="34" charset="0"/>
              </a:rPr>
              <a:t>ideos</a:t>
            </a: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a:t>
            </a:r>
          </a:p>
        </p:txBody>
      </p:sp>
      <p:pic>
        <p:nvPicPr>
          <p:cNvPr id="2" name="Online Media 1" title="The Three Basic Economic Problems">
            <a:hlinkClick r:id="" action="ppaction://media"/>
            <a:extLst>
              <a:ext uri="{FF2B5EF4-FFF2-40B4-BE49-F238E27FC236}">
                <a16:creationId xmlns:a16="http://schemas.microsoft.com/office/drawing/2014/main" id="{1CD8C07B-60D9-43A4-ACE8-3F7FD958B811}"/>
              </a:ext>
            </a:extLst>
          </p:cNvPr>
          <p:cNvPicPr>
            <a:picLocks noRot="1" noChangeAspect="1"/>
          </p:cNvPicPr>
          <p:nvPr>
            <a:videoFile r:link="rId1"/>
          </p:nvPr>
        </p:nvPicPr>
        <p:blipFill>
          <a:blip r:embed="rId3"/>
          <a:stretch>
            <a:fillRect/>
          </a:stretch>
        </p:blipFill>
        <p:spPr>
          <a:xfrm>
            <a:off x="1524000" y="1714500"/>
            <a:ext cx="6096000" cy="3429000"/>
          </a:xfrm>
          <a:prstGeom prst="rect">
            <a:avLst/>
          </a:prstGeom>
        </p:spPr>
      </p:pic>
      <p:sp>
        <p:nvSpPr>
          <p:cNvPr id="3" name="Content Placeholder 2"/>
          <p:cNvSpPr>
            <a:spLocks noGrp="1"/>
          </p:cNvSpPr>
          <p:nvPr>
            <p:ph idx="1"/>
          </p:nvPr>
        </p:nvSpPr>
        <p:spPr/>
        <p:txBody>
          <a:bodyPr/>
          <a:lstStyle/>
          <a:p>
            <a:endParaRPr lang="en-GB" dirty="0"/>
          </a:p>
        </p:txBody>
      </p:sp>
    </p:spTree>
    <p:extLst>
      <p:ext uri="{BB962C8B-B14F-4D97-AF65-F5344CB8AC3E}">
        <p14:creationId xmlns:p14="http://schemas.microsoft.com/office/powerpoint/2010/main" val="1400298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a:solidFill>
                  <a:srgbClr val="830E2C"/>
                </a:solidFill>
                <a:latin typeface="Arial" panose="020B0604020202020204" pitchFamily="34" charset="0"/>
                <a:cs typeface="Arial" panose="020B0604020202020204" pitchFamily="34" charset="0"/>
              </a:rPr>
              <a:t>A</a:t>
            </a:r>
            <a:r>
              <a:rPr kumimoji="0" lang="en-GB" sz="2800" b="1" i="0" u="none" strike="noStrike" kern="1200" cap="none" spc="0" normalizeH="0" baseline="0" noProof="0" dirty="0" err="1">
                <a:ln>
                  <a:noFill/>
                </a:ln>
                <a:solidFill>
                  <a:srgbClr val="830E2C"/>
                </a:solidFill>
                <a:effectLst/>
                <a:uLnTx/>
                <a:uFillTx/>
                <a:latin typeface="Arial" panose="020B0604020202020204" pitchFamily="34" charset="0"/>
                <a:ea typeface="+mn-ea"/>
                <a:cs typeface="Arial" panose="020B0604020202020204" pitchFamily="34" charset="0"/>
              </a:rPr>
              <a:t>ctivities</a:t>
            </a: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sp>
        <p:nvSpPr>
          <p:cNvPr id="7" name="TextBox 6">
            <a:extLst>
              <a:ext uri="{FF2B5EF4-FFF2-40B4-BE49-F238E27FC236}">
                <a16:creationId xmlns:a16="http://schemas.microsoft.com/office/drawing/2014/main" id="{09A5797E-3C22-4DAF-BE7F-8EF139FF8772}"/>
              </a:ext>
            </a:extLst>
          </p:cNvPr>
          <p:cNvSpPr txBox="1"/>
          <p:nvPr/>
        </p:nvSpPr>
        <p:spPr>
          <a:xfrm>
            <a:off x="323528" y="836712"/>
            <a:ext cx="8352928" cy="4832092"/>
          </a:xfrm>
          <a:prstGeom prst="rect">
            <a:avLst/>
          </a:prstGeom>
          <a:noFill/>
        </p:spPr>
        <p:txBody>
          <a:bodyPr wrap="square" rtlCol="0">
            <a:spAutoFit/>
          </a:bodyPr>
          <a:lstStyle/>
          <a:p>
            <a:pPr lvl="0">
              <a:defRPr/>
            </a:pPr>
            <a:r>
              <a:rPr lang="en-GB" sz="2400" dirty="0">
                <a:solidFill>
                  <a:srgbClr val="0000FF"/>
                </a:solidFill>
                <a:latin typeface="Arial" panose="020B0604020202020204" pitchFamily="34" charset="0"/>
                <a:cs typeface="Arial" panose="020B0604020202020204" pitchFamily="34" charset="0"/>
                <a:hlinkClick r:id="rId3" action="ppaction://hlinkfile"/>
              </a:rPr>
              <a:t>Scarcity and choice</a:t>
            </a:r>
            <a:endParaRPr lang="en-GB" sz="2400" dirty="0">
              <a:solidFill>
                <a:srgbClr val="0000FF"/>
              </a:solidFill>
              <a:latin typeface="Arial" panose="020B0604020202020204" pitchFamily="34" charset="0"/>
              <a:cs typeface="Arial" panose="020B0604020202020204" pitchFamily="34" charset="0"/>
            </a:endParaRPr>
          </a:p>
          <a:p>
            <a:pPr lvl="0">
              <a:defRPr/>
            </a:pPr>
            <a:endParaRPr kumimoji="0" lang="en-GB"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lvl="0">
              <a:defRPr/>
            </a:pPr>
            <a:r>
              <a:rPr lang="en-GB" sz="2400" dirty="0">
                <a:solidFill>
                  <a:srgbClr val="0000FF"/>
                </a:solidFill>
                <a:latin typeface="Arial" panose="020B0604020202020204" pitchFamily="34" charset="0"/>
                <a:cs typeface="Arial" panose="020B0604020202020204" pitchFamily="34" charset="0"/>
                <a:hlinkClick r:id="rId3" action="ppaction://hlinkfile"/>
              </a:rPr>
              <a:t>Positive and normative statements</a:t>
            </a:r>
            <a:endParaRPr lang="en-GB" sz="2400" dirty="0">
              <a:solidFill>
                <a:srgbClr val="0000FF"/>
              </a:solidFill>
              <a:latin typeface="Arial" panose="020B0604020202020204" pitchFamily="34" charset="0"/>
              <a:cs typeface="Arial" panose="020B0604020202020204" pitchFamily="34" charset="0"/>
            </a:endParaRPr>
          </a:p>
          <a:p>
            <a:pPr lvl="0">
              <a:defRPr/>
            </a:pPr>
            <a:endParaRPr lang="en-GB" sz="2400" dirty="0">
              <a:solidFill>
                <a:prstClr val="black"/>
              </a:solidFill>
              <a:latin typeface="Arial" panose="020B0604020202020204" pitchFamily="34" charset="0"/>
              <a:cs typeface="Arial" panose="020B0604020202020204" pitchFamily="34" charset="0"/>
            </a:endParaRPr>
          </a:p>
          <a:p>
            <a:pPr>
              <a:defRPr/>
            </a:pPr>
            <a:r>
              <a:rPr lang="en-GB" sz="2400" dirty="0">
                <a:solidFill>
                  <a:srgbClr val="0000FF"/>
                </a:solidFill>
                <a:latin typeface="Arial" panose="020B0604020202020204" pitchFamily="34" charset="0"/>
                <a:cs typeface="Arial" panose="020B0604020202020204" pitchFamily="34" charset="0"/>
              </a:rPr>
              <a:t>Wants and needs</a:t>
            </a:r>
          </a:p>
          <a:p>
            <a:pPr lvl="0">
              <a:defRPr/>
            </a:pPr>
            <a:r>
              <a:rPr lang="en-GB" sz="2400" dirty="0">
                <a:latin typeface="Arial" panose="020B0604020202020204" pitchFamily="34" charset="0"/>
                <a:cs typeface="Arial" panose="020B0604020202020204" pitchFamily="34" charset="0"/>
              </a:rPr>
              <a:t>Write down everything you feel you would need to survive on a day to day basis. In turns you will feedback to the class and your answers will go on the board. Then write down everything you would want/like to have over time (you can be as imaginative as you like) again you will feedback to the class and your answers will go on the board. Now discuss in groups why you are unable to have everything you want.</a:t>
            </a:r>
          </a:p>
          <a:p>
            <a:pPr lvl="0">
              <a:defRPr/>
            </a:pPr>
            <a:endPar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945731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a:solidFill>
                  <a:srgbClr val="830E2C"/>
                </a:solidFill>
                <a:latin typeface="Arial" panose="020B0604020202020204" pitchFamily="34" charset="0"/>
                <a:cs typeface="Arial" panose="020B0604020202020204" pitchFamily="34" charset="0"/>
              </a:rPr>
              <a:t>Activities:</a:t>
            </a: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sp>
        <p:nvSpPr>
          <p:cNvPr id="6" name="TextBox 5"/>
          <p:cNvSpPr txBox="1"/>
          <p:nvPr/>
        </p:nvSpPr>
        <p:spPr>
          <a:xfrm>
            <a:off x="323528" y="2366884"/>
            <a:ext cx="8550876" cy="35116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latin typeface="Arial" panose="020B0604020202020204" pitchFamily="34" charset="0"/>
                <a:cs typeface="Arial" panose="020B0604020202020204" pitchFamily="34" charset="0"/>
              </a:rPr>
              <a:t>Make flash cards of the key terms and print them on card. You can gradually build up a collection of key terms which can be used as to revise from at home, or at the beginning or end of a lesson. Use them to test each other, play snap, </a:t>
            </a:r>
            <a:r>
              <a:rPr lang="en-GB" sz="2000" dirty="0" err="1">
                <a:latin typeface="Arial" panose="020B0604020202020204" pitchFamily="34" charset="0"/>
                <a:cs typeface="Arial" panose="020B0604020202020204" pitchFamily="34" charset="0"/>
              </a:rPr>
              <a:t>pelmanism</a:t>
            </a:r>
            <a:r>
              <a:rPr lang="en-GB" sz="2000" dirty="0">
                <a:latin typeface="Arial" panose="020B0604020202020204" pitchFamily="34" charset="0"/>
                <a:cs typeface="Arial" panose="020B0604020202020204" pitchFamily="34" charset="0"/>
              </a:rPr>
              <a:t> and go fish. Great way for you to reinforce key terms.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000" dirty="0">
              <a:solidFill>
                <a:prstClr val="black"/>
              </a:solidFill>
              <a:latin typeface="Arial" panose="020B0604020202020204" pitchFamily="34" charset="0"/>
              <a:cs typeface="Arial" panose="020B0604020202020204" pitchFamily="34" charset="0"/>
            </a:endParaRPr>
          </a:p>
          <a:p>
            <a:pPr lvl="0">
              <a:defRPr/>
            </a:pPr>
            <a:endParaRPr lang="en-GB" sz="2000" dirty="0">
              <a:solidFill>
                <a:prstClr val="black"/>
              </a:solidFill>
              <a:latin typeface="Arial" panose="020B0604020202020204" pitchFamily="34" charset="0"/>
              <a:cs typeface="Arial" panose="020B0604020202020204" pitchFamily="34" charset="0"/>
            </a:endParaRPr>
          </a:p>
          <a:p>
            <a:pPr lvl="0">
              <a:defRPr/>
            </a:pPr>
            <a:endParaRPr lang="en-GB" sz="2000" dirty="0">
              <a:solidFill>
                <a:prstClr val="black"/>
              </a:solidFill>
              <a:latin typeface="Arial" panose="020B0604020202020204" pitchFamily="34" charset="0"/>
              <a:cs typeface="Arial" panose="020B0604020202020204" pitchFamily="34" charset="0"/>
            </a:endParaRPr>
          </a:p>
          <a:p>
            <a:pPr lvl="0">
              <a:defRPr/>
            </a:pPr>
            <a:r>
              <a:rPr lang="en-GB" sz="2000" dirty="0">
                <a:solidFill>
                  <a:srgbClr val="0000FF"/>
                </a:solidFill>
                <a:latin typeface="Arial" panose="020B0604020202020204" pitchFamily="34" charset="0"/>
                <a:cs typeface="Arial" panose="020B0604020202020204" pitchFamily="34" charset="0"/>
                <a:hlinkClick r:id="rId3" action="ppaction://hlinkfile"/>
              </a:rPr>
              <a:t>Objectives of economic agents</a:t>
            </a:r>
            <a:endParaRPr lang="en-GB" sz="2000" dirty="0">
              <a:solidFill>
                <a:srgbClr val="0000FF"/>
              </a:solidFill>
              <a:latin typeface="Arial" panose="020B0604020202020204" pitchFamily="34" charset="0"/>
              <a:cs typeface="Arial" panose="020B0604020202020204" pitchFamily="34" charset="0"/>
            </a:endParaRPr>
          </a:p>
          <a:p>
            <a:pPr lvl="0">
              <a:defRPr/>
            </a:pPr>
            <a:endParaRPr lang="en-GB" sz="2000" dirty="0">
              <a:solidFill>
                <a:prstClr val="black"/>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5" name="TextBox 14">
            <a:extLst>
              <a:ext uri="{FF2B5EF4-FFF2-40B4-BE49-F238E27FC236}">
                <a16:creationId xmlns:a16="http://schemas.microsoft.com/office/drawing/2014/main" id="{93CC7DDC-1C8F-4312-8585-A1D0BDB325C1}"/>
              </a:ext>
            </a:extLst>
          </p:cNvPr>
          <p:cNvSpPr txBox="1"/>
          <p:nvPr/>
        </p:nvSpPr>
        <p:spPr>
          <a:xfrm>
            <a:off x="323528" y="1258887"/>
            <a:ext cx="7200800" cy="677108"/>
          </a:xfrm>
          <a:prstGeom prst="rect">
            <a:avLst/>
          </a:prstGeom>
          <a:noFill/>
        </p:spPr>
        <p:txBody>
          <a:bodyPr wrap="square" rtlCol="0">
            <a:spAutoFit/>
          </a:bodyPr>
          <a:lstStyle/>
          <a:p>
            <a:r>
              <a:rPr lang="en-GB" sz="2000" dirty="0">
                <a:solidFill>
                  <a:srgbClr val="0000FF"/>
                </a:solidFill>
                <a:latin typeface="Arial" panose="020B0604020202020204" pitchFamily="34" charset="0"/>
                <a:cs typeface="Arial" panose="020B0604020202020204" pitchFamily="34" charset="0"/>
                <a:hlinkClick r:id="rId3" action="ppaction://hlinkfile"/>
              </a:rPr>
              <a:t>Factors of production and the rewards to factors of production</a:t>
            </a:r>
            <a:endParaRPr lang="en-GB" sz="2000" dirty="0">
              <a:solidFill>
                <a:srgbClr val="0000FF"/>
              </a:solidFill>
              <a:latin typeface="Arial" panose="020B0604020202020204" pitchFamily="34" charset="0"/>
              <a:cs typeface="Arial" panose="020B0604020202020204" pitchFamily="34" charset="0"/>
            </a:endParaRPr>
          </a:p>
          <a:p>
            <a:endParaRPr lang="en-GB" dirty="0"/>
          </a:p>
        </p:txBody>
      </p:sp>
    </p:spTree>
    <p:extLst>
      <p:ext uri="{BB962C8B-B14F-4D97-AF65-F5344CB8AC3E}">
        <p14:creationId xmlns:p14="http://schemas.microsoft.com/office/powerpoint/2010/main" val="2249252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a:solidFill>
                  <a:srgbClr val="830E2C"/>
                </a:solidFill>
                <a:latin typeface="Arial" panose="020B0604020202020204" pitchFamily="34" charset="0"/>
                <a:cs typeface="Arial" panose="020B0604020202020204" pitchFamily="34" charset="0"/>
              </a:rPr>
              <a:t>Activities:</a:t>
            </a:r>
            <a:endPar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endParaRPr>
          </a:p>
        </p:txBody>
      </p:sp>
      <p:sp>
        <p:nvSpPr>
          <p:cNvPr id="2" name="TextBox 1">
            <a:extLst>
              <a:ext uri="{FF2B5EF4-FFF2-40B4-BE49-F238E27FC236}">
                <a16:creationId xmlns:a16="http://schemas.microsoft.com/office/drawing/2014/main" id="{0C90979F-353B-493E-A10A-A298971F71D3}"/>
              </a:ext>
            </a:extLst>
          </p:cNvPr>
          <p:cNvSpPr txBox="1"/>
          <p:nvPr/>
        </p:nvSpPr>
        <p:spPr>
          <a:xfrm>
            <a:off x="323528" y="1432787"/>
            <a:ext cx="7416824" cy="400110"/>
          </a:xfrm>
          <a:prstGeom prst="rect">
            <a:avLst/>
          </a:prstGeom>
          <a:noFill/>
        </p:spPr>
        <p:txBody>
          <a:bodyPr wrap="square" rtlCol="0">
            <a:spAutoFit/>
          </a:bodyPr>
          <a:lstStyle/>
          <a:p>
            <a:r>
              <a:rPr lang="en-GB" sz="2000" dirty="0">
                <a:solidFill>
                  <a:srgbClr val="0000FF"/>
                </a:solidFill>
                <a:latin typeface="Arial" panose="020B0604020202020204" pitchFamily="34" charset="0"/>
                <a:cs typeface="Arial" panose="020B0604020202020204" pitchFamily="34" charset="0"/>
                <a:hlinkClick r:id="rId2" action="ppaction://hlinkfile"/>
              </a:rPr>
              <a:t>Isle of Economics activity: Scarcity, choice and specialisation</a:t>
            </a:r>
            <a:endParaRPr lang="en-GB" sz="2000"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EDD082DF-635C-49DC-97A8-C9B7CB9D2B6A}"/>
              </a:ext>
            </a:extLst>
          </p:cNvPr>
          <p:cNvSpPr txBox="1"/>
          <p:nvPr/>
        </p:nvSpPr>
        <p:spPr>
          <a:xfrm>
            <a:off x="334724" y="3212976"/>
            <a:ext cx="7272808" cy="923330"/>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hlinkClick r:id="rId3"/>
              </a:rPr>
              <a:t>https://</a:t>
            </a:r>
            <a:r>
              <a:rPr lang="en-GB" b="1" dirty="0">
                <a:latin typeface="Arial" panose="020B0604020202020204" pitchFamily="34" charset="0"/>
                <a:cs typeface="Arial" panose="020B0604020202020204" pitchFamily="34" charset="0"/>
                <a:hlinkClick r:id="rId3"/>
              </a:rPr>
              <a:t>quizlet.com</a:t>
            </a:r>
            <a:endParaRPr lang="en-GB" b="1" dirty="0">
              <a:latin typeface="Arial" panose="020B0604020202020204" pitchFamily="34" charset="0"/>
              <a:cs typeface="Arial" panose="020B0604020202020204" pitchFamily="34" charset="0"/>
            </a:endParaRPr>
          </a:p>
          <a:p>
            <a:endParaRPr lang="en-GB" b="1" dirty="0"/>
          </a:p>
          <a:p>
            <a:r>
              <a:rPr lang="en-GB" dirty="0">
                <a:latin typeface="Arial" panose="020B0604020202020204" pitchFamily="34" charset="0"/>
                <a:cs typeface="Arial" panose="020B0604020202020204" pitchFamily="34" charset="0"/>
              </a:rPr>
              <a:t>Great for revision of key terms and concepts</a:t>
            </a:r>
          </a:p>
        </p:txBody>
      </p:sp>
      <p:sp>
        <p:nvSpPr>
          <p:cNvPr id="7" name="TextBox 6">
            <a:extLst>
              <a:ext uri="{FF2B5EF4-FFF2-40B4-BE49-F238E27FC236}">
                <a16:creationId xmlns:a16="http://schemas.microsoft.com/office/drawing/2014/main" id="{49DC6AB9-5311-4CB5-A339-A1DFDA089BE7}"/>
              </a:ext>
            </a:extLst>
          </p:cNvPr>
          <p:cNvSpPr txBox="1"/>
          <p:nvPr/>
        </p:nvSpPr>
        <p:spPr>
          <a:xfrm>
            <a:off x="323528" y="2768687"/>
            <a:ext cx="7272808"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Other resources/useful websites:</a:t>
            </a:r>
          </a:p>
        </p:txBody>
      </p:sp>
    </p:spTree>
    <p:extLst>
      <p:ext uri="{BB962C8B-B14F-4D97-AF65-F5344CB8AC3E}">
        <p14:creationId xmlns:p14="http://schemas.microsoft.com/office/powerpoint/2010/main" val="1335746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219998"/>
            <a:ext cx="554461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830E2C"/>
                </a:solidFill>
                <a:effectLst/>
                <a:uLnTx/>
                <a:uFillTx/>
                <a:latin typeface="Arial" panose="020B0604020202020204" pitchFamily="34" charset="0"/>
                <a:ea typeface="+mn-ea"/>
                <a:cs typeface="Arial" panose="020B0604020202020204" pitchFamily="34" charset="0"/>
              </a:rPr>
              <a:t>Videos</a:t>
            </a:r>
          </a:p>
        </p:txBody>
      </p:sp>
      <p:pic>
        <p:nvPicPr>
          <p:cNvPr id="2" name="Online Media 1" title="￰ﾟﾚﾗ ￰ﾟﾏﾡ ￰ﾟﾏﾖ Why Can't We Have Everything We Want? | Scarcity and Choice">
            <a:hlinkClick r:id="" action="ppaction://media"/>
            <a:extLst>
              <a:ext uri="{FF2B5EF4-FFF2-40B4-BE49-F238E27FC236}">
                <a16:creationId xmlns:a16="http://schemas.microsoft.com/office/drawing/2014/main" id="{93CE2860-0AD4-4912-A2D7-74915A655150}"/>
              </a:ext>
            </a:extLst>
          </p:cNvPr>
          <p:cNvPicPr>
            <a:picLocks noRot="1" noChangeAspect="1"/>
          </p:cNvPicPr>
          <p:nvPr>
            <a:videoFile r:link="rId1"/>
          </p:nvPr>
        </p:nvPicPr>
        <p:blipFill>
          <a:blip r:embed="rId3"/>
          <a:stretch>
            <a:fillRect/>
          </a:stretch>
        </p:blipFill>
        <p:spPr>
          <a:xfrm>
            <a:off x="1524000" y="1714500"/>
            <a:ext cx="6096000" cy="3429000"/>
          </a:xfrm>
          <a:prstGeom prst="rect">
            <a:avLst/>
          </a:prstGeom>
        </p:spPr>
      </p:pic>
    </p:spTree>
    <p:extLst>
      <p:ext uri="{BB962C8B-B14F-4D97-AF65-F5344CB8AC3E}">
        <p14:creationId xmlns:p14="http://schemas.microsoft.com/office/powerpoint/2010/main" val="1089647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2276</TotalTime>
  <Words>1501</Words>
  <Application>Microsoft Office PowerPoint</Application>
  <PresentationFormat>On-screen Show (4:3)</PresentationFormat>
  <Paragraphs>195</Paragraphs>
  <Slides>26</Slides>
  <Notes>4</Notes>
  <HiddenSlides>0</HiddenSlides>
  <MMClips>3</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26</vt:i4>
      </vt:variant>
    </vt:vector>
  </HeadingPairs>
  <TitlesOfParts>
    <vt:vector size="29"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Cambridge Assessment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 and A Level Economics Introduction to microeconomics Teacher delivery pack - Power Point presentation</dc:title>
  <dc:creator>OCR</dc:creator>
  <cp:keywords>AS Level; A Level; Economics; Power Point; </cp:keywords>
  <cp:lastModifiedBy>Ganka Taneva</cp:lastModifiedBy>
  <cp:revision>105</cp:revision>
  <dcterms:created xsi:type="dcterms:W3CDTF">2019-08-02T07:52:23Z</dcterms:created>
  <dcterms:modified xsi:type="dcterms:W3CDTF">2019-10-17T15:39:31Z</dcterms:modified>
</cp:coreProperties>
</file>