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93" r:id="rId4"/>
    <p:sldId id="258" r:id="rId5"/>
    <p:sldId id="298" r:id="rId6"/>
    <p:sldId id="259" r:id="rId7"/>
    <p:sldId id="260" r:id="rId8"/>
    <p:sldId id="261" r:id="rId9"/>
    <p:sldId id="262" r:id="rId10"/>
    <p:sldId id="263" r:id="rId11"/>
    <p:sldId id="264" r:id="rId12"/>
    <p:sldId id="265" r:id="rId13"/>
    <p:sldId id="311" r:id="rId14"/>
    <p:sldId id="299" r:id="rId15"/>
    <p:sldId id="294" r:id="rId16"/>
    <p:sldId id="323" r:id="rId17"/>
    <p:sldId id="300" r:id="rId18"/>
    <p:sldId id="301" r:id="rId19"/>
    <p:sldId id="302" r:id="rId20"/>
    <p:sldId id="273" r:id="rId21"/>
    <p:sldId id="303" r:id="rId22"/>
    <p:sldId id="304" r:id="rId23"/>
    <p:sldId id="319" r:id="rId24"/>
    <p:sldId id="275" r:id="rId25"/>
    <p:sldId id="320" r:id="rId26"/>
    <p:sldId id="322" r:id="rId27"/>
    <p:sldId id="276" r:id="rId28"/>
    <p:sldId id="277" r:id="rId29"/>
    <p:sldId id="278" r:id="rId30"/>
    <p:sldId id="279" r:id="rId31"/>
    <p:sldId id="280" r:id="rId32"/>
    <p:sldId id="324" r:id="rId33"/>
    <p:sldId id="281" r:id="rId34"/>
    <p:sldId id="26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8AAD"/>
    <a:srgbClr val="2C6350"/>
    <a:srgbClr val="D1E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6" autoAdjust="0"/>
    <p:restoredTop sz="86740" autoAdjust="0"/>
  </p:normalViewPr>
  <p:slideViewPr>
    <p:cSldViewPr>
      <p:cViewPr varScale="1">
        <p:scale>
          <a:sx n="98" d="100"/>
          <a:sy n="98" d="100"/>
        </p:scale>
        <p:origin x="48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580D0-2621-4903-A1D6-EBFF93A986A8}" type="datetimeFigureOut">
              <a:rPr lang="en-GB" smtClean="0"/>
              <a:t>28/11/2018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04A1C-9E4B-4B82-A6B7-35B44FEF5474}" type="slidenum">
              <a:rPr lang="en-GB" smtClean="0"/>
              <a:t>‹#›</a:t>
            </a:fld>
            <a:endParaRPr lang="en-GB"/>
          </a:p>
        </p:txBody>
      </p:sp>
    </p:spTree>
    <p:extLst>
      <p:ext uri="{BB962C8B-B14F-4D97-AF65-F5344CB8AC3E}">
        <p14:creationId xmlns:p14="http://schemas.microsoft.com/office/powerpoint/2010/main" val="249909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a:t>
            </a:fld>
            <a:endParaRPr lang="en-GB"/>
          </a:p>
        </p:txBody>
      </p:sp>
    </p:spTree>
    <p:extLst>
      <p:ext uri="{BB962C8B-B14F-4D97-AF65-F5344CB8AC3E}">
        <p14:creationId xmlns:p14="http://schemas.microsoft.com/office/powerpoint/2010/main" val="428615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161" name="Shape 161"/>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511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175" name="Shape 175"/>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832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175" name="Shape 175"/>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60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08948-2ED1-4DFB-9109-579F43B493CD}" type="slidenum">
              <a:rPr lang="en-US" smtClean="0"/>
              <a:t>13</a:t>
            </a:fld>
            <a:endParaRPr lang="en-US" dirty="0"/>
          </a:p>
        </p:txBody>
      </p:sp>
    </p:spTree>
    <p:extLst>
      <p:ext uri="{BB962C8B-B14F-4D97-AF65-F5344CB8AC3E}">
        <p14:creationId xmlns:p14="http://schemas.microsoft.com/office/powerpoint/2010/main" val="1391004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01" name="Shape 201"/>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22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01" name="Shape 201"/>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94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01" name="Shape 201"/>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12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01" name="Shape 201"/>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42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52" name="Shape 252"/>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83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60" name="Shape 260"/>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41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08948-2ED1-4DFB-9109-579F43B493CD}" type="slidenum">
              <a:rPr lang="en-US" smtClean="0"/>
              <a:t>2</a:t>
            </a:fld>
            <a:endParaRPr lang="en-US" dirty="0"/>
          </a:p>
        </p:txBody>
      </p:sp>
    </p:spTree>
    <p:extLst>
      <p:ext uri="{BB962C8B-B14F-4D97-AF65-F5344CB8AC3E}">
        <p14:creationId xmlns:p14="http://schemas.microsoft.com/office/powerpoint/2010/main" val="279615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60" name="Shape 260"/>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750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60" name="Shape 260"/>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54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72" name="Shape 272"/>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108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60" name="Shape 260"/>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993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60" name="Shape 260"/>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870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81" name="Shape 281"/>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314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293" name="Shape 293"/>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216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304" name="Shape 304"/>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366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316" name="Shape 316"/>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197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325" name="Shape 325"/>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66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83" name="Shape 83"/>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0831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325" name="Shape 325"/>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734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334" name="Shape 334"/>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059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33</a:t>
            </a:fld>
            <a:endParaRPr lang="en-GB"/>
          </a:p>
        </p:txBody>
      </p:sp>
    </p:spTree>
    <p:extLst>
      <p:ext uri="{BB962C8B-B14F-4D97-AF65-F5344CB8AC3E}">
        <p14:creationId xmlns:p14="http://schemas.microsoft.com/office/powerpoint/2010/main" val="302045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204A1C-9E4B-4B82-A6B7-35B44FEF5474}" type="slidenum">
              <a:rPr lang="en-GB" smtClean="0"/>
              <a:t>4</a:t>
            </a:fld>
            <a:endParaRPr lang="en-GB"/>
          </a:p>
        </p:txBody>
      </p:sp>
    </p:spTree>
    <p:extLst>
      <p:ext uri="{BB962C8B-B14F-4D97-AF65-F5344CB8AC3E}">
        <p14:creationId xmlns:p14="http://schemas.microsoft.com/office/powerpoint/2010/main" val="199891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95" name="Shape 95"/>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10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06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123" name="Shape 123"/>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28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135" name="Shape 135"/>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93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06462" y="4678362"/>
            <a:ext cx="4987924" cy="4433887"/>
          </a:xfrm>
          <a:prstGeom prst="rect">
            <a:avLst/>
          </a:prstGeom>
        </p:spPr>
        <p:txBody>
          <a:bodyPr lIns="91425" tIns="91425" rIns="91425" bIns="91425" anchor="t" anchorCtr="0">
            <a:noAutofit/>
          </a:bodyPr>
          <a:lstStyle/>
          <a:p>
            <a:pPr lvl="0">
              <a:spcBef>
                <a:spcPts val="0"/>
              </a:spcBef>
              <a:buNone/>
            </a:pPr>
            <a:endParaRPr dirty="0"/>
          </a:p>
        </p:txBody>
      </p:sp>
      <p:sp>
        <p:nvSpPr>
          <p:cNvPr id="149" name="Shape 149"/>
          <p:cNvSpPr>
            <a:spLocks noGrp="1" noRot="1" noChangeAspect="1"/>
          </p:cNvSpPr>
          <p:nvPr>
            <p:ph type="sldImg" idx="2"/>
          </p:nvPr>
        </p:nvSpPr>
        <p:spPr>
          <a:xfrm>
            <a:off x="938213" y="738188"/>
            <a:ext cx="4924425" cy="3694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69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B25EC3-80C8-4741-9230-EB675F868D6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842533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25EC3-80C8-4741-9230-EB675F868D6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258813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25EC3-80C8-4741-9230-EB675F868D6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124402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9F30B2-F145-4B5C-9F28-4DB5FE83DE5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794737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9F30B2-F145-4B5C-9F28-4DB5FE83DE5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639040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9F30B2-F145-4B5C-9F28-4DB5FE83DE5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2052414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9F30B2-F145-4B5C-9F28-4DB5FE83DE52}"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069228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9F30B2-F145-4B5C-9F28-4DB5FE83DE52}" type="datetimeFigureOut">
              <a:rPr lang="en-GB" smtClean="0"/>
              <a:t>28/11/2018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541454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9F30B2-F145-4B5C-9F28-4DB5FE83DE52}" type="datetimeFigureOut">
              <a:rPr lang="en-GB" smtClean="0"/>
              <a:t>28/11/2018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977759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F30B2-F145-4B5C-9F28-4DB5FE83DE52}" type="datetimeFigureOut">
              <a:rPr lang="en-GB" smtClean="0"/>
              <a:t>28/11/2018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3205291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9F30B2-F145-4B5C-9F28-4DB5FE83DE52}"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920378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DB25EC3-80C8-4741-9230-EB675F868D62}" type="datetimeFigureOut">
              <a:rPr lang="en-GB" smtClean="0"/>
              <a:t>28/11/2018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3851755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9F30B2-F145-4B5C-9F28-4DB5FE83DE52}"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3106805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9F30B2-F145-4B5C-9F28-4DB5FE83DE5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753157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9F30B2-F145-4B5C-9F28-4DB5FE83DE5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646091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25EC3-80C8-4741-9230-EB675F868D62}"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301527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B25EC3-80C8-4741-9230-EB675F868D62}"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482298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B25EC3-80C8-4741-9230-EB675F868D62}" type="datetimeFigureOut">
              <a:rPr lang="en-GB" smtClean="0"/>
              <a:t>28/11/2018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3273715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B25EC3-80C8-4741-9230-EB675F868D62}" type="datetimeFigureOut">
              <a:rPr lang="en-GB" smtClean="0"/>
              <a:t>28/11/2018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1246694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25EC3-80C8-4741-9230-EB675F868D62}" type="datetimeFigureOut">
              <a:rPr lang="en-GB" smtClean="0"/>
              <a:t>28/11/2018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2486160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25EC3-80C8-4741-9230-EB675F868D62}"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4265802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25EC3-80C8-4741-9230-EB675F868D62}"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178A0-EEA4-4FE8-B115-522DCBD7C782}" type="slidenum">
              <a:rPr lang="en-GB" smtClean="0"/>
              <a:t>‹#›</a:t>
            </a:fld>
            <a:endParaRPr lang="en-GB"/>
          </a:p>
        </p:txBody>
      </p:sp>
    </p:spTree>
    <p:extLst>
      <p:ext uri="{BB962C8B-B14F-4D97-AF65-F5344CB8AC3E}">
        <p14:creationId xmlns:p14="http://schemas.microsoft.com/office/powerpoint/2010/main" val="247491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25EC3-80C8-4741-9230-EB675F868D62}" type="datetimeFigureOut">
              <a:rPr lang="en-GB" smtClean="0"/>
              <a:t>28/11/2018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178A0-EEA4-4FE8-B115-522DCBD7C782}" type="slidenum">
              <a:rPr lang="en-GB" smtClean="0"/>
              <a:t>‹#›</a:t>
            </a:fld>
            <a:endParaRPr lang="en-GB"/>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28738"/>
            <a:ext cx="9144000" cy="829262"/>
          </a:xfrm>
          <a:prstGeom prst="rect">
            <a:avLst/>
          </a:prstGeom>
        </p:spPr>
      </p:pic>
    </p:spTree>
    <p:extLst>
      <p:ext uri="{BB962C8B-B14F-4D97-AF65-F5344CB8AC3E}">
        <p14:creationId xmlns:p14="http://schemas.microsoft.com/office/powerpoint/2010/main" val="2401160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F30B2-F145-4B5C-9F28-4DB5FE83DE52}" type="datetimeFigureOut">
              <a:rPr lang="en-GB" smtClean="0"/>
              <a:t>28/11/2018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E30B4-78F6-47E8-AA0B-62E7BDE29120}" type="slidenum">
              <a:rPr lang="en-GB" smtClean="0"/>
              <a:t>‹#›</a:t>
            </a:fld>
            <a:endParaRPr lang="en-GB"/>
          </a:p>
        </p:txBody>
      </p:sp>
    </p:spTree>
    <p:extLst>
      <p:ext uri="{BB962C8B-B14F-4D97-AF65-F5344CB8AC3E}">
        <p14:creationId xmlns:p14="http://schemas.microsoft.com/office/powerpoint/2010/main" val="3120099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aUHh8uMdBso"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0cYal_hitz4"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2.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microsoft.com/office/2007/relationships/hdphoto" Target="../media/hdphoto6.wdp"/><Relationship Id="rId12"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8.png"/><Relationship Id="rId11" Type="http://schemas.microsoft.com/office/2007/relationships/hdphoto" Target="../media/hdphoto8.wdp"/><Relationship Id="rId5" Type="http://schemas.openxmlformats.org/officeDocument/2006/relationships/image" Target="../media/image47.png"/><Relationship Id="rId10" Type="http://schemas.openxmlformats.org/officeDocument/2006/relationships/image" Target="../media/image50.png"/><Relationship Id="rId4" Type="http://schemas.microsoft.com/office/2007/relationships/hdphoto" Target="../media/hdphoto5.wdp"/><Relationship Id="rId9" Type="http://schemas.microsoft.com/office/2007/relationships/hdphoto" Target="../media/hdphoto7.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hyperlink" Target="file:///\\filestorage\OCR\PD\ProdSup\Design\Studio\Visual%20Style%20Guidelines\2016_Templates\resources.feedback@ocr.org.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resources.feedback@ocr.org.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5"/>
            <a:ext cx="9144000" cy="6857309"/>
          </a:xfrm>
          <a:prstGeom prst="rect">
            <a:avLst/>
          </a:prstGeom>
        </p:spPr>
      </p:pic>
      <p:sp>
        <p:nvSpPr>
          <p:cNvPr id="5" name="TextBox 4"/>
          <p:cNvSpPr txBox="1"/>
          <p:nvPr/>
        </p:nvSpPr>
        <p:spPr>
          <a:xfrm>
            <a:off x="251520" y="4282436"/>
            <a:ext cx="6400800" cy="478144"/>
          </a:xfrm>
          <a:prstGeom prst="rect">
            <a:avLst/>
          </a:prstGeom>
          <a:noFill/>
        </p:spPr>
        <p:txBody>
          <a:bodyPr wrap="square" rtlCol="0">
            <a:spAutoFit/>
          </a:bodyPr>
          <a:lstStyle/>
          <a:p>
            <a:pPr>
              <a:lnSpc>
                <a:spcPct val="114000"/>
              </a:lnSpc>
              <a:spcAft>
                <a:spcPts val="1200"/>
              </a:spcAft>
            </a:pPr>
            <a:r>
              <a:rPr lang="en-US" altLang="en-US" sz="2400" b="1" dirty="0">
                <a:latin typeface="Arial" panose="020B0604020202020204" pitchFamily="34" charset="0"/>
                <a:cs typeface="Arial" panose="020B0604020202020204" pitchFamily="34" charset="0"/>
              </a:rPr>
              <a:t>Applied Anatomy and Physiology</a:t>
            </a:r>
            <a:endParaRPr lang="en-GB" altLang="en-US" sz="1600" b="1" dirty="0">
              <a:solidFill>
                <a:srgbClr val="2C63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94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4" name="Picture 13" title="Skeleton">
            <a:extLst>
              <a:ext uri="{FF2B5EF4-FFF2-40B4-BE49-F238E27FC236}">
                <a16:creationId xmlns:a16="http://schemas.microsoft.com/office/drawing/2014/main" id="{8C482994-B2CE-407E-84CC-6ED16032DE96}"/>
              </a:ext>
            </a:extLst>
          </p:cNvPr>
          <p:cNvPicPr>
            <a:picLocks noChangeAspect="1"/>
          </p:cNvPicPr>
          <p:nvPr/>
        </p:nvPicPr>
        <p:blipFill rotWithShape="1">
          <a:blip r:embed="rId3">
            <a:extLst>
              <a:ext uri="{28A0092B-C50C-407E-A947-70E740481C1C}">
                <a14:useLocalDpi xmlns:a14="http://schemas.microsoft.com/office/drawing/2010/main" val="0"/>
              </a:ext>
            </a:extLst>
          </a:blip>
          <a:srcRect r="47449"/>
          <a:stretch/>
        </p:blipFill>
        <p:spPr>
          <a:xfrm>
            <a:off x="5108906" y="1455599"/>
            <a:ext cx="2244973" cy="4490918"/>
          </a:xfrm>
          <a:prstGeom prst="rect">
            <a:avLst/>
          </a:prstGeom>
        </p:spPr>
      </p:pic>
      <p:pic>
        <p:nvPicPr>
          <p:cNvPr id="13" name="Picture 12" title="Skeleton">
            <a:extLst>
              <a:ext uri="{FF2B5EF4-FFF2-40B4-BE49-F238E27FC236}">
                <a16:creationId xmlns:a16="http://schemas.microsoft.com/office/drawing/2014/main" id="{F38DFF25-1A50-4427-859D-4A0D53CBEE10}"/>
              </a:ext>
            </a:extLst>
          </p:cNvPr>
          <p:cNvPicPr>
            <a:picLocks noChangeAspect="1"/>
          </p:cNvPicPr>
          <p:nvPr/>
        </p:nvPicPr>
        <p:blipFill rotWithShape="1">
          <a:blip r:embed="rId3">
            <a:extLst>
              <a:ext uri="{28A0092B-C50C-407E-A947-70E740481C1C}">
                <a14:useLocalDpi xmlns:a14="http://schemas.microsoft.com/office/drawing/2010/main" val="0"/>
              </a:ext>
            </a:extLst>
          </a:blip>
          <a:srcRect l="49010"/>
          <a:stretch/>
        </p:blipFill>
        <p:spPr>
          <a:xfrm>
            <a:off x="1325390" y="1362428"/>
            <a:ext cx="2244973" cy="4628446"/>
          </a:xfrm>
          <a:prstGeom prst="rect">
            <a:avLst/>
          </a:prstGeom>
        </p:spPr>
      </p:pic>
      <p:sp>
        <p:nvSpPr>
          <p:cNvPr id="166" name="Shape 166"/>
          <p:cNvSpPr txBox="1"/>
          <p:nvPr/>
        </p:nvSpPr>
        <p:spPr>
          <a:xfrm>
            <a:off x="3765948" y="3527823"/>
            <a:ext cx="117990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Patella</a:t>
            </a:r>
          </a:p>
        </p:txBody>
      </p:sp>
      <p:sp>
        <p:nvSpPr>
          <p:cNvPr id="167" name="Shape 167"/>
          <p:cNvSpPr txBox="1"/>
          <p:nvPr/>
        </p:nvSpPr>
        <p:spPr>
          <a:xfrm>
            <a:off x="3287316" y="5103020"/>
            <a:ext cx="2147887"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Tibia</a:t>
            </a:r>
          </a:p>
        </p:txBody>
      </p:sp>
      <p:cxnSp>
        <p:nvCxnSpPr>
          <p:cNvPr id="168" name="Shape 168"/>
          <p:cNvCxnSpPr/>
          <p:nvPr/>
        </p:nvCxnSpPr>
        <p:spPr>
          <a:xfrm>
            <a:off x="4782740" y="3756422"/>
            <a:ext cx="1263252" cy="758427"/>
          </a:xfrm>
          <a:prstGeom prst="straightConnector1">
            <a:avLst/>
          </a:prstGeom>
          <a:noFill/>
          <a:ln w="34925" cap="flat" cmpd="sng">
            <a:solidFill>
              <a:schemeClr val="dk1"/>
            </a:solidFill>
            <a:prstDash val="solid"/>
            <a:miter/>
            <a:headEnd type="none" w="med" len="med"/>
            <a:tailEnd type="triangle" w="lg" len="lg"/>
          </a:ln>
        </p:spPr>
      </p:cxnSp>
      <p:sp>
        <p:nvSpPr>
          <p:cNvPr id="169" name="Shape 169"/>
          <p:cNvSpPr txBox="1"/>
          <p:nvPr/>
        </p:nvSpPr>
        <p:spPr>
          <a:xfrm>
            <a:off x="1709738" y="4185048"/>
            <a:ext cx="5400675" cy="622696"/>
          </a:xfrm>
          <a:prstGeom prst="rect">
            <a:avLst/>
          </a:prstGeom>
          <a:noFill/>
          <a:ln w="9525" cap="flat" cmpd="sng">
            <a:solidFill>
              <a:srgbClr val="FF0000"/>
            </a:solidFill>
            <a:prstDash val="solid"/>
            <a:miter/>
            <a:headEnd type="none" w="med" len="med"/>
            <a:tailEnd type="none" w="med" len="med"/>
          </a:ln>
        </p:spPr>
        <p:txBody>
          <a:bodyPr lIns="68569" tIns="34275" rIns="68569" bIns="34275" anchor="t" anchorCtr="0">
            <a:noAutofit/>
          </a:bodyPr>
          <a:lstStyle/>
          <a:p>
            <a:pPr algn="ct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Knee joint</a:t>
            </a:r>
          </a:p>
          <a:p>
            <a:endParaRPr b="1"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70" name="Shape 170"/>
          <p:cNvCxnSpPr>
            <a:cxnSpLocks/>
          </p:cNvCxnSpPr>
          <p:nvPr/>
        </p:nvCxnSpPr>
        <p:spPr>
          <a:xfrm flipV="1">
            <a:off x="4683920" y="4739876"/>
            <a:ext cx="1362072" cy="573883"/>
          </a:xfrm>
          <a:prstGeom prst="straightConnector1">
            <a:avLst/>
          </a:prstGeom>
          <a:noFill/>
          <a:ln w="34925" cap="flat" cmpd="sng">
            <a:solidFill>
              <a:schemeClr val="dk1"/>
            </a:solidFill>
            <a:prstDash val="solid"/>
            <a:miter/>
            <a:headEnd type="none" w="med" len="med"/>
            <a:tailEnd type="triangle" w="lg" len="lg"/>
          </a:ln>
        </p:spPr>
      </p:cxnSp>
      <p:sp>
        <p:nvSpPr>
          <p:cNvPr id="171" name="Shape 171"/>
          <p:cNvSpPr txBox="1"/>
          <p:nvPr/>
        </p:nvSpPr>
        <p:spPr>
          <a:xfrm>
            <a:off x="3784997" y="3046809"/>
            <a:ext cx="117871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Femur</a:t>
            </a:r>
          </a:p>
        </p:txBody>
      </p:sp>
      <p:cxnSp>
        <p:nvCxnSpPr>
          <p:cNvPr id="172" name="Shape 172"/>
          <p:cNvCxnSpPr>
            <a:cxnSpLocks/>
          </p:cNvCxnSpPr>
          <p:nvPr/>
        </p:nvCxnSpPr>
        <p:spPr>
          <a:xfrm>
            <a:off x="4782740" y="3252789"/>
            <a:ext cx="1229420" cy="983454"/>
          </a:xfrm>
          <a:prstGeom prst="straightConnector1">
            <a:avLst/>
          </a:prstGeom>
          <a:noFill/>
          <a:ln w="34925" cap="flat" cmpd="sng">
            <a:solidFill>
              <a:schemeClr val="dk1"/>
            </a:solidFill>
            <a:prstDash val="solid"/>
            <a:miter/>
            <a:headEnd type="none" w="med" len="med"/>
            <a:tailEnd type="triangle" w="lg" len="lg"/>
          </a:ln>
        </p:spPr>
      </p:cxnSp>
      <p:sp>
        <p:nvSpPr>
          <p:cNvPr id="15" name="Title 1">
            <a:extLst>
              <a:ext uri="{FF2B5EF4-FFF2-40B4-BE49-F238E27FC236}">
                <a16:creationId xmlns:a16="http://schemas.microsoft.com/office/drawing/2014/main" id="{4016F6D8-90DB-4A76-AE2D-DB307A127A9E}"/>
              </a:ext>
            </a:extLst>
          </p:cNvPr>
          <p:cNvSpPr txBox="1">
            <a:spLocks/>
          </p:cNvSpPr>
          <p:nvPr/>
        </p:nvSpPr>
        <p:spPr>
          <a:xfrm>
            <a:off x="323528" y="154508"/>
            <a:ext cx="8496944" cy="912645"/>
          </a:xfrm>
          <a:prstGeom prst="rect">
            <a:avLst/>
          </a:prstGeom>
        </p:spPr>
        <p:txBody>
          <a:bodyPr vert="horz" lIns="91440" tIns="45720" rIns="91440" bIns="45720" rtlCol="0" anchor="ctr">
            <a:normAutofit fontScale="77500" lnSpcReduction="20000"/>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dirty="0"/>
              <a:t>Know the location of the </a:t>
            </a:r>
            <a:r>
              <a:rPr lang="en-US" sz="4600" dirty="0"/>
              <a:t>major</a:t>
            </a:r>
            <a:r>
              <a:rPr lang="en-US" dirty="0"/>
              <a:t> bones</a:t>
            </a:r>
          </a:p>
        </p:txBody>
      </p:sp>
    </p:spTree>
    <p:extLst>
      <p:ext uri="{BB962C8B-B14F-4D97-AF65-F5344CB8AC3E}">
        <p14:creationId xmlns:p14="http://schemas.microsoft.com/office/powerpoint/2010/main" val="1135867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5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par>
                                <p:cTn id="18" presetID="10" presetClass="entr" presetSubtype="0" fill="hold" nodeType="with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1"/>
                                        </p:tgtEl>
                                        <p:attrNameLst>
                                          <p:attrName>style.visibility</p:attrName>
                                        </p:attrNameLst>
                                      </p:cBhvr>
                                      <p:to>
                                        <p:strVal val="visible"/>
                                      </p:to>
                                    </p:set>
                                    <p:animEffect transition="in" filter="fade">
                                      <p:cBhvr>
                                        <p:cTn id="25" dur="500"/>
                                        <p:tgtEl>
                                          <p:spTgt spid="171"/>
                                        </p:tgtEl>
                                      </p:cBhvr>
                                    </p:animEffect>
                                  </p:childTnLst>
                                </p:cTn>
                              </p:par>
                              <p:par>
                                <p:cTn id="26" presetID="10" presetClass="entr" presetSubtype="0" fill="hold" nodeType="with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fade">
                                      <p:cBhvr>
                                        <p:cTn id="28"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4" name="Picture 13" title="Skeleton">
            <a:extLst>
              <a:ext uri="{FF2B5EF4-FFF2-40B4-BE49-F238E27FC236}">
                <a16:creationId xmlns:a16="http://schemas.microsoft.com/office/drawing/2014/main" id="{B9C813E2-588A-4E29-BF47-7729FD5EF93C}"/>
              </a:ext>
            </a:extLst>
          </p:cNvPr>
          <p:cNvPicPr>
            <a:picLocks noChangeAspect="1"/>
          </p:cNvPicPr>
          <p:nvPr/>
        </p:nvPicPr>
        <p:blipFill rotWithShape="1">
          <a:blip r:embed="rId3">
            <a:extLst>
              <a:ext uri="{28A0092B-C50C-407E-A947-70E740481C1C}">
                <a14:useLocalDpi xmlns:a14="http://schemas.microsoft.com/office/drawing/2010/main" val="0"/>
              </a:ext>
            </a:extLst>
          </a:blip>
          <a:srcRect r="47449"/>
          <a:stretch/>
        </p:blipFill>
        <p:spPr>
          <a:xfrm>
            <a:off x="5106914" y="1432794"/>
            <a:ext cx="2244973" cy="4490918"/>
          </a:xfrm>
          <a:prstGeom prst="rect">
            <a:avLst/>
          </a:prstGeom>
        </p:spPr>
      </p:pic>
      <p:pic>
        <p:nvPicPr>
          <p:cNvPr id="13" name="Picture 12" title="Skeleton">
            <a:extLst>
              <a:ext uri="{FF2B5EF4-FFF2-40B4-BE49-F238E27FC236}">
                <a16:creationId xmlns:a16="http://schemas.microsoft.com/office/drawing/2014/main" id="{82D1F349-2935-410F-ABFA-AD2BE5087518}"/>
              </a:ext>
            </a:extLst>
          </p:cNvPr>
          <p:cNvPicPr>
            <a:picLocks noChangeAspect="1"/>
          </p:cNvPicPr>
          <p:nvPr/>
        </p:nvPicPr>
        <p:blipFill rotWithShape="1">
          <a:blip r:embed="rId3">
            <a:extLst>
              <a:ext uri="{28A0092B-C50C-407E-A947-70E740481C1C}">
                <a14:useLocalDpi xmlns:a14="http://schemas.microsoft.com/office/drawing/2010/main" val="0"/>
              </a:ext>
            </a:extLst>
          </a:blip>
          <a:srcRect l="49010"/>
          <a:stretch/>
        </p:blipFill>
        <p:spPr>
          <a:xfrm>
            <a:off x="1325390" y="1362428"/>
            <a:ext cx="2244973" cy="4628446"/>
          </a:xfrm>
          <a:prstGeom prst="rect">
            <a:avLst/>
          </a:prstGeom>
        </p:spPr>
      </p:pic>
      <p:sp>
        <p:nvSpPr>
          <p:cNvPr id="180" name="Shape 180"/>
          <p:cNvSpPr txBox="1"/>
          <p:nvPr/>
        </p:nvSpPr>
        <p:spPr>
          <a:xfrm>
            <a:off x="3748088" y="3590926"/>
            <a:ext cx="117871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Fibula</a:t>
            </a:r>
          </a:p>
        </p:txBody>
      </p:sp>
      <p:sp>
        <p:nvSpPr>
          <p:cNvPr id="181" name="Shape 181"/>
          <p:cNvSpPr txBox="1"/>
          <p:nvPr/>
        </p:nvSpPr>
        <p:spPr>
          <a:xfrm>
            <a:off x="3264695" y="4082654"/>
            <a:ext cx="2147887"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Tibia</a:t>
            </a:r>
          </a:p>
        </p:txBody>
      </p:sp>
      <p:cxnSp>
        <p:nvCxnSpPr>
          <p:cNvPr id="182" name="Shape 182"/>
          <p:cNvCxnSpPr>
            <a:cxnSpLocks/>
          </p:cNvCxnSpPr>
          <p:nvPr/>
        </p:nvCxnSpPr>
        <p:spPr>
          <a:xfrm>
            <a:off x="4680347" y="3807620"/>
            <a:ext cx="1322640" cy="1290637"/>
          </a:xfrm>
          <a:prstGeom prst="straightConnector1">
            <a:avLst/>
          </a:prstGeom>
          <a:noFill/>
          <a:ln w="34925" cap="flat" cmpd="sng">
            <a:solidFill>
              <a:schemeClr val="dk1"/>
            </a:solidFill>
            <a:prstDash val="solid"/>
            <a:miter/>
            <a:headEnd type="none" w="med" len="med"/>
            <a:tailEnd type="triangle" w="lg" len="lg"/>
          </a:ln>
        </p:spPr>
      </p:cxnSp>
      <p:sp>
        <p:nvSpPr>
          <p:cNvPr id="183" name="Shape 183"/>
          <p:cNvSpPr txBox="1"/>
          <p:nvPr/>
        </p:nvSpPr>
        <p:spPr>
          <a:xfrm>
            <a:off x="1709738" y="5019675"/>
            <a:ext cx="5400675" cy="623888"/>
          </a:xfrm>
          <a:prstGeom prst="rect">
            <a:avLst/>
          </a:prstGeom>
          <a:noFill/>
          <a:ln w="9525" cap="flat" cmpd="sng">
            <a:solidFill>
              <a:srgbClr val="FF0000"/>
            </a:solidFill>
            <a:prstDash val="solid"/>
            <a:miter/>
            <a:headEnd type="none" w="med" len="med"/>
            <a:tailEnd type="none" w="med" len="med"/>
          </a:ln>
        </p:spPr>
        <p:txBody>
          <a:bodyPr lIns="68569" tIns="34275" rIns="68569" bIns="34275" anchor="t" anchorCtr="0">
            <a:noAutofit/>
          </a:bodyPr>
          <a:lstStyle/>
          <a:p>
            <a:pPr algn="ct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Ankle joint</a:t>
            </a:r>
          </a:p>
          <a:p>
            <a:endParaRPr b="1"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84" name="Shape 184"/>
          <p:cNvCxnSpPr>
            <a:cxnSpLocks/>
          </p:cNvCxnSpPr>
          <p:nvPr/>
        </p:nvCxnSpPr>
        <p:spPr>
          <a:xfrm>
            <a:off x="4680348" y="4287441"/>
            <a:ext cx="1365646" cy="1027510"/>
          </a:xfrm>
          <a:prstGeom prst="straightConnector1">
            <a:avLst/>
          </a:prstGeom>
          <a:noFill/>
          <a:ln w="34925" cap="flat" cmpd="sng">
            <a:solidFill>
              <a:schemeClr val="dk1"/>
            </a:solidFill>
            <a:prstDash val="solid"/>
            <a:miter/>
            <a:headEnd type="none" w="med" len="med"/>
            <a:tailEnd type="triangle" w="lg" len="lg"/>
          </a:ln>
        </p:spPr>
      </p:cxnSp>
      <p:sp>
        <p:nvSpPr>
          <p:cNvPr id="185" name="Shape 185"/>
          <p:cNvSpPr txBox="1"/>
          <p:nvPr/>
        </p:nvSpPr>
        <p:spPr>
          <a:xfrm>
            <a:off x="3749279" y="4541045"/>
            <a:ext cx="117990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Talus</a:t>
            </a:r>
          </a:p>
        </p:txBody>
      </p:sp>
      <p:cxnSp>
        <p:nvCxnSpPr>
          <p:cNvPr id="186" name="Shape 186"/>
          <p:cNvCxnSpPr>
            <a:cxnSpLocks/>
          </p:cNvCxnSpPr>
          <p:nvPr/>
        </p:nvCxnSpPr>
        <p:spPr>
          <a:xfrm>
            <a:off x="4680348" y="4779170"/>
            <a:ext cx="1365646" cy="647638"/>
          </a:xfrm>
          <a:prstGeom prst="straightConnector1">
            <a:avLst/>
          </a:prstGeom>
          <a:noFill/>
          <a:ln w="34925" cap="flat" cmpd="sng">
            <a:solidFill>
              <a:schemeClr val="dk1"/>
            </a:solidFill>
            <a:prstDash val="solid"/>
            <a:miter/>
            <a:headEnd type="none" w="med" len="med"/>
            <a:tailEnd type="triangle" w="lg" len="lg"/>
          </a:ln>
        </p:spPr>
      </p:cxnSp>
      <p:sp>
        <p:nvSpPr>
          <p:cNvPr id="15" name="Title 1">
            <a:extLst>
              <a:ext uri="{FF2B5EF4-FFF2-40B4-BE49-F238E27FC236}">
                <a16:creationId xmlns:a16="http://schemas.microsoft.com/office/drawing/2014/main" id="{85FCC54A-AE0B-428F-8C56-942FD03CD5E1}"/>
              </a:ext>
            </a:extLst>
          </p:cNvPr>
          <p:cNvSpPr txBox="1">
            <a:spLocks/>
          </p:cNvSpPr>
          <p:nvPr/>
        </p:nvSpPr>
        <p:spPr>
          <a:xfrm>
            <a:off x="323528" y="99738"/>
            <a:ext cx="8496944" cy="912645"/>
          </a:xfrm>
          <a:prstGeom prst="rect">
            <a:avLst/>
          </a:prstGeom>
        </p:spPr>
        <p:txBody>
          <a:bodyPr vert="horz" lIns="91440" tIns="45720" rIns="91440" bIns="45720" rtlCol="0" anchor="ctr">
            <a:normAutofit/>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sz="3600" dirty="0"/>
              <a:t>Know the location of the major bones</a:t>
            </a:r>
          </a:p>
        </p:txBody>
      </p:sp>
    </p:spTree>
    <p:extLst>
      <p:ext uri="{BB962C8B-B14F-4D97-AF65-F5344CB8AC3E}">
        <p14:creationId xmlns:p14="http://schemas.microsoft.com/office/powerpoint/2010/main" val="2667786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500"/>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fade">
                                      <p:cBhvr>
                                        <p:cTn id="15" dur="500"/>
                                        <p:tgtEl>
                                          <p:spTgt spid="181"/>
                                        </p:tgtEl>
                                      </p:cBhvr>
                                    </p:animEffect>
                                  </p:childTnLst>
                                </p:cTn>
                              </p:par>
                              <p:par>
                                <p:cTn id="16" presetID="10" presetClass="entr" presetSubtype="0" fill="hold" nodeType="withEffect">
                                  <p:stCondLst>
                                    <p:cond delay="0"/>
                                  </p:stCondLst>
                                  <p:childTnLst>
                                    <p:set>
                                      <p:cBhvr>
                                        <p:cTn id="17" dur="1" fill="hold">
                                          <p:stCondLst>
                                            <p:cond delay="0"/>
                                          </p:stCondLst>
                                        </p:cTn>
                                        <p:tgtEl>
                                          <p:spTgt spid="184"/>
                                        </p:tgtEl>
                                        <p:attrNameLst>
                                          <p:attrName>style.visibility</p:attrName>
                                        </p:attrNameLst>
                                      </p:cBhvr>
                                      <p:to>
                                        <p:strVal val="visible"/>
                                      </p:to>
                                    </p:set>
                                    <p:animEffect transition="in" filter="fade">
                                      <p:cBhvr>
                                        <p:cTn id="18" dur="500"/>
                                        <p:tgtEl>
                                          <p:spTgt spid="1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animEffect transition="in" filter="fade">
                                      <p:cBhvr>
                                        <p:cTn id="23" dur="500"/>
                                        <p:tgtEl>
                                          <p:spTgt spid="185"/>
                                        </p:tgtEl>
                                      </p:cBhvr>
                                    </p:animEffect>
                                  </p:childTnLst>
                                </p:cTn>
                              </p:par>
                              <p:par>
                                <p:cTn id="24" presetID="10" presetClass="entr" presetSubtype="0" fill="hold" nodeType="withEffect">
                                  <p:stCondLst>
                                    <p:cond delay="0"/>
                                  </p:stCondLst>
                                  <p:childTnLst>
                                    <p:set>
                                      <p:cBhvr>
                                        <p:cTn id="25" dur="1" fill="hold">
                                          <p:stCondLst>
                                            <p:cond delay="0"/>
                                          </p:stCondLst>
                                        </p:cTn>
                                        <p:tgtEl>
                                          <p:spTgt spid="186"/>
                                        </p:tgtEl>
                                        <p:attrNameLst>
                                          <p:attrName>style.visibility</p:attrName>
                                        </p:attrNameLst>
                                      </p:cBhvr>
                                      <p:to>
                                        <p:strVal val="visible"/>
                                      </p:to>
                                    </p:set>
                                    <p:animEffect transition="in" filter="fade">
                                      <p:cBhvr>
                                        <p:cTn id="26"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4" name="TextBox 3"/>
          <p:cNvSpPr txBox="1"/>
          <p:nvPr/>
        </p:nvSpPr>
        <p:spPr>
          <a:xfrm>
            <a:off x="210799" y="1361615"/>
            <a:ext cx="3988337" cy="507831"/>
          </a:xfrm>
          <a:prstGeom prst="rect">
            <a:avLst/>
          </a:prstGeom>
          <a:noFill/>
        </p:spPr>
        <p:txBody>
          <a:bodyPr wrap="square" rtlCol="0">
            <a:spAutoFit/>
          </a:bodyPr>
          <a:lstStyle/>
          <a:p>
            <a:pPr algn="ctr"/>
            <a:r>
              <a:rPr lang="en-GB"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Bones of the HAND</a:t>
            </a:r>
            <a:endPar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Box 14"/>
          <p:cNvSpPr txBox="1"/>
          <p:nvPr/>
        </p:nvSpPr>
        <p:spPr>
          <a:xfrm>
            <a:off x="4662559" y="2335559"/>
            <a:ext cx="3988337" cy="507831"/>
          </a:xfrm>
          <a:prstGeom prst="rect">
            <a:avLst/>
          </a:prstGeom>
          <a:noFill/>
        </p:spPr>
        <p:txBody>
          <a:bodyPr wrap="square" rtlCol="0">
            <a:spAutoFit/>
          </a:bodyPr>
          <a:lstStyle/>
          <a:p>
            <a:pPr algn="ctr"/>
            <a:r>
              <a:rPr lang="en-GB"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Bones of the FOOT</a:t>
            </a:r>
            <a:endPar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07247AC3-5C89-4F1B-A5BF-CA3B481BB70E}"/>
              </a:ext>
            </a:extLst>
          </p:cNvPr>
          <p:cNvSpPr txBox="1">
            <a:spLocks/>
          </p:cNvSpPr>
          <p:nvPr/>
        </p:nvSpPr>
        <p:spPr>
          <a:xfrm>
            <a:off x="219535" y="0"/>
            <a:ext cx="8640000" cy="899263"/>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Know the location of the major bones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91" y="1883481"/>
            <a:ext cx="3851845" cy="37777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114062"/>
            <a:ext cx="3864476" cy="1316604"/>
          </a:xfrm>
          <a:prstGeom prst="rect">
            <a:avLst/>
          </a:prstGeom>
        </p:spPr>
      </p:pic>
    </p:spTree>
    <p:extLst>
      <p:ext uri="{BB962C8B-B14F-4D97-AF65-F5344CB8AC3E}">
        <p14:creationId xmlns:p14="http://schemas.microsoft.com/office/powerpoint/2010/main" val="3625242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3974" y="2140676"/>
            <a:ext cx="7387046" cy="923330"/>
          </a:xfrm>
          <a:prstGeom prst="rect">
            <a:avLst/>
          </a:prstGeom>
          <a:noFill/>
        </p:spPr>
        <p:txBody>
          <a:bodyPr wrap="square" rtlCol="0">
            <a:spAutoFit/>
          </a:bodyPr>
          <a:lstStyle/>
          <a:p>
            <a:pPr algn="ctr"/>
            <a:r>
              <a:rPr lang="en-GB" sz="5400" b="1" dirty="0">
                <a:ln>
                  <a:solidFill>
                    <a:sysClr val="windowText" lastClr="000000"/>
                  </a:solidFill>
                </a:ln>
                <a:solidFill>
                  <a:srgbClr val="DA8AAD"/>
                </a:solidFill>
                <a:latin typeface="Arial" panose="020B0604020202020204" pitchFamily="34" charset="0"/>
                <a:cs typeface="Arial" panose="020B0604020202020204" pitchFamily="34" charset="0"/>
              </a:rPr>
              <a:t>And Our Winners Are!</a:t>
            </a:r>
            <a:endParaRPr lang="en-US" sz="5400" b="1" dirty="0">
              <a:ln>
                <a:solidFill>
                  <a:sysClr val="windowText" lastClr="000000"/>
                </a:solidFill>
              </a:ln>
              <a:solidFill>
                <a:srgbClr val="DA8AAD"/>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A6FC7AE-AA7F-4969-BDFC-388FAC0F78FE}"/>
              </a:ext>
            </a:extLst>
          </p:cNvPr>
          <p:cNvSpPr txBox="1">
            <a:spLocks/>
          </p:cNvSpPr>
          <p:nvPr/>
        </p:nvSpPr>
        <p:spPr>
          <a:xfrm>
            <a:off x="252000" y="0"/>
            <a:ext cx="8640000" cy="980632"/>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Know the location of the major bones</a:t>
            </a:r>
          </a:p>
        </p:txBody>
      </p:sp>
    </p:spTree>
    <p:extLst>
      <p:ext uri="{BB962C8B-B14F-4D97-AF65-F5344CB8AC3E}">
        <p14:creationId xmlns:p14="http://schemas.microsoft.com/office/powerpoint/2010/main" val="3586209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463776"/>
            <a:ext cx="8993777" cy="784830"/>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might we remember these?</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8" name="Rectangle 7"/>
          <p:cNvSpPr/>
          <p:nvPr/>
        </p:nvSpPr>
        <p:spPr>
          <a:xfrm>
            <a:off x="3637648" y="1512217"/>
            <a:ext cx="5356130" cy="300082"/>
          </a:xfrm>
          <a:prstGeom prst="rect">
            <a:avLst/>
          </a:prstGeom>
        </p:spPr>
        <p:txBody>
          <a:bodyPr wrap="square">
            <a:spAutoFit/>
          </a:bodyPr>
          <a:lstStyle/>
          <a:p>
            <a:r>
              <a:rPr lang="en-US" sz="1350" dirty="0">
                <a:solidFill>
                  <a:srgbClr val="FF0000"/>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https://www.youtube.com/watch?v=aUHh8uMdBso</a:t>
            </a:r>
            <a:r>
              <a:rPr lang="en-US" sz="1350" dirty="0">
                <a:solidFill>
                  <a:srgbClr val="FF0000"/>
                </a:solidFill>
                <a:latin typeface="Arial" panose="020B0604020202020204" pitchFamily="34" charset="0"/>
                <a:cs typeface="Arial" panose="020B0604020202020204" pitchFamily="34" charset="0"/>
              </a:rPr>
              <a:t> </a:t>
            </a:r>
          </a:p>
        </p:txBody>
      </p:sp>
      <p:sp>
        <p:nvSpPr>
          <p:cNvPr id="7" name="Rectangle 6"/>
          <p:cNvSpPr/>
          <p:nvPr/>
        </p:nvSpPr>
        <p:spPr>
          <a:xfrm>
            <a:off x="242326" y="2115728"/>
            <a:ext cx="8173420" cy="2492990"/>
          </a:xfrm>
          <a:prstGeom prst="rect">
            <a:avLst/>
          </a:prstGeom>
        </p:spPr>
        <p:txBody>
          <a:bodyPr wrap="square">
            <a:spAutoFit/>
          </a:bodyPr>
          <a:lstStyle/>
          <a:p>
            <a:r>
              <a:rPr lang="en-GB"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you get these?</a:t>
            </a:r>
          </a:p>
          <a:p>
            <a:endPar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To give Posture and Support to the body</a:t>
            </a:r>
          </a:p>
          <a:p>
            <a:pPr marL="257175" indent="-257175">
              <a:buAutoNum type="arabicPeriod"/>
            </a:pPr>
            <a:endPar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To allow Movement of the body</a:t>
            </a:r>
          </a:p>
          <a:p>
            <a:endPar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To give Protection to the internal organs</a:t>
            </a:r>
          </a:p>
          <a:p>
            <a:endPar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To produce Blood (White and Red) Cells</a:t>
            </a:r>
          </a:p>
          <a:p>
            <a:endPar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To Store Minerals</a:t>
            </a:r>
          </a:p>
        </p:txBody>
      </p:sp>
      <p:sp>
        <p:nvSpPr>
          <p:cNvPr id="9" name="Title 1">
            <a:extLst>
              <a:ext uri="{FF2B5EF4-FFF2-40B4-BE49-F238E27FC236}">
                <a16:creationId xmlns:a16="http://schemas.microsoft.com/office/drawing/2014/main" id="{46F7ADE6-60B9-4585-923B-0E0EC61E95AE}"/>
              </a:ext>
            </a:extLst>
          </p:cNvPr>
          <p:cNvSpPr txBox="1">
            <a:spLocks/>
          </p:cNvSpPr>
          <p:nvPr/>
        </p:nvSpPr>
        <p:spPr>
          <a:xfrm>
            <a:off x="242326" y="55054"/>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Main functions of the skeleton</a:t>
            </a:r>
          </a:p>
        </p:txBody>
      </p:sp>
    </p:spTree>
    <p:extLst>
      <p:ext uri="{BB962C8B-B14F-4D97-AF65-F5344CB8AC3E}">
        <p14:creationId xmlns:p14="http://schemas.microsoft.com/office/powerpoint/2010/main" val="3773022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107505" y="1808062"/>
            <a:ext cx="9144000" cy="634485"/>
          </a:xfrm>
          <a:prstGeom prst="rect">
            <a:avLst/>
          </a:prstGeom>
          <a:noFill/>
          <a:ln>
            <a:noFill/>
          </a:ln>
        </p:spPr>
        <p:txBody>
          <a:bodyPr lIns="68569" tIns="34275" rIns="68569" bIns="34275" anchor="t" anchorCtr="0">
            <a:noAutofit/>
          </a:bodyPr>
          <a:lstStyle/>
          <a:p>
            <a:pPr>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It gives the body </a:t>
            </a:r>
            <a:r>
              <a:rPr lang="en-US" sz="1400" b="1" dirty="0">
                <a:solidFill>
                  <a:schemeClr val="dk1"/>
                </a:solidFill>
                <a:latin typeface="Arial" panose="020B0604020202020204" pitchFamily="34" charset="0"/>
                <a:ea typeface="Calibri"/>
                <a:cs typeface="Arial" panose="020B0604020202020204" pitchFamily="34" charset="0"/>
                <a:sym typeface="Calibri"/>
              </a:rPr>
              <a:t>support</a:t>
            </a:r>
            <a:r>
              <a:rPr lang="en-US" sz="1400" dirty="0">
                <a:solidFill>
                  <a:schemeClr val="dk1"/>
                </a:solidFill>
                <a:latin typeface="Arial" panose="020B0604020202020204" pitchFamily="34" charset="0"/>
                <a:ea typeface="Calibri"/>
                <a:cs typeface="Arial" panose="020B0604020202020204" pitchFamily="34" charset="0"/>
                <a:sym typeface="Calibri"/>
              </a:rPr>
              <a:t>, enabling us to stand. The bones of the body are held together by </a:t>
            </a:r>
            <a:r>
              <a:rPr lang="en-US" sz="1400" b="1" dirty="0">
                <a:solidFill>
                  <a:schemeClr val="dk1"/>
                </a:solidFill>
                <a:latin typeface="Arial" panose="020B0604020202020204" pitchFamily="34" charset="0"/>
                <a:ea typeface="Calibri"/>
                <a:cs typeface="Arial" panose="020B0604020202020204" pitchFamily="34" charset="0"/>
                <a:sym typeface="Calibri"/>
              </a:rPr>
              <a:t>ligaments</a:t>
            </a:r>
            <a:r>
              <a:rPr lang="en-US" sz="1400" dirty="0">
                <a:solidFill>
                  <a:schemeClr val="dk1"/>
                </a:solidFill>
                <a:latin typeface="Arial" panose="020B0604020202020204" pitchFamily="34" charset="0"/>
                <a:ea typeface="Calibri"/>
                <a:cs typeface="Arial" panose="020B0604020202020204" pitchFamily="34" charset="0"/>
                <a:sym typeface="Calibri"/>
              </a:rPr>
              <a:t>. </a:t>
            </a:r>
          </a:p>
          <a:p>
            <a:pPr>
              <a:spcBef>
                <a:spcPts val="540"/>
              </a:spcBef>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The skeleton provides a framework for the muscles, which are attached to bones by </a:t>
            </a:r>
            <a:r>
              <a:rPr lang="en-US" sz="1400" b="1" dirty="0">
                <a:solidFill>
                  <a:schemeClr val="dk1"/>
                </a:solidFill>
                <a:latin typeface="Arial" panose="020B0604020202020204" pitchFamily="34" charset="0"/>
                <a:ea typeface="Calibri"/>
                <a:cs typeface="Arial" panose="020B0604020202020204" pitchFamily="34" charset="0"/>
                <a:sym typeface="Calibri"/>
              </a:rPr>
              <a:t>tendons</a:t>
            </a:r>
            <a:r>
              <a:rPr lang="en-US" sz="1400" dirty="0">
                <a:solidFill>
                  <a:schemeClr val="dk1"/>
                </a:solidFill>
                <a:latin typeface="Arial" panose="020B0604020202020204" pitchFamily="34" charset="0"/>
                <a:ea typeface="Calibri"/>
                <a:cs typeface="Arial" panose="020B0604020202020204" pitchFamily="34" charset="0"/>
                <a:sym typeface="Calibri"/>
              </a:rPr>
              <a:t>.</a:t>
            </a:r>
          </a:p>
        </p:txBody>
      </p:sp>
      <p:sp>
        <p:nvSpPr>
          <p:cNvPr id="204" name="Shape 204"/>
          <p:cNvSpPr txBox="1"/>
          <p:nvPr/>
        </p:nvSpPr>
        <p:spPr>
          <a:xfrm>
            <a:off x="107504" y="1254863"/>
            <a:ext cx="2486762"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1. Support</a:t>
            </a:r>
          </a:p>
        </p:txBody>
      </p:sp>
      <p:sp>
        <p:nvSpPr>
          <p:cNvPr id="7" name="Shape 211"/>
          <p:cNvSpPr txBox="1"/>
          <p:nvPr/>
        </p:nvSpPr>
        <p:spPr>
          <a:xfrm>
            <a:off x="2486761" y="3053267"/>
            <a:ext cx="6657239" cy="571578"/>
          </a:xfrm>
          <a:prstGeom prst="rect">
            <a:avLst/>
          </a:prstGeom>
          <a:noFill/>
          <a:ln>
            <a:noFill/>
          </a:ln>
        </p:spPr>
        <p:txBody>
          <a:bodyPr lIns="68569" tIns="34275" rIns="68569" bIns="34275" anchor="t" anchorCtr="0">
            <a:noAutofit/>
          </a:bodyPr>
          <a:lstStyle/>
          <a:p>
            <a:pPr>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Some of our body parts, such as the brain, are very delicate and need </a:t>
            </a:r>
            <a:r>
              <a:rPr lang="en-US" sz="1400" b="1" dirty="0">
                <a:solidFill>
                  <a:schemeClr val="dk1"/>
                </a:solidFill>
                <a:latin typeface="Arial" panose="020B0604020202020204" pitchFamily="34" charset="0"/>
                <a:ea typeface="Calibri"/>
                <a:cs typeface="Arial" panose="020B0604020202020204" pitchFamily="34" charset="0"/>
                <a:sym typeface="Calibri"/>
              </a:rPr>
              <a:t>protection</a:t>
            </a:r>
            <a:r>
              <a:rPr lang="en-US" sz="1400" dirty="0">
                <a:solidFill>
                  <a:schemeClr val="dk1"/>
                </a:solidFill>
                <a:latin typeface="Arial" panose="020B0604020202020204" pitchFamily="34" charset="0"/>
                <a:ea typeface="Calibri"/>
                <a:cs typeface="Arial" panose="020B0604020202020204" pitchFamily="34" charset="0"/>
                <a:sym typeface="Calibri"/>
              </a:rPr>
              <a:t>.</a:t>
            </a:r>
          </a:p>
          <a:p>
            <a:pPr>
              <a:spcBef>
                <a:spcPts val="540"/>
              </a:spcBef>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Bones can protect body parts from </a:t>
            </a:r>
            <a:r>
              <a:rPr lang="en-US" sz="1400" b="1" dirty="0">
                <a:solidFill>
                  <a:schemeClr val="dk1"/>
                </a:solidFill>
                <a:latin typeface="Arial" panose="020B0604020202020204" pitchFamily="34" charset="0"/>
                <a:ea typeface="Calibri"/>
                <a:cs typeface="Arial" panose="020B0604020202020204" pitchFamily="34" charset="0"/>
                <a:sym typeface="Calibri"/>
              </a:rPr>
              <a:t>impacts</a:t>
            </a:r>
            <a:r>
              <a:rPr lang="en-US" sz="1400" dirty="0">
                <a:solidFill>
                  <a:schemeClr val="dk1"/>
                </a:solidFill>
                <a:latin typeface="Arial" panose="020B0604020202020204" pitchFamily="34" charset="0"/>
                <a:ea typeface="Calibri"/>
                <a:cs typeface="Arial" panose="020B0604020202020204" pitchFamily="34" charset="0"/>
                <a:sym typeface="Calibri"/>
              </a:rPr>
              <a:t> and </a:t>
            </a:r>
            <a:r>
              <a:rPr lang="en-US" sz="1400" b="1" dirty="0">
                <a:solidFill>
                  <a:schemeClr val="dk1"/>
                </a:solidFill>
                <a:latin typeface="Arial" panose="020B0604020202020204" pitchFamily="34" charset="0"/>
                <a:ea typeface="Calibri"/>
                <a:cs typeface="Arial" panose="020B0604020202020204" pitchFamily="34" charset="0"/>
                <a:sym typeface="Calibri"/>
              </a:rPr>
              <a:t>injuries</a:t>
            </a:r>
            <a:r>
              <a:rPr lang="en-US" sz="1400" dirty="0">
                <a:solidFill>
                  <a:schemeClr val="dk1"/>
                </a:solidFill>
                <a:latin typeface="Arial" panose="020B0604020202020204" pitchFamily="34" charset="0"/>
                <a:ea typeface="Calibri"/>
                <a:cs typeface="Arial" panose="020B0604020202020204" pitchFamily="34" charset="0"/>
                <a:sym typeface="Calibri"/>
              </a:rPr>
              <a:t>. </a:t>
            </a:r>
          </a:p>
        </p:txBody>
      </p:sp>
      <p:sp>
        <p:nvSpPr>
          <p:cNvPr id="8" name="Shape 204"/>
          <p:cNvSpPr txBox="1"/>
          <p:nvPr/>
        </p:nvSpPr>
        <p:spPr>
          <a:xfrm>
            <a:off x="2486761" y="2661773"/>
            <a:ext cx="2960517"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2. Protection</a:t>
            </a:r>
          </a:p>
        </p:txBody>
      </p:sp>
      <p:pic>
        <p:nvPicPr>
          <p:cNvPr id="2053" name="Picture 5" descr="Skull with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488" y="3719767"/>
            <a:ext cx="1401825" cy="17650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ra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5" t="60116" r="71227" b="5854"/>
          <a:stretch/>
        </p:blipFill>
        <p:spPr bwMode="auto">
          <a:xfrm>
            <a:off x="2486760" y="4425070"/>
            <a:ext cx="1653191" cy="10312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He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4951" r="72844" b="6702"/>
          <a:stretch/>
        </p:blipFill>
        <p:spPr bwMode="auto">
          <a:xfrm>
            <a:off x="5168775" y="4425071"/>
            <a:ext cx="1635473" cy="10201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38D56BF-8255-4D5E-BB2E-3C99B5486E68}"/>
              </a:ext>
            </a:extLst>
          </p:cNvPr>
          <p:cNvSpPr txBox="1"/>
          <p:nvPr/>
        </p:nvSpPr>
        <p:spPr>
          <a:xfrm>
            <a:off x="2486761" y="3786914"/>
            <a:ext cx="1653190" cy="600164"/>
          </a:xfrm>
          <a:prstGeom prst="rect">
            <a:avLst/>
          </a:prstGeom>
          <a:noFill/>
          <a:ln>
            <a:solidFill>
              <a:schemeClr val="tx1"/>
            </a:solidFill>
          </a:ln>
        </p:spPr>
        <p:txBody>
          <a:bodyPr wrap="square" rtlCol="0">
            <a:spAutoFit/>
          </a:bodyPr>
          <a:lstStyle/>
          <a:p>
            <a:pPr algn="ctr"/>
            <a:r>
              <a:rPr lang="en-GB" sz="1100" dirty="0">
                <a:latin typeface="Arial" panose="020B0604020202020204" pitchFamily="34" charset="0"/>
                <a:cs typeface="Arial" panose="020B0604020202020204" pitchFamily="34" charset="0"/>
              </a:rPr>
              <a:t>What vital organ does the Cranium protect</a:t>
            </a:r>
            <a:r>
              <a:rPr lang="en-GB" sz="1100" dirty="0" smtClean="0">
                <a:latin typeface="Arial" panose="020B0604020202020204" pitchFamily="34" charset="0"/>
                <a:cs typeface="Arial" panose="020B0604020202020204" pitchFamily="34" charset="0"/>
              </a:rPr>
              <a:t>?</a:t>
            </a:r>
          </a:p>
          <a:p>
            <a:pPr algn="ctr"/>
            <a:endParaRPr lang="en-GB" sz="11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A50B14F-8A38-4DC5-A881-4B8919D23198}"/>
              </a:ext>
            </a:extLst>
          </p:cNvPr>
          <p:cNvSpPr txBox="1"/>
          <p:nvPr/>
        </p:nvSpPr>
        <p:spPr>
          <a:xfrm>
            <a:off x="5168777" y="3789040"/>
            <a:ext cx="1635471" cy="600164"/>
          </a:xfrm>
          <a:prstGeom prst="rect">
            <a:avLst/>
          </a:prstGeom>
          <a:noFill/>
          <a:ln>
            <a:solidFill>
              <a:schemeClr val="tx1"/>
            </a:solidFill>
          </a:ln>
        </p:spPr>
        <p:txBody>
          <a:bodyPr wrap="square" rtlCol="0">
            <a:spAutoFit/>
          </a:bodyPr>
          <a:lstStyle/>
          <a:p>
            <a:pPr algn="ctr"/>
            <a:r>
              <a:rPr lang="en-GB" sz="1100" dirty="0">
                <a:latin typeface="Arial" panose="020B0604020202020204" pitchFamily="34" charset="0"/>
                <a:cs typeface="Arial" panose="020B0604020202020204" pitchFamily="34" charset="0"/>
              </a:rPr>
              <a:t>What vital organ does the Rib Cage protect</a:t>
            </a:r>
            <a:r>
              <a:rPr lang="en-GB" sz="1100" dirty="0" smtClean="0">
                <a:latin typeface="Arial" panose="020B0604020202020204" pitchFamily="34" charset="0"/>
                <a:cs typeface="Arial" panose="020B0604020202020204" pitchFamily="34" charset="0"/>
              </a:rPr>
              <a:t>?</a:t>
            </a:r>
          </a:p>
          <a:p>
            <a:pPr algn="ctr"/>
            <a:endParaRPr lang="en-GB" sz="11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31A3994D-E585-475F-8ABB-EDB72534C97A}"/>
              </a:ext>
            </a:extLst>
          </p:cNvPr>
          <p:cNvSpPr txBox="1">
            <a:spLocks/>
          </p:cNvSpPr>
          <p:nvPr/>
        </p:nvSpPr>
        <p:spPr>
          <a:xfrm>
            <a:off x="242326" y="55054"/>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Main functions of the skeleton</a:t>
            </a:r>
          </a:p>
        </p:txBody>
      </p:sp>
      <p:pic>
        <p:nvPicPr>
          <p:cNvPr id="13" name="Picture 3" descr="Foot">
            <a:extLst>
              <a:ext uri="{FF2B5EF4-FFF2-40B4-BE49-F238E27FC236}">
                <a16:creationId xmlns:a16="http://schemas.microsoft.com/office/drawing/2014/main" id="{6DCB0492-68D7-4BA7-B0DB-FBD3555AD8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82021"/>
            <a:ext cx="2160240" cy="233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766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fade">
                                      <p:cBhvr>
                                        <p:cTn id="32" dur="500"/>
                                        <p:tgtEl>
                                          <p:spTgt spid="205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058"/>
                                        </p:tgtEl>
                                        <p:attrNameLst>
                                          <p:attrName>style.visibility</p:attrName>
                                        </p:attrNameLst>
                                      </p:cBhvr>
                                      <p:to>
                                        <p:strVal val="visible"/>
                                      </p:to>
                                    </p:set>
                                    <p:anim calcmode="lin" valueType="num">
                                      <p:cBhvr>
                                        <p:cTn id="41" dur="1000" fill="hold"/>
                                        <p:tgtEl>
                                          <p:spTgt spid="2058"/>
                                        </p:tgtEl>
                                        <p:attrNameLst>
                                          <p:attrName>ppt_w</p:attrName>
                                        </p:attrNameLst>
                                      </p:cBhvr>
                                      <p:tavLst>
                                        <p:tav tm="0">
                                          <p:val>
                                            <p:fltVal val="0"/>
                                          </p:val>
                                        </p:tav>
                                        <p:tav tm="100000">
                                          <p:val>
                                            <p:strVal val="#ppt_w"/>
                                          </p:val>
                                        </p:tav>
                                      </p:tavLst>
                                    </p:anim>
                                    <p:anim calcmode="lin" valueType="num">
                                      <p:cBhvr>
                                        <p:cTn id="42" dur="1000" fill="hold"/>
                                        <p:tgtEl>
                                          <p:spTgt spid="2058"/>
                                        </p:tgtEl>
                                        <p:attrNameLst>
                                          <p:attrName>ppt_h</p:attrName>
                                        </p:attrNameLst>
                                      </p:cBhvr>
                                      <p:tavLst>
                                        <p:tav tm="0">
                                          <p:val>
                                            <p:fltVal val="0"/>
                                          </p:val>
                                        </p:tav>
                                        <p:tav tm="100000">
                                          <p:val>
                                            <p:strVal val="#ppt_h"/>
                                          </p:val>
                                        </p:tav>
                                      </p:tavLst>
                                    </p:anim>
                                    <p:anim calcmode="lin" valueType="num">
                                      <p:cBhvr>
                                        <p:cTn id="43" dur="1000" fill="hold"/>
                                        <p:tgtEl>
                                          <p:spTgt spid="2058"/>
                                        </p:tgtEl>
                                        <p:attrNameLst>
                                          <p:attrName>style.rotation</p:attrName>
                                        </p:attrNameLst>
                                      </p:cBhvr>
                                      <p:tavLst>
                                        <p:tav tm="0">
                                          <p:val>
                                            <p:fltVal val="90"/>
                                          </p:val>
                                        </p:tav>
                                        <p:tav tm="100000">
                                          <p:val>
                                            <p:fltVal val="0"/>
                                          </p:val>
                                        </p:tav>
                                      </p:tavLst>
                                    </p:anim>
                                    <p:animEffect transition="in" filter="fade">
                                      <p:cBhvr>
                                        <p:cTn id="44" dur="1000"/>
                                        <p:tgtEl>
                                          <p:spTgt spid="205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059"/>
                                        </p:tgtEl>
                                        <p:attrNameLst>
                                          <p:attrName>style.visibility</p:attrName>
                                        </p:attrNameLst>
                                      </p:cBhvr>
                                      <p:to>
                                        <p:strVal val="visible"/>
                                      </p:to>
                                    </p:set>
                                    <p:anim calcmode="lin" valueType="num">
                                      <p:cBhvr>
                                        <p:cTn id="53" dur="1000" fill="hold"/>
                                        <p:tgtEl>
                                          <p:spTgt spid="2059"/>
                                        </p:tgtEl>
                                        <p:attrNameLst>
                                          <p:attrName>ppt_w</p:attrName>
                                        </p:attrNameLst>
                                      </p:cBhvr>
                                      <p:tavLst>
                                        <p:tav tm="0">
                                          <p:val>
                                            <p:fltVal val="0"/>
                                          </p:val>
                                        </p:tav>
                                        <p:tav tm="100000">
                                          <p:val>
                                            <p:strVal val="#ppt_w"/>
                                          </p:val>
                                        </p:tav>
                                      </p:tavLst>
                                    </p:anim>
                                    <p:anim calcmode="lin" valueType="num">
                                      <p:cBhvr>
                                        <p:cTn id="54" dur="1000" fill="hold"/>
                                        <p:tgtEl>
                                          <p:spTgt spid="2059"/>
                                        </p:tgtEl>
                                        <p:attrNameLst>
                                          <p:attrName>ppt_h</p:attrName>
                                        </p:attrNameLst>
                                      </p:cBhvr>
                                      <p:tavLst>
                                        <p:tav tm="0">
                                          <p:val>
                                            <p:fltVal val="0"/>
                                          </p:val>
                                        </p:tav>
                                        <p:tav tm="100000">
                                          <p:val>
                                            <p:strVal val="#ppt_h"/>
                                          </p:val>
                                        </p:tav>
                                      </p:tavLst>
                                    </p:anim>
                                    <p:anim calcmode="lin" valueType="num">
                                      <p:cBhvr>
                                        <p:cTn id="55" dur="1000" fill="hold"/>
                                        <p:tgtEl>
                                          <p:spTgt spid="2059"/>
                                        </p:tgtEl>
                                        <p:attrNameLst>
                                          <p:attrName>style.rotation</p:attrName>
                                        </p:attrNameLst>
                                      </p:cBhvr>
                                      <p:tavLst>
                                        <p:tav tm="0">
                                          <p:val>
                                            <p:fltVal val="90"/>
                                          </p:val>
                                        </p:tav>
                                        <p:tav tm="100000">
                                          <p:val>
                                            <p:fltVal val="0"/>
                                          </p:val>
                                        </p:tav>
                                      </p:tavLst>
                                    </p:anim>
                                    <p:animEffect transition="in" filter="fade">
                                      <p:cBhvr>
                                        <p:cTn id="56" dur="1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7" grpId="0"/>
      <p:bldP spid="8" grpId="0"/>
      <p:bldP spid="2"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 name="Picture 1" descr="Running skele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22" y="2625528"/>
            <a:ext cx="2191230" cy="2459656"/>
          </a:xfrm>
          <a:prstGeom prst="ellipse">
            <a:avLst/>
          </a:prstGeom>
          <a:ln>
            <a:noFill/>
          </a:ln>
          <a:effectLst>
            <a:softEdge rad="112500"/>
          </a:effectLst>
        </p:spPr>
      </p:pic>
      <p:pic>
        <p:nvPicPr>
          <p:cNvPr id="14" name="Picture 5" descr="Shoul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920" y="867070"/>
            <a:ext cx="2284580" cy="256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Throwing 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149" y="934630"/>
            <a:ext cx="2138323" cy="120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 name="Shape 203"/>
          <p:cNvSpPr txBox="1"/>
          <p:nvPr/>
        </p:nvSpPr>
        <p:spPr>
          <a:xfrm>
            <a:off x="216024" y="1984893"/>
            <a:ext cx="3535666" cy="652019"/>
          </a:xfrm>
          <a:prstGeom prst="rect">
            <a:avLst/>
          </a:prstGeom>
          <a:noFill/>
          <a:ln>
            <a:noFill/>
          </a:ln>
        </p:spPr>
        <p:txBody>
          <a:bodyPr lIns="68569" tIns="34275" rIns="68569" bIns="34275" anchor="t" anchorCtr="0">
            <a:noAutofit/>
          </a:bodyPr>
          <a:lstStyle/>
          <a:p>
            <a:pPr>
              <a:lnSpc>
                <a:spcPct val="90000"/>
              </a:lnSpc>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The skeleton has many different joints.</a:t>
            </a:r>
          </a:p>
          <a:p>
            <a:pPr>
              <a:lnSpc>
                <a:spcPct val="90000"/>
              </a:lnSpc>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At joints, muscles and bones form levers to </a:t>
            </a:r>
            <a:endParaRPr lang="en-US" sz="1400" dirty="0" smtClean="0">
              <a:solidFill>
                <a:schemeClr val="dk1"/>
              </a:solidFill>
              <a:latin typeface="Arial" panose="020B0604020202020204" pitchFamily="34" charset="0"/>
              <a:ea typeface="Calibri"/>
              <a:cs typeface="Arial" panose="020B0604020202020204" pitchFamily="34" charset="0"/>
              <a:sym typeface="Calibri"/>
            </a:endParaRPr>
          </a:p>
          <a:p>
            <a:pPr>
              <a:lnSpc>
                <a:spcPct val="90000"/>
              </a:lnSpc>
              <a:buClr>
                <a:schemeClr val="dk1"/>
              </a:buClr>
              <a:buSzPct val="25000"/>
            </a:pPr>
            <a:r>
              <a:rPr lang="en-US" sz="1400" dirty="0" smtClean="0">
                <a:solidFill>
                  <a:schemeClr val="dk1"/>
                </a:solidFill>
                <a:latin typeface="Arial" panose="020B0604020202020204" pitchFamily="34" charset="0"/>
                <a:ea typeface="Calibri"/>
                <a:cs typeface="Arial" panose="020B0604020202020204" pitchFamily="34" charset="0"/>
                <a:sym typeface="Calibri"/>
              </a:rPr>
              <a:t>allow </a:t>
            </a:r>
            <a:r>
              <a:rPr lang="en-US" sz="1400" dirty="0">
                <a:solidFill>
                  <a:schemeClr val="dk1"/>
                </a:solidFill>
                <a:latin typeface="Arial" panose="020B0604020202020204" pitchFamily="34" charset="0"/>
                <a:ea typeface="Calibri"/>
                <a:cs typeface="Arial" panose="020B0604020202020204" pitchFamily="34" charset="0"/>
                <a:sym typeface="Calibri"/>
              </a:rPr>
              <a:t>sporting movements.</a:t>
            </a:r>
          </a:p>
        </p:txBody>
      </p:sp>
      <p:sp>
        <p:nvSpPr>
          <p:cNvPr id="204" name="Shape 204"/>
          <p:cNvSpPr txBox="1"/>
          <p:nvPr/>
        </p:nvSpPr>
        <p:spPr>
          <a:xfrm>
            <a:off x="216023" y="1533831"/>
            <a:ext cx="2359959"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3. Movement</a:t>
            </a:r>
          </a:p>
        </p:txBody>
      </p:sp>
      <p:sp>
        <p:nvSpPr>
          <p:cNvPr id="7" name="Shape 211"/>
          <p:cNvSpPr txBox="1"/>
          <p:nvPr/>
        </p:nvSpPr>
        <p:spPr>
          <a:xfrm>
            <a:off x="2660832" y="4180305"/>
            <a:ext cx="4214484" cy="897870"/>
          </a:xfrm>
          <a:prstGeom prst="rect">
            <a:avLst/>
          </a:prstGeom>
          <a:noFill/>
          <a:ln>
            <a:noFill/>
          </a:ln>
        </p:spPr>
        <p:txBody>
          <a:bodyPr lIns="68569" tIns="34275" rIns="68569" bIns="34275" anchor="t" anchorCtr="0">
            <a:noAutofit/>
          </a:bodyPr>
          <a:lstStyle/>
          <a:p>
            <a:pPr>
              <a:lnSpc>
                <a:spcPct val="90000"/>
              </a:lnSpc>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The skeleton acts as a framework.</a:t>
            </a:r>
          </a:p>
          <a:p>
            <a:pPr>
              <a:lnSpc>
                <a:spcPct val="90000"/>
              </a:lnSpc>
              <a:spcBef>
                <a:spcPts val="360"/>
              </a:spcBef>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Muscles are firmly attached to bones forming our body shape and holds us upright. </a:t>
            </a:r>
          </a:p>
        </p:txBody>
      </p:sp>
      <p:sp>
        <p:nvSpPr>
          <p:cNvPr id="8" name="Shape 204"/>
          <p:cNvSpPr txBox="1"/>
          <p:nvPr/>
        </p:nvSpPr>
        <p:spPr>
          <a:xfrm>
            <a:off x="2660832" y="3648591"/>
            <a:ext cx="6320870"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4. Posture &amp; Structural Shape</a:t>
            </a:r>
          </a:p>
        </p:txBody>
      </p:sp>
      <p:pic>
        <p:nvPicPr>
          <p:cNvPr id="3" name="Picture 2" descr="Sitting skelet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596" y="3578372"/>
            <a:ext cx="2370908" cy="2370908"/>
          </a:xfrm>
          <a:prstGeom prst="ellipse">
            <a:avLst/>
          </a:prstGeom>
          <a:ln>
            <a:noFill/>
          </a:ln>
          <a:effectLst>
            <a:softEdge rad="112500"/>
          </a:effectLst>
        </p:spPr>
      </p:pic>
      <p:sp>
        <p:nvSpPr>
          <p:cNvPr id="11" name="Oval 10"/>
          <p:cNvSpPr/>
          <p:nvPr/>
        </p:nvSpPr>
        <p:spPr>
          <a:xfrm>
            <a:off x="4427984" y="1753600"/>
            <a:ext cx="515103" cy="276711"/>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2" name="Oval 11"/>
          <p:cNvSpPr/>
          <p:nvPr/>
        </p:nvSpPr>
        <p:spPr>
          <a:xfrm>
            <a:off x="7596336" y="1340768"/>
            <a:ext cx="186817" cy="13247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cxnSp>
        <p:nvCxnSpPr>
          <p:cNvPr id="13" name="Straight Arrow Connector 12"/>
          <p:cNvCxnSpPr>
            <a:stCxn id="11" idx="6"/>
          </p:cNvCxnSpPr>
          <p:nvPr/>
        </p:nvCxnSpPr>
        <p:spPr>
          <a:xfrm flipV="1">
            <a:off x="4943087" y="1407004"/>
            <a:ext cx="2653249" cy="484952"/>
          </a:xfrm>
          <a:prstGeom prst="straightConnector1">
            <a:avLst/>
          </a:prstGeom>
          <a:ln w="25400">
            <a:tailEnd type="arrow"/>
          </a:ln>
        </p:spPr>
        <p:style>
          <a:lnRef idx="3">
            <a:schemeClr val="accent2"/>
          </a:lnRef>
          <a:fillRef idx="0">
            <a:schemeClr val="accent2"/>
          </a:fillRef>
          <a:effectRef idx="2">
            <a:schemeClr val="accent2"/>
          </a:effectRef>
          <a:fontRef idx="minor">
            <a:schemeClr val="tx1"/>
          </a:fontRef>
        </p:style>
      </p:cxnSp>
      <p:sp>
        <p:nvSpPr>
          <p:cNvPr id="16" name="Title 1">
            <a:extLst>
              <a:ext uri="{FF2B5EF4-FFF2-40B4-BE49-F238E27FC236}">
                <a16:creationId xmlns:a16="http://schemas.microsoft.com/office/drawing/2014/main" id="{0811F77B-AB3B-4B03-9AC9-6F273AE77744}"/>
              </a:ext>
            </a:extLst>
          </p:cNvPr>
          <p:cNvSpPr txBox="1">
            <a:spLocks/>
          </p:cNvSpPr>
          <p:nvPr/>
        </p:nvSpPr>
        <p:spPr>
          <a:xfrm>
            <a:off x="242326" y="55054"/>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Main functions of the skeleton</a:t>
            </a:r>
          </a:p>
        </p:txBody>
      </p:sp>
    </p:spTree>
    <p:extLst>
      <p:ext uri="{BB962C8B-B14F-4D97-AF65-F5344CB8AC3E}">
        <p14:creationId xmlns:p14="http://schemas.microsoft.com/office/powerpoint/2010/main" val="1652468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fade">
                                      <p:cBhvr>
                                        <p:cTn id="30" dur="500"/>
                                        <p:tgtEl>
                                          <p:spTgt spid="307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7" grpId="0"/>
      <p:bldP spid="8"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4098" name="Picture 2" descr="Glass Milk"/>
          <p:cNvPicPr>
            <a:picLocks noChangeAspect="1" noChangeArrowheads="1"/>
          </p:cNvPicPr>
          <p:nvPr/>
        </p:nvPicPr>
        <p:blipFill rotWithShape="1">
          <a:blip r:embed="rId3">
            <a:extLst>
              <a:ext uri="{28A0092B-C50C-407E-A947-70E740481C1C}">
                <a14:useLocalDpi xmlns:a14="http://schemas.microsoft.com/office/drawing/2010/main" val="0"/>
              </a:ext>
            </a:extLst>
          </a:blip>
          <a:srcRect l="10389" t="34072" r="43170" b="32964"/>
          <a:stretch/>
        </p:blipFill>
        <p:spPr bwMode="auto">
          <a:xfrm>
            <a:off x="5268839" y="3534250"/>
            <a:ext cx="3146907" cy="1439927"/>
          </a:xfrm>
          <a:prstGeom prst="rect">
            <a:avLst/>
          </a:prstGeom>
          <a:noFill/>
          <a:extLst>
            <a:ext uri="{909E8E84-426E-40DD-AFC4-6F175D3DCCD1}">
              <a14:hiddenFill xmlns:a14="http://schemas.microsoft.com/office/drawing/2010/main">
                <a:solidFill>
                  <a:srgbClr val="FFFFFF"/>
                </a:solidFill>
              </a14:hiddenFill>
            </a:ext>
          </a:extLst>
        </p:spPr>
      </p:pic>
      <p:sp>
        <p:nvSpPr>
          <p:cNvPr id="203" name="Shape 203"/>
          <p:cNvSpPr txBox="1"/>
          <p:nvPr/>
        </p:nvSpPr>
        <p:spPr>
          <a:xfrm>
            <a:off x="0" y="1769848"/>
            <a:ext cx="9144000" cy="746420"/>
          </a:xfrm>
          <a:prstGeom prst="rect">
            <a:avLst/>
          </a:prstGeom>
          <a:noFill/>
          <a:ln>
            <a:noFill/>
          </a:ln>
        </p:spPr>
        <p:txBody>
          <a:bodyPr lIns="68569" tIns="34275" rIns="68569" bIns="34275" anchor="t" anchorCtr="0">
            <a:noAutofit/>
          </a:bodyPr>
          <a:lstStyle/>
          <a:p>
            <a:pPr>
              <a:lnSpc>
                <a:spcPct val="90000"/>
              </a:lnSpc>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The minerals in your bones serve two main functions.</a:t>
            </a:r>
          </a:p>
          <a:p>
            <a:pPr>
              <a:lnSpc>
                <a:spcPct val="90000"/>
              </a:lnSpc>
              <a:buClr>
                <a:schemeClr val="dk1"/>
              </a:buClr>
              <a:buSzPct val="25000"/>
            </a:pPr>
            <a:r>
              <a:rPr lang="en-US" sz="1400" dirty="0">
                <a:solidFill>
                  <a:schemeClr val="dk1"/>
                </a:solidFill>
                <a:latin typeface="Arial" panose="020B0604020202020204" pitchFamily="34" charset="0"/>
                <a:ea typeface="Calibri"/>
                <a:cs typeface="Arial" panose="020B0604020202020204" pitchFamily="34" charset="0"/>
                <a:sym typeface="Calibri"/>
              </a:rPr>
              <a:t>Minerals transform spongy bone matrix into a rigid structure and in turn increase density and strength. </a:t>
            </a:r>
          </a:p>
        </p:txBody>
      </p:sp>
      <p:sp>
        <p:nvSpPr>
          <p:cNvPr id="204" name="Shape 204"/>
          <p:cNvSpPr txBox="1"/>
          <p:nvPr/>
        </p:nvSpPr>
        <p:spPr>
          <a:xfrm>
            <a:off x="-1" y="1352841"/>
            <a:ext cx="5584372"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5. Mineral Storage</a:t>
            </a:r>
          </a:p>
        </p:txBody>
      </p:sp>
      <p:sp>
        <p:nvSpPr>
          <p:cNvPr id="9" name="Shape 237"/>
          <p:cNvSpPr txBox="1"/>
          <p:nvPr/>
        </p:nvSpPr>
        <p:spPr>
          <a:xfrm>
            <a:off x="3444240" y="2912133"/>
            <a:ext cx="5584372" cy="989307"/>
          </a:xfrm>
          <a:prstGeom prst="rect">
            <a:avLst/>
          </a:prstGeom>
          <a:noFill/>
          <a:ln>
            <a:noFill/>
          </a:ln>
        </p:spPr>
        <p:txBody>
          <a:bodyPr lIns="68569" tIns="34275" rIns="68569" bIns="34275" anchor="t" anchorCtr="0">
            <a:noAutofit/>
          </a:bodyPr>
          <a:lstStyle/>
          <a:p>
            <a:pPr>
              <a:buClr>
                <a:schemeClr val="dk1"/>
              </a:buClr>
              <a:buSzPct val="25000"/>
            </a:pPr>
            <a:r>
              <a:rPr lang="en-US" sz="1400" dirty="0">
                <a:solidFill>
                  <a:schemeClr val="dk1"/>
                </a:solidFill>
                <a:latin typeface="Arial" panose="020B0604020202020204" pitchFamily="34" charset="0"/>
                <a:ea typeface="Arial"/>
                <a:cs typeface="Arial" panose="020B0604020202020204" pitchFamily="34" charset="0"/>
                <a:sym typeface="Arial"/>
              </a:rPr>
              <a:t>Your bones also function as a mineral storage depot, releasing dissolved calcium, phosphorus and magnesium into your bloodstream when needed</a:t>
            </a:r>
            <a:r>
              <a:rPr lang="en-US" sz="1600" dirty="0">
                <a:solidFill>
                  <a:schemeClr val="dk1"/>
                </a:solidFill>
                <a:latin typeface="Arial" panose="020B0604020202020204" pitchFamily="34" charset="0"/>
                <a:ea typeface="Arial"/>
                <a:cs typeface="Arial" panose="020B0604020202020204" pitchFamily="34" charset="0"/>
                <a:sym typeface="Arial"/>
              </a:rPr>
              <a:t>.</a:t>
            </a:r>
          </a:p>
        </p:txBody>
      </p:sp>
      <p:pic>
        <p:nvPicPr>
          <p:cNvPr id="4100" name="Picture 4" descr="B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97" y="2359763"/>
            <a:ext cx="2010888" cy="254345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2C117C7-F9D0-4B1B-9B51-EC66D208C477}"/>
              </a:ext>
            </a:extLst>
          </p:cNvPr>
          <p:cNvSpPr txBox="1">
            <a:spLocks/>
          </p:cNvSpPr>
          <p:nvPr/>
        </p:nvSpPr>
        <p:spPr>
          <a:xfrm>
            <a:off x="242326" y="55054"/>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Main functions of the skeleton</a:t>
            </a:r>
          </a:p>
        </p:txBody>
      </p:sp>
    </p:spTree>
    <p:extLst>
      <p:ext uri="{BB962C8B-B14F-4D97-AF65-F5344CB8AC3E}">
        <p14:creationId xmlns:p14="http://schemas.microsoft.com/office/powerpoint/2010/main" val="3212941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5122" name="Picture 2" descr="B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83" y="2430371"/>
            <a:ext cx="2079620" cy="263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3" name="Shape 203"/>
          <p:cNvSpPr txBox="1"/>
          <p:nvPr/>
        </p:nvSpPr>
        <p:spPr>
          <a:xfrm>
            <a:off x="0" y="1776345"/>
            <a:ext cx="9144000" cy="746420"/>
          </a:xfrm>
          <a:prstGeom prst="rect">
            <a:avLst/>
          </a:prstGeom>
          <a:noFill/>
          <a:ln>
            <a:noFill/>
          </a:ln>
        </p:spPr>
        <p:txBody>
          <a:bodyPr lIns="68569" tIns="34275" rIns="68569" bIns="34275" anchor="t" anchorCtr="0">
            <a:noAutofit/>
          </a:bodyPr>
          <a:lstStyle/>
          <a:p>
            <a:pPr>
              <a:lnSpc>
                <a:spcPct val="90000"/>
              </a:lnSpc>
              <a:buClr>
                <a:schemeClr val="dk1"/>
              </a:buClr>
              <a:buSzPct val="25000"/>
            </a:pPr>
            <a:r>
              <a:rPr lang="en-US" sz="1500" dirty="0">
                <a:solidFill>
                  <a:schemeClr val="dk1"/>
                </a:solidFill>
                <a:latin typeface="Arial" panose="020B0604020202020204" pitchFamily="34" charset="0"/>
                <a:ea typeface="Calibri"/>
                <a:cs typeface="Arial" panose="020B0604020202020204" pitchFamily="34" charset="0"/>
                <a:sym typeface="Calibri"/>
              </a:rPr>
              <a:t>The ends of long bones and some other bones including the ribs, humerus, femur and even vertebrae bones, contain red bone marrow. </a:t>
            </a:r>
          </a:p>
        </p:txBody>
      </p:sp>
      <p:sp>
        <p:nvSpPr>
          <p:cNvPr id="204" name="Shape 204"/>
          <p:cNvSpPr txBox="1"/>
          <p:nvPr/>
        </p:nvSpPr>
        <p:spPr>
          <a:xfrm>
            <a:off x="0" y="1338195"/>
            <a:ext cx="5584372"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6. Blood cell production</a:t>
            </a:r>
          </a:p>
        </p:txBody>
      </p:sp>
      <p:sp>
        <p:nvSpPr>
          <p:cNvPr id="9" name="Shape 237"/>
          <p:cNvSpPr txBox="1"/>
          <p:nvPr/>
        </p:nvSpPr>
        <p:spPr>
          <a:xfrm>
            <a:off x="4037314" y="2430372"/>
            <a:ext cx="4227969" cy="715847"/>
          </a:xfrm>
          <a:prstGeom prst="rect">
            <a:avLst/>
          </a:prstGeom>
          <a:noFill/>
          <a:ln>
            <a:noFill/>
          </a:ln>
        </p:spPr>
        <p:txBody>
          <a:bodyPr lIns="68569" tIns="34275" rIns="68569" bIns="34275" anchor="t" anchorCtr="0">
            <a:noAutofit/>
          </a:bodyPr>
          <a:lstStyle/>
          <a:p>
            <a:pPr>
              <a:buClr>
                <a:schemeClr val="dk1"/>
              </a:buClr>
              <a:buSzPct val="25000"/>
            </a:pPr>
            <a:r>
              <a:rPr lang="en-US" sz="1500" dirty="0">
                <a:solidFill>
                  <a:schemeClr val="dk1"/>
                </a:solidFill>
                <a:latin typeface="Arial" panose="020B0604020202020204" pitchFamily="34" charset="0"/>
                <a:ea typeface="Arial"/>
                <a:cs typeface="Arial" panose="020B0604020202020204" pitchFamily="34" charset="0"/>
                <a:sym typeface="Arial"/>
              </a:rPr>
              <a:t>This is where the red blood cells are produced </a:t>
            </a:r>
            <a:br>
              <a:rPr lang="en-US" sz="1500" dirty="0">
                <a:solidFill>
                  <a:schemeClr val="dk1"/>
                </a:solidFill>
                <a:latin typeface="Arial" panose="020B0604020202020204" pitchFamily="34" charset="0"/>
                <a:ea typeface="Arial"/>
                <a:cs typeface="Arial" panose="020B0604020202020204" pitchFamily="34" charset="0"/>
                <a:sym typeface="Arial"/>
              </a:rPr>
            </a:br>
            <a:r>
              <a:rPr lang="en-US" sz="1500" dirty="0">
                <a:solidFill>
                  <a:schemeClr val="dk1"/>
                </a:solidFill>
                <a:latin typeface="Arial" panose="020B0604020202020204" pitchFamily="34" charset="0"/>
                <a:ea typeface="Arial"/>
                <a:cs typeface="Arial" panose="020B0604020202020204" pitchFamily="34" charset="0"/>
                <a:sym typeface="Arial"/>
              </a:rPr>
              <a:t>which carry oxygen.</a:t>
            </a:r>
          </a:p>
        </p:txBody>
      </p:sp>
      <p:sp>
        <p:nvSpPr>
          <p:cNvPr id="7" name="Shape 249"/>
          <p:cNvSpPr txBox="1"/>
          <p:nvPr/>
        </p:nvSpPr>
        <p:spPr>
          <a:xfrm>
            <a:off x="5342021" y="3228053"/>
            <a:ext cx="3073725" cy="346471"/>
          </a:xfrm>
          <a:prstGeom prst="rect">
            <a:avLst/>
          </a:prstGeom>
          <a:noFill/>
          <a:ln>
            <a:noFill/>
          </a:ln>
        </p:spPr>
        <p:txBody>
          <a:bodyPr lIns="68569" tIns="34275" rIns="68569" bIns="34275" anchor="t" anchorCtr="0">
            <a:noAutofit/>
          </a:bodyPr>
          <a:lstStyle/>
          <a:p>
            <a:pPr>
              <a:buClr>
                <a:schemeClr val="dk1"/>
              </a:buClr>
              <a:buSzPct val="25000"/>
            </a:pPr>
            <a:r>
              <a:rPr lang="en-US" b="1" u="sng" dirty="0">
                <a:solidFill>
                  <a:schemeClr val="dk1"/>
                </a:solidFill>
                <a:latin typeface="Arial" panose="020B0604020202020204" pitchFamily="34" charset="0"/>
                <a:ea typeface="Calibri"/>
                <a:cs typeface="Arial" panose="020B0604020202020204" pitchFamily="34" charset="0"/>
                <a:sym typeface="Calibri"/>
              </a:rPr>
              <a:t>Other functions include:</a:t>
            </a:r>
          </a:p>
        </p:txBody>
      </p:sp>
      <p:pic>
        <p:nvPicPr>
          <p:cNvPr id="8" name="Shape 248"/>
          <p:cNvPicPr preferRelativeResize="0"/>
          <p:nvPr/>
        </p:nvPicPr>
        <p:blipFill rotWithShape="1">
          <a:blip r:embed="rId4">
            <a:alphaModFix/>
          </a:blip>
          <a:srcRect b="34534"/>
          <a:stretch/>
        </p:blipFill>
        <p:spPr>
          <a:xfrm>
            <a:off x="4791634" y="3656358"/>
            <a:ext cx="3969544" cy="1140352"/>
          </a:xfrm>
          <a:prstGeom prst="rect">
            <a:avLst/>
          </a:prstGeom>
          <a:noFill/>
          <a:ln>
            <a:noFill/>
          </a:ln>
        </p:spPr>
      </p:pic>
      <p:sp>
        <p:nvSpPr>
          <p:cNvPr id="2" name="Oval 1"/>
          <p:cNvSpPr/>
          <p:nvPr/>
        </p:nvSpPr>
        <p:spPr>
          <a:xfrm>
            <a:off x="844804" y="2694214"/>
            <a:ext cx="724989" cy="73478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cxnSp>
        <p:nvCxnSpPr>
          <p:cNvPr id="4" name="Straight Arrow Connector 3"/>
          <p:cNvCxnSpPr>
            <a:endCxn id="2" idx="6"/>
          </p:cNvCxnSpPr>
          <p:nvPr/>
        </p:nvCxnSpPr>
        <p:spPr>
          <a:xfrm flipH="1">
            <a:off x="1569793" y="2683082"/>
            <a:ext cx="2467523" cy="3785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08B16E3-86F6-415F-8C21-73F950A25BD7}"/>
              </a:ext>
            </a:extLst>
          </p:cNvPr>
          <p:cNvSpPr txBox="1">
            <a:spLocks/>
          </p:cNvSpPr>
          <p:nvPr/>
        </p:nvSpPr>
        <p:spPr>
          <a:xfrm>
            <a:off x="242326" y="55054"/>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Main functions of the skeleton</a:t>
            </a:r>
          </a:p>
        </p:txBody>
      </p:sp>
    </p:spTree>
    <p:extLst>
      <p:ext uri="{BB962C8B-B14F-4D97-AF65-F5344CB8AC3E}">
        <p14:creationId xmlns:p14="http://schemas.microsoft.com/office/powerpoint/2010/main" val="4076357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9" grpId="0"/>
      <p:bldP spid="7"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117566" y="1714501"/>
            <a:ext cx="8876212" cy="484958"/>
          </a:xfrm>
          <a:prstGeom prst="rect">
            <a:avLst/>
          </a:prstGeom>
          <a:solidFill>
            <a:schemeClr val="lt1"/>
          </a:solidFill>
          <a:ln w="25400" cap="flat" cmpd="sng">
            <a:solidFill>
              <a:schemeClr val="accent1"/>
            </a:solidFill>
            <a:prstDash val="solid"/>
            <a:miter/>
            <a:headEnd type="none" w="med" len="med"/>
            <a:tailEnd type="none" w="med" len="med"/>
          </a:ln>
        </p:spPr>
        <p:txBody>
          <a:bodyPr lIns="68569" tIns="34275" rIns="68569" bIns="34275" anchor="t" anchorCtr="0">
            <a:noAutofit/>
          </a:bodyPr>
          <a:lstStyle/>
          <a:p>
            <a:pPr algn="ctr">
              <a:spcBef>
                <a:spcPts val="540"/>
              </a:spcBef>
              <a:buClr>
                <a:srgbClr val="000000"/>
              </a:buClr>
              <a:buSzPct val="25000"/>
            </a:pPr>
            <a:r>
              <a:rPr lang="en-US" sz="2700" b="1" dirty="0">
                <a:solidFill>
                  <a:srgbClr val="0000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“A joint is a place where two or more bones meet”</a:t>
            </a:r>
          </a:p>
        </p:txBody>
      </p:sp>
      <p:sp>
        <p:nvSpPr>
          <p:cNvPr id="255" name="Shape 255"/>
          <p:cNvSpPr txBox="1"/>
          <p:nvPr/>
        </p:nvSpPr>
        <p:spPr>
          <a:xfrm>
            <a:off x="91033" y="1226549"/>
            <a:ext cx="5719645"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Structure of the skeleton</a:t>
            </a:r>
          </a:p>
        </p:txBody>
      </p:sp>
      <p:sp>
        <p:nvSpPr>
          <p:cNvPr id="257" name="Shape 257"/>
          <p:cNvSpPr txBox="1"/>
          <p:nvPr/>
        </p:nvSpPr>
        <p:spPr>
          <a:xfrm>
            <a:off x="117565" y="2291172"/>
            <a:ext cx="4971793" cy="1592035"/>
          </a:xfrm>
          <a:prstGeom prst="rect">
            <a:avLst/>
          </a:prstGeom>
          <a:noFill/>
          <a:ln>
            <a:noFill/>
          </a:ln>
        </p:spPr>
        <p:txBody>
          <a:bodyPr lIns="68569" tIns="34275" rIns="68569" bIns="34275" anchor="t" anchorCtr="0">
            <a:noAutofit/>
          </a:bodyPr>
          <a:lstStyle/>
          <a:p>
            <a:pPr>
              <a:buClr>
                <a:schemeClr val="dk1"/>
              </a:buClr>
              <a:buSzPct val="25000"/>
            </a:pPr>
            <a:r>
              <a:rPr lang="en-US" sz="1600" dirty="0">
                <a:solidFill>
                  <a:schemeClr val="dk1"/>
                </a:solidFill>
                <a:latin typeface="Arial" panose="020B0604020202020204" pitchFamily="34" charset="0"/>
                <a:ea typeface="Calibri"/>
                <a:cs typeface="Arial" panose="020B0604020202020204" pitchFamily="34" charset="0"/>
                <a:sym typeface="Calibri"/>
              </a:rPr>
              <a:t>The skeletal system has a number of joints which are responsible for the huge range of </a:t>
            </a:r>
            <a:r>
              <a:rPr lang="en-US" sz="1600" b="1" dirty="0">
                <a:ln>
                  <a:solidFill>
                    <a:sysClr val="windowText" lastClr="000000"/>
                  </a:solidFill>
                </a:ln>
                <a:solidFill>
                  <a:schemeClr val="accent2">
                    <a:lumMod val="60000"/>
                    <a:lumOff val="40000"/>
                  </a:schemeClr>
                </a:solidFill>
                <a:latin typeface="Arial" panose="020B0604020202020204" pitchFamily="34" charset="0"/>
                <a:ea typeface="Calibri"/>
                <a:cs typeface="Arial" panose="020B0604020202020204" pitchFamily="34" charset="0"/>
                <a:sym typeface="Calibri"/>
              </a:rPr>
              <a:t>movement</a:t>
            </a:r>
            <a:r>
              <a:rPr lang="en-US" sz="1600" dirty="0">
                <a:ln>
                  <a:solidFill>
                    <a:sysClr val="windowText" lastClr="000000"/>
                  </a:solidFill>
                </a:ln>
                <a:solidFill>
                  <a:schemeClr val="accent2">
                    <a:lumMod val="60000"/>
                    <a:lumOff val="40000"/>
                  </a:schemeClr>
                </a:solidFill>
                <a:latin typeface="Arial" panose="020B0604020202020204" pitchFamily="34" charset="0"/>
                <a:ea typeface="Calibri"/>
                <a:cs typeface="Arial" panose="020B0604020202020204" pitchFamily="34" charset="0"/>
                <a:sym typeface="Calibri"/>
              </a:rPr>
              <a:t>.</a:t>
            </a:r>
          </a:p>
          <a:p>
            <a:pPr>
              <a:spcBef>
                <a:spcPts val="540"/>
              </a:spcBef>
              <a:buClr>
                <a:schemeClr val="dk1"/>
              </a:buClr>
            </a:pPr>
            <a:endParaRPr sz="1600" dirty="0">
              <a:solidFill>
                <a:schemeClr val="dk1"/>
              </a:solidFill>
              <a:latin typeface="Arial" panose="020B0604020202020204" pitchFamily="34" charset="0"/>
              <a:ea typeface="Calibri"/>
              <a:cs typeface="Arial" panose="020B0604020202020204" pitchFamily="34" charset="0"/>
              <a:sym typeface="Calibri"/>
            </a:endParaRPr>
          </a:p>
          <a:p>
            <a:pPr>
              <a:spcBef>
                <a:spcPts val="540"/>
              </a:spcBef>
              <a:buClr>
                <a:schemeClr val="dk1"/>
              </a:buClr>
              <a:buSzPct val="25000"/>
            </a:pPr>
            <a:r>
              <a:rPr lang="en-US" sz="1600" dirty="0">
                <a:solidFill>
                  <a:schemeClr val="dk1"/>
                </a:solidFill>
                <a:latin typeface="Arial" panose="020B0604020202020204" pitchFamily="34" charset="0"/>
                <a:ea typeface="Calibri"/>
                <a:cs typeface="Arial" panose="020B0604020202020204" pitchFamily="34" charset="0"/>
                <a:sym typeface="Calibri"/>
              </a:rPr>
              <a:t>There are several </a:t>
            </a:r>
            <a:r>
              <a:rPr lang="en-US" sz="1600" b="1" dirty="0">
                <a:ln>
                  <a:solidFill>
                    <a:sysClr val="windowText" lastClr="000000"/>
                  </a:solidFill>
                </a:ln>
                <a:solidFill>
                  <a:schemeClr val="accent2">
                    <a:lumMod val="60000"/>
                    <a:lumOff val="40000"/>
                  </a:schemeClr>
                </a:solidFill>
                <a:latin typeface="Arial" panose="020B0604020202020204" pitchFamily="34" charset="0"/>
                <a:ea typeface="Calibri"/>
                <a:cs typeface="Arial" panose="020B0604020202020204" pitchFamily="34" charset="0"/>
                <a:sym typeface="Calibri"/>
              </a:rPr>
              <a:t>different types of joint </a:t>
            </a:r>
            <a:r>
              <a:rPr lang="en-US" sz="1600" dirty="0">
                <a:solidFill>
                  <a:schemeClr val="dk1"/>
                </a:solidFill>
                <a:latin typeface="Arial" panose="020B0604020202020204" pitchFamily="34" charset="0"/>
                <a:ea typeface="Calibri"/>
                <a:cs typeface="Arial" panose="020B0604020202020204" pitchFamily="34" charset="0"/>
                <a:sym typeface="Calibri"/>
              </a:rPr>
              <a:t>in the body which allow different types of movement.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596" y="2730035"/>
            <a:ext cx="3378523" cy="2491196"/>
          </a:xfrm>
          <a:prstGeom prst="rect">
            <a:avLst/>
          </a:prstGeom>
        </p:spPr>
      </p:pic>
      <p:sp>
        <p:nvSpPr>
          <p:cNvPr id="8" name="Shape 249"/>
          <p:cNvSpPr txBox="1"/>
          <p:nvPr/>
        </p:nvSpPr>
        <p:spPr>
          <a:xfrm>
            <a:off x="5823283" y="2338693"/>
            <a:ext cx="3203151" cy="298915"/>
          </a:xfrm>
          <a:prstGeom prst="rect">
            <a:avLst/>
          </a:prstGeom>
          <a:noFill/>
          <a:ln>
            <a:noFill/>
          </a:ln>
        </p:spPr>
        <p:txBody>
          <a:bodyPr lIns="68569" tIns="34275" rIns="68569" bIns="34275" anchor="t" anchorCtr="0">
            <a:noAutofit/>
          </a:bodyPr>
          <a:lstStyle/>
          <a:p>
            <a:pPr>
              <a:buClr>
                <a:schemeClr val="dk1"/>
              </a:buClr>
              <a:buSzPct val="25000"/>
            </a:pPr>
            <a:r>
              <a:rPr lang="en-US" sz="1350" b="1" u="sng" dirty="0">
                <a:solidFill>
                  <a:schemeClr val="dk1"/>
                </a:solidFill>
                <a:latin typeface="Arial" panose="020B0604020202020204" pitchFamily="34" charset="0"/>
                <a:ea typeface="Calibri"/>
                <a:cs typeface="Arial" panose="020B0604020202020204" pitchFamily="34" charset="0"/>
                <a:sym typeface="Calibri"/>
              </a:rPr>
              <a:t>These different Type of Joint include:</a:t>
            </a:r>
          </a:p>
        </p:txBody>
      </p:sp>
      <p:pic>
        <p:nvPicPr>
          <p:cNvPr id="6146" name="Picture 2" descr="Rugby player"/>
          <p:cNvPicPr>
            <a:picLocks noChangeAspect="1" noChangeArrowheads="1"/>
          </p:cNvPicPr>
          <p:nvPr/>
        </p:nvPicPr>
        <p:blipFill rotWithShape="1">
          <a:blip r:embed="rId4">
            <a:extLst>
              <a:ext uri="{28A0092B-C50C-407E-A947-70E740481C1C}">
                <a14:useLocalDpi xmlns:a14="http://schemas.microsoft.com/office/drawing/2010/main" val="0"/>
              </a:ext>
            </a:extLst>
          </a:blip>
          <a:srcRect t="8408"/>
          <a:stretch/>
        </p:blipFill>
        <p:spPr bwMode="auto">
          <a:xfrm>
            <a:off x="3071332" y="3883206"/>
            <a:ext cx="1720362" cy="145935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keleton head"/>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4000"/>
                    </a14:imgEffect>
                  </a14:imgLayer>
                </a14:imgProps>
              </a:ext>
              <a:ext uri="{28A0092B-C50C-407E-A947-70E740481C1C}">
                <a14:useLocalDpi xmlns:a14="http://schemas.microsoft.com/office/drawing/2010/main" val="0"/>
              </a:ext>
            </a:extLst>
          </a:blip>
          <a:srcRect t="4529"/>
          <a:stretch/>
        </p:blipFill>
        <p:spPr bwMode="auto">
          <a:xfrm>
            <a:off x="366095" y="3883206"/>
            <a:ext cx="1869435" cy="146039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DB8BE66-E435-40C9-9FF5-61DF24EEE36D}"/>
              </a:ext>
            </a:extLst>
          </p:cNvPr>
          <p:cNvSpPr txBox="1">
            <a:spLocks/>
          </p:cNvSpPr>
          <p:nvPr/>
        </p:nvSpPr>
        <p:spPr>
          <a:xfrm>
            <a:off x="121852" y="107068"/>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Types of synovial joint</a:t>
            </a:r>
          </a:p>
        </p:txBody>
      </p:sp>
    </p:spTree>
    <p:extLst>
      <p:ext uri="{BB962C8B-B14F-4D97-AF65-F5344CB8AC3E}">
        <p14:creationId xmlns:p14="http://schemas.microsoft.com/office/powerpoint/2010/main" val="1803103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5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fade">
                                      <p:cBhvr>
                                        <p:cTn id="17" dur="500"/>
                                        <p:tgtEl>
                                          <p:spTgt spid="2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fade">
                                      <p:cBhvr>
                                        <p:cTn id="22" dur="500"/>
                                        <p:tgtEl>
                                          <p:spTgt spid="6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55" grpId="0"/>
      <p:bldP spid="25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D\ProdSup\ProjMan\Projects\GCSE\PE\FY_16_17\Studio\PowerPoint_presentations\PP1_slid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22" y="1347628"/>
            <a:ext cx="2247938" cy="37609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88962" y="1412776"/>
            <a:ext cx="4983438" cy="989512"/>
          </a:xfrm>
        </p:spPr>
        <p:txBody>
          <a:bodyPr>
            <a:noAutofit/>
          </a:bodyPr>
          <a:lstStyle/>
          <a:p>
            <a:pPr algn="l"/>
            <a:r>
              <a:rPr lang="en-US" sz="3200" cap="all" dirty="0"/>
              <a:t>Learning </a:t>
            </a:r>
            <a:r>
              <a:rPr lang="en-US" sz="3200" cap="all" dirty="0" smtClean="0"/>
              <a:t>Outcomes</a:t>
            </a:r>
            <a:endParaRPr lang="en-US" sz="3200" cap="all" dirty="0"/>
          </a:p>
        </p:txBody>
      </p:sp>
      <p:sp>
        <p:nvSpPr>
          <p:cNvPr id="5" name="Rectangle 4"/>
          <p:cNvSpPr/>
          <p:nvPr/>
        </p:nvSpPr>
        <p:spPr>
          <a:xfrm>
            <a:off x="1029495" y="277198"/>
            <a:ext cx="7358929" cy="415498"/>
          </a:xfrm>
          <a:prstGeom prst="rect">
            <a:avLst/>
          </a:prstGeom>
          <a:ln w="19050">
            <a:solidFill>
              <a:schemeClr val="tx1"/>
            </a:solidFill>
          </a:ln>
        </p:spPr>
        <p:txBody>
          <a:bodyPr wrap="square">
            <a:spAutoFit/>
          </a:bodyPr>
          <a:lstStyle/>
          <a:p>
            <a:r>
              <a:rPr lang="en-US" sz="2100" b="1" dirty="0" smtClean="0">
                <a:solidFill>
                  <a:srgbClr val="DA8AAD"/>
                </a:solidFill>
                <a:latin typeface="Arial" panose="020B0604020202020204" pitchFamily="34" charset="0"/>
                <a:cs typeface="Arial" panose="020B0604020202020204" pitchFamily="34" charset="0"/>
              </a:rPr>
              <a:t>1.1.a</a:t>
            </a:r>
            <a:r>
              <a:rPr lang="en-US" sz="2100" b="1" dirty="0">
                <a:solidFill>
                  <a:srgbClr val="DA8AAD"/>
                </a:solidFill>
                <a:latin typeface="Arial" panose="020B0604020202020204" pitchFamily="34" charset="0"/>
                <a:cs typeface="Arial" panose="020B0604020202020204" pitchFamily="34" charset="0"/>
              </a:rPr>
              <a:t>. The Structure and Function of the Skeletal System</a:t>
            </a:r>
            <a:endParaRPr lang="en-US" sz="1350" dirty="0">
              <a:solidFill>
                <a:srgbClr val="DA8AAD"/>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2684907" y="2996952"/>
            <a:ext cx="6281168" cy="1977829"/>
          </a:xfrm>
        </p:spPr>
        <p:style>
          <a:lnRef idx="1">
            <a:schemeClr val="dk1"/>
          </a:lnRef>
          <a:fillRef idx="2">
            <a:schemeClr val="dk1"/>
          </a:fillRef>
          <a:effectRef idx="1">
            <a:schemeClr val="dk1"/>
          </a:effectRef>
          <a:fontRef idx="minor">
            <a:schemeClr val="dk1"/>
          </a:fontRef>
        </p:style>
        <p:txBody>
          <a:bodyPr>
            <a:normAutofit/>
          </a:bodyPr>
          <a:lstStyle/>
          <a:p>
            <a:r>
              <a:rPr lang="en-US" sz="2600" b="1" dirty="0">
                <a:latin typeface="Arial" panose="020B0604020202020204" pitchFamily="34" charset="0"/>
                <a:cs typeface="Arial" panose="020B0604020202020204" pitchFamily="34" charset="0"/>
              </a:rPr>
              <a:t>By the end of this topic you should</a:t>
            </a:r>
            <a:r>
              <a:rPr lang="en-US" sz="2600" dirty="0">
                <a:latin typeface="Arial" panose="020B0604020202020204" pitchFamily="34" charset="0"/>
                <a:cs typeface="Arial" panose="020B0604020202020204" pitchFamily="34" charset="0"/>
              </a:rPr>
              <a:t> …</a:t>
            </a:r>
          </a:p>
          <a:p>
            <a:pPr marL="557213" lvl="1" indent="-214313" algn="l">
              <a:buFont typeface="Arial" panose="020B0604020202020204" pitchFamily="34" charset="0"/>
              <a:buChar char="•"/>
            </a:pPr>
            <a:r>
              <a:rPr lang="en-US" sz="1200" dirty="0">
                <a:latin typeface="Arial" panose="020B0604020202020204" pitchFamily="34" charset="0"/>
                <a:cs typeface="Arial" panose="020B0604020202020204" pitchFamily="34" charset="0"/>
              </a:rPr>
              <a:t>Know the name and location of bones in the human body.</a:t>
            </a:r>
          </a:p>
          <a:p>
            <a:pPr marL="557213" lvl="1" indent="-214313" algn="l">
              <a:buFont typeface="Arial" panose="020B0604020202020204" pitchFamily="34" charset="0"/>
              <a:buChar char="•"/>
            </a:pPr>
            <a:r>
              <a:rPr lang="en-US" sz="1200" dirty="0">
                <a:latin typeface="Arial" panose="020B0604020202020204" pitchFamily="34" charset="0"/>
                <a:cs typeface="Arial" panose="020B0604020202020204" pitchFamily="34" charset="0"/>
              </a:rPr>
              <a:t>Be able to describe the 6 functions of the skeleton. </a:t>
            </a:r>
          </a:p>
          <a:p>
            <a:pPr marL="557213" lvl="1" indent="-214313" algn="l">
              <a:buFont typeface="Arial" panose="020B0604020202020204" pitchFamily="34" charset="0"/>
              <a:buChar char="•"/>
            </a:pPr>
            <a:r>
              <a:rPr lang="en-US" sz="1200" dirty="0">
                <a:latin typeface="Arial" panose="020B0604020202020204" pitchFamily="34" charset="0"/>
                <a:cs typeface="Arial" panose="020B0604020202020204" pitchFamily="34" charset="0"/>
              </a:rPr>
              <a:t>Know the definition of a synovial joint.</a:t>
            </a:r>
          </a:p>
          <a:p>
            <a:pPr marL="557213" lvl="1" indent="-214313" algn="l">
              <a:buFont typeface="Arial" panose="020B0604020202020204" pitchFamily="34" charset="0"/>
              <a:buChar char="•"/>
            </a:pPr>
            <a:r>
              <a:rPr lang="en-US" sz="1200" dirty="0">
                <a:latin typeface="Arial" panose="020B0604020202020204" pitchFamily="34" charset="0"/>
                <a:cs typeface="Arial" panose="020B0604020202020204" pitchFamily="34" charset="0"/>
              </a:rPr>
              <a:t>Know hinge joints and ball and socket joints</a:t>
            </a:r>
          </a:p>
          <a:p>
            <a:pPr marL="557213" lvl="1" indent="-214313" algn="l">
              <a:buFont typeface="Arial" panose="020B0604020202020204" pitchFamily="34" charset="0"/>
              <a:buChar char="•"/>
            </a:pPr>
            <a:r>
              <a:rPr lang="en-US" sz="1200" dirty="0">
                <a:latin typeface="Arial" panose="020B0604020202020204" pitchFamily="34" charset="0"/>
                <a:cs typeface="Arial" panose="020B0604020202020204" pitchFamily="34" charset="0"/>
              </a:rPr>
              <a:t>Know the types of movements at hinge and ball and socket joints.</a:t>
            </a:r>
          </a:p>
          <a:p>
            <a:pPr marL="557213" lvl="1" indent="-214313" algn="l">
              <a:buFont typeface="Arial" panose="020B0604020202020204" pitchFamily="34" charset="0"/>
              <a:buChar char="•"/>
            </a:pPr>
            <a:r>
              <a:rPr lang="en-US" sz="1200" dirty="0">
                <a:latin typeface="Arial" panose="020B0604020202020204" pitchFamily="34" charset="0"/>
                <a:cs typeface="Arial" panose="020B0604020202020204" pitchFamily="34" charset="0"/>
              </a:rPr>
              <a:t>Know the roles of ligaments, cartilage and tendons.</a:t>
            </a:r>
          </a:p>
        </p:txBody>
      </p:sp>
      <p:sp>
        <p:nvSpPr>
          <p:cNvPr id="3" name="TextBox 2">
            <a:extLst>
              <a:ext uri="{FF2B5EF4-FFF2-40B4-BE49-F238E27FC236}">
                <a16:creationId xmlns:a16="http://schemas.microsoft.com/office/drawing/2014/main" id="{B98A07FE-C015-4303-87FD-B83A391F9FC7}"/>
              </a:ext>
            </a:extLst>
          </p:cNvPr>
          <p:cNvSpPr txBox="1"/>
          <p:nvPr/>
        </p:nvSpPr>
        <p:spPr>
          <a:xfrm>
            <a:off x="395536" y="1484784"/>
            <a:ext cx="503764" cy="184666"/>
          </a:xfrm>
          <a:prstGeom prst="rect">
            <a:avLst/>
          </a:prstGeom>
          <a:solidFill>
            <a:schemeClr val="bg1"/>
          </a:solidFill>
          <a:ln w="6350">
            <a:solidFill>
              <a:schemeClr val="tx1"/>
            </a:solidFill>
          </a:ln>
        </p:spPr>
        <p:txBody>
          <a:bodyPr wrap="square" rtlCol="0">
            <a:spAutoFit/>
          </a:bodyPr>
          <a:lstStyle/>
          <a:p>
            <a:r>
              <a:rPr lang="en-GB" sz="600" dirty="0">
                <a:latin typeface="Arial" panose="020B0604020202020204" pitchFamily="34" charset="0"/>
                <a:cs typeface="Arial" panose="020B0604020202020204" pitchFamily="34" charset="0"/>
              </a:rPr>
              <a:t>Cranium</a:t>
            </a:r>
          </a:p>
        </p:txBody>
      </p:sp>
      <p:sp>
        <p:nvSpPr>
          <p:cNvPr id="8" name="TextBox 7">
            <a:extLst>
              <a:ext uri="{FF2B5EF4-FFF2-40B4-BE49-F238E27FC236}">
                <a16:creationId xmlns:a16="http://schemas.microsoft.com/office/drawing/2014/main" id="{9FE17384-7167-445F-80EB-3B1ADE43D1EC}"/>
              </a:ext>
            </a:extLst>
          </p:cNvPr>
          <p:cNvSpPr txBox="1"/>
          <p:nvPr/>
        </p:nvSpPr>
        <p:spPr>
          <a:xfrm>
            <a:off x="1907704" y="2852936"/>
            <a:ext cx="432048" cy="184666"/>
          </a:xfrm>
          <a:prstGeom prst="rect">
            <a:avLst/>
          </a:prstGeom>
          <a:solidFill>
            <a:schemeClr val="bg1"/>
          </a:solidFill>
          <a:ln w="6350">
            <a:solidFill>
              <a:schemeClr val="tx1"/>
            </a:solidFill>
          </a:ln>
        </p:spPr>
        <p:txBody>
          <a:bodyPr wrap="square" rtlCol="0">
            <a:spAutoFit/>
          </a:bodyPr>
          <a:lstStyle/>
          <a:p>
            <a:r>
              <a:rPr lang="en-GB" sz="600" dirty="0">
                <a:latin typeface="Arial" panose="020B0604020202020204" pitchFamily="34" charset="0"/>
                <a:cs typeface="Arial" panose="020B0604020202020204" pitchFamily="34" charset="0"/>
              </a:rPr>
              <a:t>Pelvis</a:t>
            </a:r>
          </a:p>
        </p:txBody>
      </p:sp>
      <p:sp>
        <p:nvSpPr>
          <p:cNvPr id="9" name="TextBox 8">
            <a:extLst>
              <a:ext uri="{FF2B5EF4-FFF2-40B4-BE49-F238E27FC236}">
                <a16:creationId xmlns:a16="http://schemas.microsoft.com/office/drawing/2014/main" id="{05E6AC8A-4CD1-4E59-81AD-BB40368BD44B}"/>
              </a:ext>
            </a:extLst>
          </p:cNvPr>
          <p:cNvSpPr txBox="1"/>
          <p:nvPr/>
        </p:nvSpPr>
        <p:spPr>
          <a:xfrm>
            <a:off x="177926" y="3780553"/>
            <a:ext cx="609498" cy="184666"/>
          </a:xfrm>
          <a:prstGeom prst="rect">
            <a:avLst/>
          </a:prstGeom>
          <a:solidFill>
            <a:schemeClr val="bg1"/>
          </a:solidFill>
          <a:ln w="6350">
            <a:solidFill>
              <a:schemeClr val="tx1"/>
            </a:solidFill>
          </a:ln>
        </p:spPr>
        <p:txBody>
          <a:bodyPr wrap="square" rtlCol="0">
            <a:spAutoFit/>
          </a:bodyPr>
          <a:lstStyle/>
          <a:p>
            <a:r>
              <a:rPr lang="en-GB" sz="600" dirty="0">
                <a:latin typeface="Arial" panose="020B0604020202020204" pitchFamily="34" charset="0"/>
                <a:cs typeface="Arial" panose="020B0604020202020204" pitchFamily="34" charset="0"/>
              </a:rPr>
              <a:t>Phalanges</a:t>
            </a:r>
          </a:p>
        </p:txBody>
      </p:sp>
      <p:cxnSp>
        <p:nvCxnSpPr>
          <p:cNvPr id="10" name="Straight Arrow Connector 9">
            <a:extLst>
              <a:ext uri="{FF2B5EF4-FFF2-40B4-BE49-F238E27FC236}">
                <a16:creationId xmlns:a16="http://schemas.microsoft.com/office/drawing/2014/main" id="{AC021BE4-7D5F-416A-A6CF-5085B29E13DC}"/>
              </a:ext>
            </a:extLst>
          </p:cNvPr>
          <p:cNvCxnSpPr>
            <a:cxnSpLocks/>
          </p:cNvCxnSpPr>
          <p:nvPr/>
        </p:nvCxnSpPr>
        <p:spPr>
          <a:xfrm flipV="1">
            <a:off x="568578" y="3463632"/>
            <a:ext cx="34167" cy="316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715A615-17CE-477C-8989-2388902552E7}"/>
              </a:ext>
            </a:extLst>
          </p:cNvPr>
          <p:cNvSpPr txBox="1"/>
          <p:nvPr/>
        </p:nvSpPr>
        <p:spPr>
          <a:xfrm>
            <a:off x="1631194" y="4819903"/>
            <a:ext cx="564542" cy="184666"/>
          </a:xfrm>
          <a:prstGeom prst="rect">
            <a:avLst/>
          </a:prstGeom>
          <a:solidFill>
            <a:schemeClr val="bg1"/>
          </a:solidFill>
          <a:ln w="6350">
            <a:solidFill>
              <a:schemeClr val="tx1"/>
            </a:solidFill>
          </a:ln>
        </p:spPr>
        <p:txBody>
          <a:bodyPr wrap="square" rtlCol="0">
            <a:spAutoFit/>
          </a:bodyPr>
          <a:lstStyle/>
          <a:p>
            <a:r>
              <a:rPr lang="en-GB" sz="600" dirty="0">
                <a:latin typeface="Arial" panose="020B0604020202020204" pitchFamily="34" charset="0"/>
                <a:cs typeface="Arial" panose="020B0604020202020204" pitchFamily="34" charset="0"/>
              </a:rPr>
              <a:t>Phalanges</a:t>
            </a:r>
          </a:p>
        </p:txBody>
      </p:sp>
      <p:cxnSp>
        <p:nvCxnSpPr>
          <p:cNvPr id="13" name="Straight Arrow Connector 12">
            <a:extLst>
              <a:ext uri="{FF2B5EF4-FFF2-40B4-BE49-F238E27FC236}">
                <a16:creationId xmlns:a16="http://schemas.microsoft.com/office/drawing/2014/main" id="{FA4828E3-7D95-4815-AEBF-22833C91B7A6}"/>
              </a:ext>
            </a:extLst>
          </p:cNvPr>
          <p:cNvCxnSpPr>
            <a:cxnSpLocks/>
            <a:stCxn id="12" idx="1"/>
          </p:cNvCxnSpPr>
          <p:nvPr/>
        </p:nvCxnSpPr>
        <p:spPr>
          <a:xfrm flipH="1">
            <a:off x="1508354" y="4912236"/>
            <a:ext cx="122840" cy="39494"/>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4397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9" name="Shape 269"/>
          <p:cNvSpPr txBox="1"/>
          <p:nvPr/>
        </p:nvSpPr>
        <p:spPr>
          <a:xfrm>
            <a:off x="-1" y="1263458"/>
            <a:ext cx="8944792" cy="577453"/>
          </a:xfrm>
          <a:prstGeom prst="rect">
            <a:avLst/>
          </a:prstGeom>
          <a:noFill/>
          <a:ln>
            <a:noFill/>
          </a:ln>
        </p:spPr>
        <p:txBody>
          <a:bodyPr lIns="68569" tIns="34275" rIns="68569" bIns="34275" anchor="t" anchorCtr="0">
            <a:noAutofit/>
          </a:bodyPr>
          <a:lstStyle/>
          <a:p>
            <a:pPr>
              <a:buClr>
                <a:srgbClr val="0000FF"/>
              </a:buClr>
              <a:buSzPct val="25000"/>
            </a:pPr>
            <a:r>
              <a:rPr lang="en-GB"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Synovial Joints</a:t>
            </a:r>
            <a:r>
              <a:rPr lang="en-US" sz="2400" b="1" dirty="0">
                <a:ln>
                  <a:solidFill>
                    <a:sysClr val="windowText" lastClr="000000"/>
                  </a:solidFill>
                </a:ln>
                <a:solidFill>
                  <a:schemeClr val="accent2">
                    <a:lumMod val="60000"/>
                    <a:lumOff val="40000"/>
                  </a:schemeClr>
                </a:solidFill>
                <a:latin typeface="Arial" panose="020B0604020202020204" pitchFamily="34" charset="0"/>
                <a:ea typeface="Calibri"/>
                <a:cs typeface="Arial" panose="020B0604020202020204" pitchFamily="34" charset="0"/>
                <a:sym typeface="Calibri"/>
              </a:rPr>
              <a:t> </a:t>
            </a:r>
            <a:r>
              <a:rPr lang="en-US" sz="900" b="1" u="sng" dirty="0">
                <a:solidFill>
                  <a:srgbClr val="FF0000"/>
                </a:solidFill>
                <a:latin typeface="Arial" panose="020B0604020202020204" pitchFamily="34" charset="0"/>
                <a:ea typeface="Arial"/>
                <a:cs typeface="Arial" panose="020B0604020202020204" pitchFamily="34" charset="0"/>
                <a:sym typeface="Arial"/>
                <a:hlinkClick r:id="rId3">
                  <a:extLst>
                    <a:ext uri="{A12FA001-AC4F-418D-AE19-62706E023703}">
                      <ahyp:hlinkClr xmlns="" xmlns:ahyp="http://schemas.microsoft.com/office/drawing/2018/hyperlinkcolor" val="tx"/>
                    </a:ext>
                  </a:extLst>
                </a:hlinkClick>
              </a:rPr>
              <a:t>https://www.youtube.com/watch?v=0cYal_hitz4</a:t>
            </a:r>
            <a:r>
              <a:rPr lang="en-US" sz="900" b="1" dirty="0">
                <a:solidFill>
                  <a:srgbClr val="FF0000"/>
                </a:solidFill>
                <a:latin typeface="Arial" panose="020B0604020202020204" pitchFamily="34" charset="0"/>
                <a:ea typeface="Arial"/>
                <a:cs typeface="Arial" panose="020B0604020202020204" pitchFamily="34" charset="0"/>
                <a:sym typeface="Arial"/>
              </a:rPr>
              <a:t> </a:t>
            </a:r>
          </a:p>
        </p:txBody>
      </p:sp>
      <p:sp>
        <p:nvSpPr>
          <p:cNvPr id="15" name="TextBox 14"/>
          <p:cNvSpPr txBox="1"/>
          <p:nvPr/>
        </p:nvSpPr>
        <p:spPr>
          <a:xfrm>
            <a:off x="3840481" y="2467560"/>
            <a:ext cx="5182688" cy="1138773"/>
          </a:xfrm>
          <a:prstGeom prst="rect">
            <a:avLst/>
          </a:prstGeom>
          <a:noFill/>
          <a:ln>
            <a:solidFill>
              <a:schemeClr val="accent1"/>
            </a:solidFill>
          </a:ln>
        </p:spPr>
        <p:txBody>
          <a:bodyPr wrap="square" rtlCol="0">
            <a:spAutoFit/>
          </a:bodyPr>
          <a:lstStyle/>
          <a:p>
            <a:r>
              <a:rPr lang="en-GB" sz="1600" dirty="0">
                <a:latin typeface="Arial" panose="020B0604020202020204" pitchFamily="34" charset="0"/>
                <a:cs typeface="Arial" panose="020B0604020202020204" pitchFamily="34" charset="0"/>
              </a:rPr>
              <a:t>A </a:t>
            </a:r>
            <a:r>
              <a:rPr lang="en-GB" sz="2000" dirty="0">
                <a:ln>
                  <a:solidFill>
                    <a:sysClr val="windowText" lastClr="000000"/>
                  </a:solidFill>
                </a:ln>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Synovial Joint </a:t>
            </a:r>
            <a:r>
              <a:rPr lang="en-GB" sz="1600" dirty="0">
                <a:latin typeface="Arial" panose="020B0604020202020204" pitchFamily="34" charset="0"/>
                <a:cs typeface="Arial" panose="020B0604020202020204" pitchFamily="34" charset="0"/>
              </a:rPr>
              <a:t>is a freely movable joint in which the bones surfaces are covered by cartilage, called </a:t>
            </a:r>
            <a:r>
              <a:rPr lang="en-GB"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Articular Cartilage</a:t>
            </a:r>
            <a:r>
              <a:rPr lang="en-GB" sz="1600" dirty="0">
                <a:latin typeface="Arial" panose="020B0604020202020204" pitchFamily="34" charset="0"/>
                <a:cs typeface="Arial" panose="020B0604020202020204" pitchFamily="34" charset="0"/>
              </a:rPr>
              <a:t>, and connected by a </a:t>
            </a:r>
            <a:r>
              <a:rPr lang="en-GB"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fibrous connective tissue </a:t>
            </a:r>
            <a:r>
              <a:rPr lang="en-GB" sz="1600" dirty="0">
                <a:latin typeface="Arial" panose="020B0604020202020204" pitchFamily="34" charset="0"/>
                <a:cs typeface="Arial" panose="020B0604020202020204" pitchFamily="34" charset="0"/>
              </a:rPr>
              <a:t>capsule lined with Synovial Fluid</a:t>
            </a: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4972050" y="4089410"/>
            <a:ext cx="3257550" cy="415498"/>
          </a:xfrm>
          <a:prstGeom prst="rect">
            <a:avLst/>
          </a:prstGeom>
          <a:solidFill>
            <a:srgbClr val="FF0000"/>
          </a:solidFill>
          <a:ln>
            <a:solidFill>
              <a:schemeClr val="tx1"/>
            </a:solidFill>
          </a:ln>
        </p:spPr>
        <p:txBody>
          <a:bodyPr wrap="square" rtlCol="0">
            <a:spAutoFit/>
          </a:bodyPr>
          <a:lstStyle/>
          <a:p>
            <a:pPr algn="ctr"/>
            <a:r>
              <a:rPr lang="en-GB"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Need to Know This!</a:t>
            </a:r>
            <a:endParaRPr lang="en-US"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ight Arrow 3"/>
          <p:cNvSpPr/>
          <p:nvPr/>
        </p:nvSpPr>
        <p:spPr>
          <a:xfrm rot="16200000">
            <a:off x="6347997" y="3720393"/>
            <a:ext cx="352273" cy="38576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1027" name="Picture 3" descr="Synovial joint"/>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5000"/>
                    </a14:imgEffect>
                    <a14:imgEffect>
                      <a14:brightnessContrast contrast="-47000"/>
                    </a14:imgEffect>
                  </a14:imgLayer>
                </a14:imgProps>
              </a:ext>
              <a:ext uri="{28A0092B-C50C-407E-A947-70E740481C1C}">
                <a14:useLocalDpi xmlns:a14="http://schemas.microsoft.com/office/drawing/2010/main" val="0"/>
              </a:ext>
            </a:extLst>
          </a:blip>
          <a:srcRect/>
          <a:stretch>
            <a:fillRect/>
          </a:stretch>
        </p:blipFill>
        <p:spPr bwMode="auto">
          <a:xfrm>
            <a:off x="131918" y="1760654"/>
            <a:ext cx="3223999" cy="368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5C94A7FB-073F-42BF-8A0D-2D5B34F2F088}"/>
              </a:ext>
            </a:extLst>
          </p:cNvPr>
          <p:cNvSpPr txBox="1">
            <a:spLocks/>
          </p:cNvSpPr>
          <p:nvPr/>
        </p:nvSpPr>
        <p:spPr>
          <a:xfrm>
            <a:off x="121852" y="107068"/>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Types of synovial joint</a:t>
            </a:r>
          </a:p>
        </p:txBody>
      </p:sp>
    </p:spTree>
    <p:extLst>
      <p:ext uri="{BB962C8B-B14F-4D97-AF65-F5344CB8AC3E}">
        <p14:creationId xmlns:p14="http://schemas.microsoft.com/office/powerpoint/2010/main" val="514495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15"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928688" y="1208100"/>
            <a:ext cx="6947523" cy="772209"/>
          </a:xfrm>
          <a:prstGeom prst="rect">
            <a:avLst/>
          </a:prstGeom>
          <a:noFill/>
          <a:ln>
            <a:noFill/>
          </a:ln>
        </p:spPr>
        <p:txBody>
          <a:bodyPr lIns="68569" tIns="34275" rIns="68569" bIns="34275" anchor="t" anchorCtr="0">
            <a:noAutofit/>
          </a:bodyPr>
          <a:lstStyle/>
          <a:p>
            <a:pPr>
              <a:buClr>
                <a:schemeClr val="dk1"/>
              </a:buClr>
              <a:buSzPct val="25000"/>
            </a:pPr>
            <a:r>
              <a:rPr lang="en-US" sz="1600" b="1" dirty="0">
                <a:solidFill>
                  <a:schemeClr val="dk1"/>
                </a:solidFill>
                <a:latin typeface="Arial" panose="020B0604020202020204" pitchFamily="34" charset="0"/>
                <a:ea typeface="Calibri"/>
                <a:cs typeface="Arial" panose="020B0604020202020204" pitchFamily="34" charset="0"/>
                <a:sym typeface="Calibri"/>
              </a:rPr>
              <a:t>Only </a:t>
            </a:r>
            <a:r>
              <a:rPr lang="en-US" sz="1600" dirty="0">
                <a:solidFill>
                  <a:schemeClr val="dk1"/>
                </a:solidFill>
                <a:latin typeface="Arial" panose="020B0604020202020204" pitchFamily="34" charset="0"/>
                <a:ea typeface="Calibri"/>
                <a:cs typeface="Arial" panose="020B0604020202020204" pitchFamily="34" charset="0"/>
                <a:sym typeface="Calibri"/>
              </a:rPr>
              <a:t>allow </a:t>
            </a:r>
            <a:r>
              <a:rPr lang="en-US" sz="1600" b="1" dirty="0">
                <a:solidFill>
                  <a:schemeClr val="dk1"/>
                </a:solidFill>
                <a:latin typeface="Arial" panose="020B0604020202020204" pitchFamily="34" charset="0"/>
                <a:ea typeface="Calibri"/>
                <a:cs typeface="Arial" panose="020B0604020202020204" pitchFamily="34" charset="0"/>
                <a:sym typeface="Calibri"/>
              </a:rPr>
              <a:t>flexion and extension</a:t>
            </a:r>
            <a:r>
              <a:rPr lang="en-US" sz="1600" dirty="0">
                <a:solidFill>
                  <a:schemeClr val="dk1"/>
                </a:solidFill>
                <a:latin typeface="Arial" panose="020B0604020202020204" pitchFamily="34" charset="0"/>
                <a:ea typeface="Calibri"/>
                <a:cs typeface="Arial" panose="020B0604020202020204" pitchFamily="34" charset="0"/>
                <a:sym typeface="Calibri"/>
              </a:rPr>
              <a:t> movement like the hinge on a door.</a:t>
            </a:r>
          </a:p>
        </p:txBody>
      </p:sp>
      <p:sp>
        <p:nvSpPr>
          <p:cNvPr id="264" name="Shape 264"/>
          <p:cNvSpPr txBox="1"/>
          <p:nvPr/>
        </p:nvSpPr>
        <p:spPr>
          <a:xfrm>
            <a:off x="-1" y="3765554"/>
            <a:ext cx="6381900" cy="346471"/>
          </a:xfrm>
          <a:prstGeom prst="rect">
            <a:avLst/>
          </a:prstGeom>
          <a:noFill/>
          <a:ln>
            <a:noFill/>
          </a:ln>
        </p:spPr>
        <p:txBody>
          <a:bodyPr lIns="68569" tIns="34275" rIns="68569" bIns="34275" anchor="t" anchorCtr="0">
            <a:noAutofit/>
          </a:bodyPr>
          <a:lstStyle/>
          <a:p>
            <a:pPr>
              <a:buClr>
                <a:srgbClr val="FF6600"/>
              </a:buClr>
              <a:buSzPct val="25000"/>
            </a:pPr>
            <a:r>
              <a:rPr lang="en-US" b="1" dirty="0">
                <a:solidFill>
                  <a:srgbClr val="FF6600"/>
                </a:solidFill>
                <a:latin typeface="Arial" panose="020B0604020202020204" pitchFamily="34" charset="0"/>
                <a:ea typeface="Calibri"/>
                <a:cs typeface="Arial" panose="020B0604020202020204" pitchFamily="34" charset="0"/>
                <a:sym typeface="Calibri"/>
              </a:rPr>
              <a:t>Why are these joints important for sport?</a:t>
            </a:r>
          </a:p>
        </p:txBody>
      </p:sp>
      <p:sp>
        <p:nvSpPr>
          <p:cNvPr id="265" name="Shape 265"/>
          <p:cNvSpPr txBox="1"/>
          <p:nvPr/>
        </p:nvSpPr>
        <p:spPr>
          <a:xfrm>
            <a:off x="-1" y="4098863"/>
            <a:ext cx="8876212" cy="679160"/>
          </a:xfrm>
          <a:prstGeom prst="rect">
            <a:avLst/>
          </a:prstGeom>
          <a:noFill/>
          <a:ln>
            <a:noFill/>
          </a:ln>
        </p:spPr>
        <p:txBody>
          <a:bodyPr lIns="68569" tIns="34275" rIns="68569" bIns="34275" anchor="t" anchorCtr="0">
            <a:noAutofit/>
          </a:bodyPr>
          <a:lstStyle/>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These joint are extremely powerful and in conjunction with surrounding muscles can produce power and speed </a:t>
            </a:r>
            <a:r>
              <a:rPr lang="en-US" i="1" dirty="0">
                <a:solidFill>
                  <a:schemeClr val="dk1"/>
                </a:solidFill>
                <a:latin typeface="Arial" panose="020B0604020202020204" pitchFamily="34" charset="0"/>
                <a:ea typeface="Calibri"/>
                <a:cs typeface="Arial" panose="020B0604020202020204" pitchFamily="34" charset="0"/>
                <a:sym typeface="Calibri"/>
              </a:rPr>
              <a:t>i.e. Knee drive during a 100m sprint</a:t>
            </a:r>
          </a:p>
        </p:txBody>
      </p:sp>
      <p:sp>
        <p:nvSpPr>
          <p:cNvPr id="266" name="Shape 266"/>
          <p:cNvSpPr txBox="1"/>
          <p:nvPr/>
        </p:nvSpPr>
        <p:spPr>
          <a:xfrm>
            <a:off x="1923777" y="1568431"/>
            <a:ext cx="6881949" cy="393790"/>
          </a:xfrm>
          <a:prstGeom prst="rect">
            <a:avLst/>
          </a:prstGeom>
          <a:noFill/>
          <a:ln>
            <a:noFill/>
          </a:ln>
        </p:spPr>
        <p:txBody>
          <a:bodyPr lIns="68569" tIns="34275" rIns="68569" bIns="34275" anchor="t" anchorCtr="0">
            <a:noAutofit/>
          </a:bodyPr>
          <a:lstStyle/>
          <a:p>
            <a:pPr>
              <a:buClr>
                <a:schemeClr val="dk1"/>
              </a:buClr>
              <a:buSzPct val="25000"/>
            </a:pPr>
            <a:r>
              <a:rPr lang="en-US" sz="1600" b="1" dirty="0">
                <a:solidFill>
                  <a:schemeClr val="dk1"/>
                </a:solidFill>
                <a:latin typeface="Arial" panose="020B0604020202020204" pitchFamily="34" charset="0"/>
                <a:ea typeface="Calibri"/>
                <a:cs typeface="Arial" panose="020B0604020202020204" pitchFamily="34" charset="0"/>
                <a:sym typeface="Calibri"/>
              </a:rPr>
              <a:t>Examples found in the body</a:t>
            </a:r>
            <a:r>
              <a:rPr lang="en-US" sz="1600" dirty="0">
                <a:solidFill>
                  <a:schemeClr val="dk1"/>
                </a:solidFill>
                <a:latin typeface="Arial" panose="020B0604020202020204" pitchFamily="34" charset="0"/>
                <a:ea typeface="Calibri"/>
                <a:cs typeface="Arial" panose="020B0604020202020204" pitchFamily="34" charset="0"/>
                <a:sym typeface="Calibri"/>
              </a:rPr>
              <a:t> are the knee and elbow joints</a:t>
            </a:r>
          </a:p>
        </p:txBody>
      </p:sp>
      <p:sp>
        <p:nvSpPr>
          <p:cNvPr id="269" name="Shape 269"/>
          <p:cNvSpPr txBox="1"/>
          <p:nvPr/>
        </p:nvSpPr>
        <p:spPr>
          <a:xfrm>
            <a:off x="17223" y="1128237"/>
            <a:ext cx="4789886" cy="520058"/>
          </a:xfrm>
          <a:prstGeom prst="rect">
            <a:avLst/>
          </a:prstGeom>
          <a:noFill/>
          <a:ln>
            <a:noFill/>
          </a:ln>
        </p:spPr>
        <p:txBody>
          <a:bodyPr lIns="68569" tIns="34275" rIns="68569" bIns="34275" anchor="t" anchorCtr="0">
            <a:noAutofit/>
          </a:bodyPr>
          <a:lstStyle/>
          <a:p>
            <a:pPr>
              <a:buClr>
                <a:srgbClr val="0000FF"/>
              </a:buClr>
              <a:buSzPct val="25000"/>
            </a:pPr>
            <a:r>
              <a:rPr lang="en-GB"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Hinge Joints</a:t>
            </a:r>
            <a:endParaRPr lang="en-US" sz="900" b="1" dirty="0">
              <a:solidFill>
                <a:srgbClr val="DA8AAD"/>
              </a:solidFill>
              <a:latin typeface="Arial" panose="020B0604020202020204" pitchFamily="34" charset="0"/>
              <a:ea typeface="Arial"/>
              <a:cs typeface="Arial" panose="020B0604020202020204" pitchFamily="34" charset="0"/>
              <a:sym typeface="Arial"/>
            </a:endParaRPr>
          </a:p>
        </p:txBody>
      </p:sp>
      <p:sp>
        <p:nvSpPr>
          <p:cNvPr id="2" name="TextBox 1"/>
          <p:cNvSpPr txBox="1"/>
          <p:nvPr/>
        </p:nvSpPr>
        <p:spPr>
          <a:xfrm>
            <a:off x="-1" y="4751308"/>
            <a:ext cx="9036497" cy="923330"/>
          </a:xfrm>
          <a:prstGeom prst="rect">
            <a:avLst/>
          </a:prstGeom>
          <a:noFill/>
        </p:spPr>
        <p:txBody>
          <a:bodyPr wrap="square" rtlCol="0">
            <a:spAutoFit/>
          </a:bodyPr>
          <a:lstStyle/>
          <a:p>
            <a:r>
              <a:rPr lang="en-GB" sz="1350" dirty="0">
                <a:latin typeface="Arial" panose="020B0604020202020204" pitchFamily="34" charset="0"/>
                <a:cs typeface="Arial" panose="020B0604020202020204" pitchFamily="34" charset="0"/>
              </a:rPr>
              <a:t>The Articulating bones are bones that move within a joint, for example the Articulating bones for the elbow joint are:</a:t>
            </a:r>
          </a:p>
          <a:p>
            <a:pPr marL="257175" indent="-257175">
              <a:buFont typeface="+mj-lt"/>
              <a:buAutoNum type="arabicPeriod"/>
            </a:pPr>
            <a:r>
              <a:rPr lang="en-GB" sz="1350" dirty="0">
                <a:latin typeface="Arial" panose="020B0604020202020204" pitchFamily="34" charset="0"/>
                <a:cs typeface="Arial" panose="020B0604020202020204" pitchFamily="34" charset="0"/>
              </a:rPr>
              <a:t>Humerus</a:t>
            </a:r>
          </a:p>
          <a:p>
            <a:pPr marL="257175" indent="-257175">
              <a:buFont typeface="+mj-lt"/>
              <a:buAutoNum type="arabicPeriod"/>
            </a:pPr>
            <a:r>
              <a:rPr lang="en-GB" sz="1350" dirty="0">
                <a:latin typeface="Arial" panose="020B0604020202020204" pitchFamily="34" charset="0"/>
                <a:cs typeface="Arial" panose="020B0604020202020204" pitchFamily="34" charset="0"/>
              </a:rPr>
              <a:t>Radius</a:t>
            </a:r>
          </a:p>
          <a:p>
            <a:pPr marL="257175" indent="-257175">
              <a:buFont typeface="+mj-lt"/>
              <a:buAutoNum type="arabicPeriod"/>
            </a:pPr>
            <a:r>
              <a:rPr lang="en-GB" sz="1350" dirty="0">
                <a:latin typeface="Arial" panose="020B0604020202020204" pitchFamily="34" charset="0"/>
                <a:cs typeface="Arial" panose="020B0604020202020204" pitchFamily="34" charset="0"/>
              </a:rPr>
              <a:t>Ulna  </a:t>
            </a:r>
            <a:endParaRPr lang="en-US" sz="1350" dirty="0">
              <a:latin typeface="Arial" panose="020B0604020202020204" pitchFamily="34" charset="0"/>
              <a:cs typeface="Arial" panose="020B0604020202020204" pitchFamily="34" charset="0"/>
            </a:endParaRPr>
          </a:p>
        </p:txBody>
      </p:sp>
      <p:pic>
        <p:nvPicPr>
          <p:cNvPr id="2050" name="Picture 2" descr="Knee j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74" y="1922946"/>
            <a:ext cx="1210958" cy="171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Ro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094" y="2101540"/>
            <a:ext cx="2302805" cy="154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Tenn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495" y="1897897"/>
            <a:ext cx="1307306" cy="177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inge"/>
          <p:cNvPicPr>
            <a:picLocks noChangeAspect="1" noChangeArrowheads="1"/>
          </p:cNvPicPr>
          <p:nvPr/>
        </p:nvPicPr>
        <p:blipFill rotWithShape="1">
          <a:blip r:embed="rId6">
            <a:extLst>
              <a:ext uri="{28A0092B-C50C-407E-A947-70E740481C1C}">
                <a14:useLocalDpi xmlns:a14="http://schemas.microsoft.com/office/drawing/2010/main" val="0"/>
              </a:ext>
            </a:extLst>
          </a:blip>
          <a:srcRect b="12264"/>
          <a:stretch/>
        </p:blipFill>
        <p:spPr bwMode="auto">
          <a:xfrm>
            <a:off x="1823121" y="2016098"/>
            <a:ext cx="1971675" cy="159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ADD90DBD-D860-4810-BF5B-16EB6775832E}"/>
              </a:ext>
            </a:extLst>
          </p:cNvPr>
          <p:cNvSpPr txBox="1">
            <a:spLocks/>
          </p:cNvSpPr>
          <p:nvPr/>
        </p:nvSpPr>
        <p:spPr>
          <a:xfrm>
            <a:off x="121852" y="107068"/>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Types of synovial joint (hinge joint)</a:t>
            </a:r>
          </a:p>
        </p:txBody>
      </p:sp>
    </p:spTree>
    <p:extLst>
      <p:ext uri="{BB962C8B-B14F-4D97-AF65-F5344CB8AC3E}">
        <p14:creationId xmlns:p14="http://schemas.microsoft.com/office/powerpoint/2010/main" val="26910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
                                        </p:tgtEl>
                                        <p:attrNameLst>
                                          <p:attrName>style.visibility</p:attrName>
                                        </p:attrNameLst>
                                      </p:cBhvr>
                                      <p:to>
                                        <p:strVal val="visible"/>
                                      </p:to>
                                    </p:set>
                                    <p:animEffect transition="in" filter="fade">
                                      <p:cBhvr>
                                        <p:cTn id="27" dur="500"/>
                                        <p:tgtEl>
                                          <p:spTgt spid="2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4"/>
                                        </p:tgtEl>
                                        <p:attrNameLst>
                                          <p:attrName>style.visibility</p:attrName>
                                        </p:attrNameLst>
                                      </p:cBhvr>
                                      <p:to>
                                        <p:strVal val="visible"/>
                                      </p:to>
                                    </p:set>
                                    <p:animEffect transition="in" filter="fade">
                                      <p:cBhvr>
                                        <p:cTn id="42" dur="500"/>
                                        <p:tgtEl>
                                          <p:spTgt spid="2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5"/>
                                        </p:tgtEl>
                                        <p:attrNameLst>
                                          <p:attrName>style.visibility</p:attrName>
                                        </p:attrNameLst>
                                      </p:cBhvr>
                                      <p:to>
                                        <p:strVal val="visible"/>
                                      </p:to>
                                    </p:set>
                                    <p:animEffect transition="in" filter="fade">
                                      <p:cBhvr>
                                        <p:cTn id="47" dur="500"/>
                                        <p:tgtEl>
                                          <p:spTgt spid="2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P spid="265" grpId="0"/>
      <p:bldP spid="266" grpId="0"/>
      <p:bldP spid="269"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979713" y="1217073"/>
            <a:ext cx="6949956" cy="623888"/>
          </a:xfrm>
          <a:prstGeom prst="rect">
            <a:avLst/>
          </a:prstGeom>
          <a:noFill/>
          <a:ln>
            <a:noFill/>
          </a:ln>
        </p:spPr>
        <p:txBody>
          <a:bodyPr lIns="68569" tIns="34275" rIns="68569" bIns="34275" anchor="t" anchorCtr="0">
            <a:noAutofit/>
          </a:bodyPr>
          <a:lstStyle/>
          <a:p>
            <a:pP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You need to know the make up of the Knee and Elbow Joints</a:t>
            </a:r>
            <a:r>
              <a:rPr lang="en-US" dirty="0">
                <a:solidFill>
                  <a:schemeClr val="dk1"/>
                </a:solidFill>
                <a:latin typeface="Arial" panose="020B0604020202020204" pitchFamily="34" charset="0"/>
                <a:ea typeface="Calibri"/>
                <a:cs typeface="Arial" panose="020B0604020202020204" pitchFamily="34" charset="0"/>
                <a:sym typeface="Calibri"/>
              </a:rPr>
              <a:t>.</a:t>
            </a:r>
          </a:p>
        </p:txBody>
      </p:sp>
      <p:sp>
        <p:nvSpPr>
          <p:cNvPr id="269" name="Shape 269"/>
          <p:cNvSpPr txBox="1"/>
          <p:nvPr/>
        </p:nvSpPr>
        <p:spPr>
          <a:xfrm>
            <a:off x="50717" y="1120506"/>
            <a:ext cx="4789886" cy="577453"/>
          </a:xfrm>
          <a:prstGeom prst="rect">
            <a:avLst/>
          </a:prstGeom>
          <a:noFill/>
          <a:ln>
            <a:noFill/>
          </a:ln>
        </p:spPr>
        <p:txBody>
          <a:bodyPr lIns="68569" tIns="34275" rIns="68569" bIns="34275" anchor="t" anchorCtr="0">
            <a:noAutofit/>
          </a:bodyPr>
          <a:lstStyle/>
          <a:p>
            <a:pPr>
              <a:buClr>
                <a:srgbClr val="0000FF"/>
              </a:buClr>
              <a:buSzPct val="25000"/>
            </a:pPr>
            <a:r>
              <a:rPr lang="en-GB"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Hinge Joints</a:t>
            </a:r>
            <a:endParaRPr lang="en-US" sz="900" b="1" dirty="0">
              <a:solidFill>
                <a:srgbClr val="DA8AAD"/>
              </a:solidFill>
              <a:latin typeface="Arial" panose="020B0604020202020204" pitchFamily="34" charset="0"/>
              <a:ea typeface="Arial"/>
              <a:cs typeface="Arial" panose="020B0604020202020204" pitchFamily="34" charset="0"/>
              <a:sym typeface="Arial"/>
            </a:endParaRPr>
          </a:p>
        </p:txBody>
      </p:sp>
      <p:sp>
        <p:nvSpPr>
          <p:cNvPr id="2" name="AutoShape 2" descr="Image result for elbow join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pic>
        <p:nvPicPr>
          <p:cNvPr id="3" name="Picture 2" descr="Elbow joint"/>
          <p:cNvPicPr>
            <a:picLocks noChangeAspect="1"/>
          </p:cNvPicPr>
          <p:nvPr/>
        </p:nvPicPr>
        <p:blipFill rotWithShape="1">
          <a:blip r:embed="rId3"/>
          <a:srcRect b="8466"/>
          <a:stretch/>
        </p:blipFill>
        <p:spPr>
          <a:xfrm>
            <a:off x="230981" y="1761063"/>
            <a:ext cx="3733800" cy="3522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a:extLst>
              <a:ext uri="{FF2B5EF4-FFF2-40B4-BE49-F238E27FC236}">
                <a16:creationId xmlns:a16="http://schemas.microsoft.com/office/drawing/2014/main" id="{E9F46882-42EA-4BBC-A45E-A4F80C57883E}"/>
              </a:ext>
            </a:extLst>
          </p:cNvPr>
          <p:cNvSpPr txBox="1">
            <a:spLocks/>
          </p:cNvSpPr>
          <p:nvPr/>
        </p:nvSpPr>
        <p:spPr>
          <a:xfrm>
            <a:off x="121852" y="107068"/>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pPr algn="just"/>
            <a:r>
              <a:rPr lang="en-US" sz="3600" dirty="0"/>
              <a:t>Types of synovial joint (hinge joint)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713033"/>
            <a:ext cx="4760688" cy="3570998"/>
          </a:xfrm>
          <a:prstGeom prst="rect">
            <a:avLst/>
          </a:prstGeom>
          <a:ln w="38100" cap="sq">
            <a:solidFill>
              <a:srgbClr val="000000"/>
            </a:solidFill>
            <a:miter lim="800000"/>
          </a:ln>
        </p:spPr>
      </p:pic>
    </p:spTree>
    <p:extLst>
      <p:ext uri="{BB962C8B-B14F-4D97-AF65-F5344CB8AC3E}">
        <p14:creationId xmlns:p14="http://schemas.microsoft.com/office/powerpoint/2010/main" val="2843121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1026" name="Picture 2" descr="Flex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20" y="2492897"/>
            <a:ext cx="2256936" cy="19839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x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128" y="2492896"/>
            <a:ext cx="2591160" cy="2148170"/>
          </a:xfrm>
          <a:prstGeom prst="rect">
            <a:avLst/>
          </a:prstGeom>
          <a:noFill/>
          <a:extLst>
            <a:ext uri="{909E8E84-426E-40DD-AFC4-6F175D3DCCD1}">
              <a14:hiddenFill xmlns:a14="http://schemas.microsoft.com/office/drawing/2010/main">
                <a:solidFill>
                  <a:srgbClr val="FFFFFF"/>
                </a:solidFill>
              </a14:hiddenFill>
            </a:ext>
          </a:extLst>
        </p:spPr>
      </p:pic>
      <p:sp>
        <p:nvSpPr>
          <p:cNvPr id="274" name="Shape 274"/>
          <p:cNvSpPr txBox="1"/>
          <p:nvPr/>
        </p:nvSpPr>
        <p:spPr>
          <a:xfrm>
            <a:off x="167877" y="1520775"/>
            <a:ext cx="3193793" cy="900113"/>
          </a:xfrm>
          <a:prstGeom prst="rect">
            <a:avLst/>
          </a:prstGeom>
          <a:noFill/>
          <a:ln>
            <a:noFill/>
          </a:ln>
        </p:spPr>
        <p:txBody>
          <a:bodyPr lIns="68569" tIns="34275" rIns="68569" bIns="34275" anchor="t" anchorCtr="0">
            <a:noAutofit/>
          </a:bodyPr>
          <a:lstStyle/>
          <a:p>
            <a:pPr>
              <a:buClr>
                <a:schemeClr val="dk1"/>
              </a:buClr>
              <a:buSzPct val="25000"/>
            </a:pPr>
            <a:r>
              <a:rPr lang="en-US" b="1" u="sng" dirty="0">
                <a:solidFill>
                  <a:schemeClr val="dk1"/>
                </a:solidFill>
                <a:latin typeface="Arial" panose="020B0604020202020204" pitchFamily="34" charset="0"/>
                <a:ea typeface="Calibri"/>
                <a:cs typeface="Arial" panose="020B0604020202020204" pitchFamily="34" charset="0"/>
                <a:sym typeface="Calibri"/>
              </a:rPr>
              <a:t>FLEXION </a:t>
            </a:r>
            <a:r>
              <a:rPr lang="en-US" b="1" dirty="0">
                <a:solidFill>
                  <a:schemeClr val="dk1"/>
                </a:solidFill>
                <a:latin typeface="Arial" panose="020B0604020202020204" pitchFamily="34" charset="0"/>
                <a:ea typeface="Calibri"/>
                <a:cs typeface="Arial" panose="020B0604020202020204" pitchFamily="34" charset="0"/>
                <a:sym typeface="Calibri"/>
              </a:rPr>
              <a:t>– Decreasing the angle at a joint. </a:t>
            </a:r>
            <a:r>
              <a:rPr lang="en-US" i="1" dirty="0">
                <a:solidFill>
                  <a:schemeClr val="dk1"/>
                </a:solidFill>
                <a:latin typeface="Arial" panose="020B0604020202020204" pitchFamily="34" charset="0"/>
                <a:ea typeface="Calibri"/>
                <a:cs typeface="Arial" panose="020B0604020202020204" pitchFamily="34" charset="0"/>
                <a:sym typeface="Calibri"/>
              </a:rPr>
              <a:t>(</a:t>
            </a:r>
            <a:r>
              <a:rPr lang="en-US" b="1" i="1" dirty="0">
                <a:solidFill>
                  <a:schemeClr val="dk1"/>
                </a:solidFill>
                <a:latin typeface="Arial" panose="020B0604020202020204" pitchFamily="34" charset="0"/>
                <a:ea typeface="Calibri"/>
                <a:cs typeface="Arial" panose="020B0604020202020204" pitchFamily="34" charset="0"/>
                <a:sym typeface="Calibri"/>
              </a:rPr>
              <a:t>Bending</a:t>
            </a:r>
            <a:r>
              <a:rPr lang="en-US" i="1" dirty="0">
                <a:solidFill>
                  <a:schemeClr val="dk1"/>
                </a:solidFill>
                <a:latin typeface="Arial" panose="020B0604020202020204" pitchFamily="34" charset="0"/>
                <a:ea typeface="Calibri"/>
                <a:cs typeface="Arial" panose="020B0604020202020204" pitchFamily="34" charset="0"/>
                <a:sym typeface="Calibri"/>
              </a:rPr>
              <a:t> the leg at the knee joint)</a:t>
            </a:r>
          </a:p>
        </p:txBody>
      </p:sp>
      <p:sp>
        <p:nvSpPr>
          <p:cNvPr id="275" name="Shape 275"/>
          <p:cNvSpPr txBox="1"/>
          <p:nvPr/>
        </p:nvSpPr>
        <p:spPr>
          <a:xfrm>
            <a:off x="4207873" y="1520775"/>
            <a:ext cx="3460472" cy="900113"/>
          </a:xfrm>
          <a:prstGeom prst="rect">
            <a:avLst/>
          </a:prstGeom>
          <a:noFill/>
          <a:ln>
            <a:noFill/>
          </a:ln>
        </p:spPr>
        <p:txBody>
          <a:bodyPr lIns="68569" tIns="34275" rIns="68569" bIns="34275" anchor="t" anchorCtr="0">
            <a:noAutofit/>
          </a:bodyPr>
          <a:lstStyle/>
          <a:p>
            <a:pPr>
              <a:buClr>
                <a:schemeClr val="dk1"/>
              </a:buClr>
              <a:buSzPct val="25000"/>
            </a:pPr>
            <a:r>
              <a:rPr lang="en-US" b="1" u="sng" dirty="0">
                <a:solidFill>
                  <a:schemeClr val="dk1"/>
                </a:solidFill>
                <a:latin typeface="Arial" panose="020B0604020202020204" pitchFamily="34" charset="0"/>
                <a:ea typeface="Calibri"/>
                <a:cs typeface="Arial" panose="020B0604020202020204" pitchFamily="34" charset="0"/>
                <a:sym typeface="Calibri"/>
              </a:rPr>
              <a:t>EXTENSION </a:t>
            </a:r>
            <a:r>
              <a:rPr lang="en-US" b="1" dirty="0">
                <a:solidFill>
                  <a:schemeClr val="dk1"/>
                </a:solidFill>
                <a:latin typeface="Arial" panose="020B0604020202020204" pitchFamily="34" charset="0"/>
                <a:ea typeface="Calibri"/>
                <a:cs typeface="Arial" panose="020B0604020202020204" pitchFamily="34" charset="0"/>
                <a:sym typeface="Calibri"/>
              </a:rPr>
              <a:t>- Increasing the angle at a joint. </a:t>
            </a:r>
            <a:r>
              <a:rPr lang="en-US" i="1" dirty="0">
                <a:solidFill>
                  <a:schemeClr val="dk1"/>
                </a:solidFill>
                <a:latin typeface="Arial" panose="020B0604020202020204" pitchFamily="34" charset="0"/>
                <a:ea typeface="Calibri"/>
                <a:cs typeface="Arial" panose="020B0604020202020204" pitchFamily="34" charset="0"/>
                <a:sym typeface="Calibri"/>
              </a:rPr>
              <a:t>(</a:t>
            </a:r>
            <a:r>
              <a:rPr lang="en-US" b="1" i="1" dirty="0">
                <a:solidFill>
                  <a:schemeClr val="dk1"/>
                </a:solidFill>
                <a:latin typeface="Arial" panose="020B0604020202020204" pitchFamily="34" charset="0"/>
                <a:ea typeface="Calibri"/>
                <a:cs typeface="Arial" panose="020B0604020202020204" pitchFamily="34" charset="0"/>
                <a:sym typeface="Calibri"/>
              </a:rPr>
              <a:t>Straightening</a:t>
            </a:r>
            <a:r>
              <a:rPr lang="en-US" i="1" dirty="0">
                <a:solidFill>
                  <a:schemeClr val="dk1"/>
                </a:solidFill>
                <a:latin typeface="Arial" panose="020B0604020202020204" pitchFamily="34" charset="0"/>
                <a:ea typeface="Calibri"/>
                <a:cs typeface="Arial" panose="020B0604020202020204" pitchFamily="34" charset="0"/>
                <a:sym typeface="Calibri"/>
              </a:rPr>
              <a:t> the leg at the knee joint)</a:t>
            </a:r>
          </a:p>
        </p:txBody>
      </p:sp>
      <p:sp>
        <p:nvSpPr>
          <p:cNvPr id="278" name="Shape 278"/>
          <p:cNvSpPr txBox="1"/>
          <p:nvPr/>
        </p:nvSpPr>
        <p:spPr>
          <a:xfrm>
            <a:off x="83732" y="997283"/>
            <a:ext cx="7840265"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Movement at A Hinge Joint</a:t>
            </a:r>
          </a:p>
        </p:txBody>
      </p:sp>
      <p:sp>
        <p:nvSpPr>
          <p:cNvPr id="11" name="TextBox 10"/>
          <p:cNvSpPr txBox="1"/>
          <p:nvPr/>
        </p:nvSpPr>
        <p:spPr>
          <a:xfrm>
            <a:off x="607520" y="4354879"/>
            <a:ext cx="1897638" cy="553998"/>
          </a:xfrm>
          <a:prstGeom prst="rect">
            <a:avLst/>
          </a:prstGeom>
          <a:noFill/>
        </p:spPr>
        <p:txBody>
          <a:bodyPr wrap="square" rtlCol="0">
            <a:spAutoFit/>
          </a:bodyPr>
          <a:lstStyle/>
          <a:p>
            <a:pPr algn="ctr"/>
            <a:r>
              <a:rPr lang="en-GB" sz="30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Flexion</a:t>
            </a:r>
          </a:p>
        </p:txBody>
      </p:sp>
      <p:sp>
        <p:nvSpPr>
          <p:cNvPr id="12" name="TextBox 11"/>
          <p:cNvSpPr txBox="1"/>
          <p:nvPr/>
        </p:nvSpPr>
        <p:spPr>
          <a:xfrm>
            <a:off x="4570873" y="4476829"/>
            <a:ext cx="2121091" cy="507831"/>
          </a:xfrm>
          <a:prstGeom prst="rect">
            <a:avLst/>
          </a:prstGeom>
          <a:noFill/>
        </p:spPr>
        <p:txBody>
          <a:bodyPr wrap="square" rtlCol="0">
            <a:spAutoFit/>
          </a:bodyPr>
          <a:lstStyle/>
          <a:p>
            <a:pPr algn="ctr"/>
            <a:r>
              <a:rPr lang="en-GB" sz="27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Extension</a:t>
            </a:r>
          </a:p>
        </p:txBody>
      </p:sp>
      <p:sp>
        <p:nvSpPr>
          <p:cNvPr id="22" name="TextBox 21"/>
          <p:cNvSpPr txBox="1"/>
          <p:nvPr/>
        </p:nvSpPr>
        <p:spPr>
          <a:xfrm>
            <a:off x="35064" y="5085184"/>
            <a:ext cx="8969183" cy="646331"/>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 </a:t>
            </a:r>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Describe a specific sporting example of both Flexion and Extension at both </a:t>
            </a:r>
          </a:p>
          <a:p>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Knee and the Elbow</a:t>
            </a:r>
            <a:r>
              <a:rPr lang="en-GB" sz="1350" dirty="0">
                <a:latin typeface="Arial" panose="020B0604020202020204" pitchFamily="34" charset="0"/>
                <a:cs typeface="Arial" panose="020B0604020202020204" pitchFamily="34" charset="0"/>
              </a:rPr>
              <a:t>.</a:t>
            </a:r>
            <a:endParaRPr lang="en-US" sz="1350"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5303FD7-DB8D-46B8-9A40-1ADEFEBC09EC}"/>
              </a:ext>
            </a:extLst>
          </p:cNvPr>
          <p:cNvSpPr txBox="1">
            <a:spLocks/>
          </p:cNvSpPr>
          <p:nvPr/>
        </p:nvSpPr>
        <p:spPr>
          <a:xfrm>
            <a:off x="215537" y="0"/>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Types of movement at hinge joints </a:t>
            </a:r>
            <a:endParaRPr lang="en-US" sz="3600" dirty="0"/>
          </a:p>
        </p:txBody>
      </p:sp>
    </p:spTree>
    <p:extLst>
      <p:ext uri="{BB962C8B-B14F-4D97-AF65-F5344CB8AC3E}">
        <p14:creationId xmlns:p14="http://schemas.microsoft.com/office/powerpoint/2010/main" val="23739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5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500"/>
                                        <p:tgtEl>
                                          <p:spTgt spid="10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75" grpId="0"/>
      <p:bldP spid="278" grpId="0"/>
      <p:bldP spid="11" grpId="0"/>
      <p:bldP spid="12"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3028950" y="1218220"/>
            <a:ext cx="6115050" cy="735002"/>
          </a:xfrm>
          <a:prstGeom prst="rect">
            <a:avLst/>
          </a:prstGeom>
          <a:noFill/>
          <a:ln>
            <a:noFill/>
          </a:ln>
        </p:spPr>
        <p:txBody>
          <a:bodyPr lIns="68569" tIns="34275" rIns="68569" bIns="34275" anchor="t" anchorCtr="0">
            <a:noAutofit/>
          </a:bodyPr>
          <a:lstStyle/>
          <a:p>
            <a:pP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You need to know the make up of the Shoulder and Hip Joints</a:t>
            </a:r>
            <a:r>
              <a:rPr lang="en-US" dirty="0">
                <a:solidFill>
                  <a:schemeClr val="dk1"/>
                </a:solidFill>
                <a:latin typeface="Arial" panose="020B0604020202020204" pitchFamily="34" charset="0"/>
                <a:ea typeface="Calibri"/>
                <a:cs typeface="Arial" panose="020B0604020202020204" pitchFamily="34" charset="0"/>
                <a:sym typeface="Calibri"/>
              </a:rPr>
              <a:t>.</a:t>
            </a:r>
          </a:p>
        </p:txBody>
      </p:sp>
      <p:sp>
        <p:nvSpPr>
          <p:cNvPr id="269" name="Shape 269"/>
          <p:cNvSpPr txBox="1"/>
          <p:nvPr/>
        </p:nvSpPr>
        <p:spPr>
          <a:xfrm>
            <a:off x="0" y="1141386"/>
            <a:ext cx="4789886" cy="577453"/>
          </a:xfrm>
          <a:prstGeom prst="rect">
            <a:avLst/>
          </a:prstGeom>
          <a:noFill/>
          <a:ln>
            <a:noFill/>
          </a:ln>
        </p:spPr>
        <p:txBody>
          <a:bodyPr lIns="68569" tIns="34275" rIns="68569" bIns="34275" anchor="t" anchorCtr="0">
            <a:noAutofit/>
          </a:bodyPr>
          <a:lstStyle/>
          <a:p>
            <a:pPr>
              <a:buClr>
                <a:srgbClr val="0000FF"/>
              </a:buClr>
              <a:buSzPct val="25000"/>
            </a:pPr>
            <a:r>
              <a:rPr lang="en-GB"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Ball &amp; Socket Joints</a:t>
            </a:r>
            <a:endParaRPr lang="en-US" sz="900" b="1" dirty="0">
              <a:solidFill>
                <a:srgbClr val="DA8AAD"/>
              </a:solidFill>
              <a:latin typeface="Arial" panose="020B0604020202020204" pitchFamily="34" charset="0"/>
              <a:ea typeface="Arial"/>
              <a:cs typeface="Arial" panose="020B0604020202020204" pitchFamily="34" charset="0"/>
              <a:sym typeface="Arial"/>
            </a:endParaRPr>
          </a:p>
        </p:txBody>
      </p:sp>
      <p:pic>
        <p:nvPicPr>
          <p:cNvPr id="6" name="Picture 5" descr="Shoulde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8991" y="1840910"/>
            <a:ext cx="3017347" cy="339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ip"/>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789886" y="1782283"/>
            <a:ext cx="3317299" cy="357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16896" y="1983472"/>
            <a:ext cx="1353075" cy="300082"/>
          </a:xfrm>
          <a:prstGeom prst="rect">
            <a:avLst/>
          </a:prstGeom>
          <a:noFill/>
        </p:spPr>
        <p:txBody>
          <a:bodyPr wrap="square" rtlCol="0">
            <a:spAutoFit/>
          </a:bodyPr>
          <a:lstStyle/>
          <a:p>
            <a:r>
              <a:rPr lang="en-US" sz="1350" b="1" dirty="0">
                <a:solidFill>
                  <a:schemeClr val="dk1"/>
                </a:solidFill>
                <a:latin typeface="Arial" panose="020B0604020202020204" pitchFamily="34" charset="0"/>
                <a:ea typeface="Calibri"/>
                <a:cs typeface="Arial" panose="020B0604020202020204" pitchFamily="34" charset="0"/>
                <a:sym typeface="Calibri"/>
              </a:rPr>
              <a:t>Humeral Head</a:t>
            </a:r>
            <a:endParaRPr lang="en-GB" sz="1350" dirty="0">
              <a:latin typeface="Arial" panose="020B0604020202020204" pitchFamily="34" charset="0"/>
              <a:cs typeface="Arial" panose="020B0604020202020204" pitchFamily="34" charset="0"/>
            </a:endParaRPr>
          </a:p>
        </p:txBody>
      </p:sp>
      <p:sp>
        <p:nvSpPr>
          <p:cNvPr id="9" name="TextBox 8"/>
          <p:cNvSpPr txBox="1"/>
          <p:nvPr/>
        </p:nvSpPr>
        <p:spPr>
          <a:xfrm>
            <a:off x="3419671" y="3706000"/>
            <a:ext cx="1113592" cy="507831"/>
          </a:xfrm>
          <a:prstGeom prst="rect">
            <a:avLst/>
          </a:prstGeom>
          <a:noFill/>
        </p:spPr>
        <p:txBody>
          <a:bodyPr wrap="square" rtlCol="0">
            <a:spAutoFit/>
          </a:bodyPr>
          <a:lstStyle/>
          <a:p>
            <a:pPr algn="ctr"/>
            <a:r>
              <a:rPr lang="en-US" sz="1350" b="1" dirty="0">
                <a:solidFill>
                  <a:schemeClr val="dk1"/>
                </a:solidFill>
                <a:latin typeface="Arial" panose="020B0604020202020204" pitchFamily="34" charset="0"/>
                <a:ea typeface="Calibri"/>
                <a:cs typeface="Arial" panose="020B0604020202020204" pitchFamily="34" charset="0"/>
                <a:sym typeface="Calibri"/>
              </a:rPr>
              <a:t>Glenoid cavity</a:t>
            </a:r>
            <a:endParaRPr lang="en-GB" sz="1350" dirty="0">
              <a:latin typeface="Arial" panose="020B0604020202020204" pitchFamily="34" charset="0"/>
              <a:cs typeface="Arial" panose="020B0604020202020204" pitchFamily="34" charset="0"/>
            </a:endParaRPr>
          </a:p>
        </p:txBody>
      </p:sp>
      <p:cxnSp>
        <p:nvCxnSpPr>
          <p:cNvPr id="5" name="Straight Arrow Connector 4"/>
          <p:cNvCxnSpPr>
            <a:cxnSpLocks/>
          </p:cNvCxnSpPr>
          <p:nvPr/>
        </p:nvCxnSpPr>
        <p:spPr>
          <a:xfrm>
            <a:off x="4302788" y="2560684"/>
            <a:ext cx="2599745" cy="10612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2" idx="1"/>
          </p:cNvCxnSpPr>
          <p:nvPr/>
        </p:nvCxnSpPr>
        <p:spPr>
          <a:xfrm flipH="1">
            <a:off x="748146" y="2133513"/>
            <a:ext cx="2568750" cy="10572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4424573" y="3460117"/>
            <a:ext cx="2130606" cy="16180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flipV="1">
            <a:off x="1331640" y="3370356"/>
            <a:ext cx="2361795" cy="5436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32FCBA-5FD2-4E2E-978A-545CB3883EA2}"/>
              </a:ext>
            </a:extLst>
          </p:cNvPr>
          <p:cNvSpPr txBox="1"/>
          <p:nvPr/>
        </p:nvSpPr>
        <p:spPr>
          <a:xfrm>
            <a:off x="3242553" y="3270137"/>
            <a:ext cx="1290710" cy="300082"/>
          </a:xfrm>
          <a:prstGeom prst="rect">
            <a:avLst/>
          </a:prstGeom>
          <a:noFill/>
        </p:spPr>
        <p:txBody>
          <a:bodyPr wrap="square" rtlCol="0">
            <a:spAutoFit/>
          </a:bodyPr>
          <a:lstStyle/>
          <a:p>
            <a:r>
              <a:rPr lang="en-GB" sz="1350" b="1" dirty="0">
                <a:latin typeface="Arial" panose="020B0604020202020204" pitchFamily="34" charset="0"/>
                <a:cs typeface="Arial" panose="020B0604020202020204" pitchFamily="34" charset="0"/>
              </a:rPr>
              <a:t>Acetabulum</a:t>
            </a:r>
          </a:p>
        </p:txBody>
      </p:sp>
      <p:sp>
        <p:nvSpPr>
          <p:cNvPr id="8" name="TextBox 7">
            <a:extLst>
              <a:ext uri="{FF2B5EF4-FFF2-40B4-BE49-F238E27FC236}">
                <a16:creationId xmlns:a16="http://schemas.microsoft.com/office/drawing/2014/main" id="{5DD61554-777E-4077-8D51-B765592E92FB}"/>
              </a:ext>
            </a:extLst>
          </p:cNvPr>
          <p:cNvSpPr txBox="1"/>
          <p:nvPr/>
        </p:nvSpPr>
        <p:spPr>
          <a:xfrm>
            <a:off x="3242552" y="4154598"/>
            <a:ext cx="1334001" cy="300082"/>
          </a:xfrm>
          <a:prstGeom prst="rect">
            <a:avLst/>
          </a:prstGeom>
          <a:noFill/>
        </p:spPr>
        <p:txBody>
          <a:bodyPr wrap="square" rtlCol="0">
            <a:spAutoFit/>
          </a:bodyPr>
          <a:lstStyle/>
          <a:p>
            <a:pPr algn="ctr"/>
            <a:r>
              <a:rPr lang="en-GB" sz="1350" dirty="0">
                <a:solidFill>
                  <a:srgbClr val="FF0000"/>
                </a:solidFill>
                <a:latin typeface="Arial" panose="020B0604020202020204" pitchFamily="34" charset="0"/>
                <a:cs typeface="Arial" panose="020B0604020202020204" pitchFamily="34" charset="0"/>
              </a:rPr>
              <a:t>(socket)</a:t>
            </a:r>
          </a:p>
        </p:txBody>
      </p:sp>
      <p:sp>
        <p:nvSpPr>
          <p:cNvPr id="20" name="TextBox 19">
            <a:extLst>
              <a:ext uri="{FF2B5EF4-FFF2-40B4-BE49-F238E27FC236}">
                <a16:creationId xmlns:a16="http://schemas.microsoft.com/office/drawing/2014/main" id="{80009E6A-B010-4554-9C08-03A3BA8E0897}"/>
              </a:ext>
            </a:extLst>
          </p:cNvPr>
          <p:cNvSpPr txBox="1"/>
          <p:nvPr/>
        </p:nvSpPr>
        <p:spPr>
          <a:xfrm>
            <a:off x="3028950" y="2485895"/>
            <a:ext cx="1543050" cy="300082"/>
          </a:xfrm>
          <a:prstGeom prst="rect">
            <a:avLst/>
          </a:prstGeom>
          <a:noFill/>
        </p:spPr>
        <p:txBody>
          <a:bodyPr wrap="square" rtlCol="0">
            <a:spAutoFit/>
          </a:bodyPr>
          <a:lstStyle/>
          <a:p>
            <a:r>
              <a:rPr lang="en-US" sz="1350" b="1" dirty="0">
                <a:solidFill>
                  <a:schemeClr val="dk1"/>
                </a:solidFill>
                <a:latin typeface="Arial" panose="020B0604020202020204" pitchFamily="34" charset="0"/>
                <a:ea typeface="Calibri"/>
                <a:cs typeface="Arial" panose="020B0604020202020204" pitchFamily="34" charset="0"/>
                <a:sym typeface="Calibri"/>
              </a:rPr>
              <a:t>Femoral Head</a:t>
            </a:r>
            <a:endParaRPr lang="en-GB" sz="135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10E61BD-1532-4229-918A-06BD9295B316}"/>
              </a:ext>
            </a:extLst>
          </p:cNvPr>
          <p:cNvSpPr txBox="1"/>
          <p:nvPr/>
        </p:nvSpPr>
        <p:spPr>
          <a:xfrm>
            <a:off x="3146045" y="2667009"/>
            <a:ext cx="1334001" cy="300082"/>
          </a:xfrm>
          <a:prstGeom prst="rect">
            <a:avLst/>
          </a:prstGeom>
          <a:noFill/>
        </p:spPr>
        <p:txBody>
          <a:bodyPr wrap="square" rtlCol="0">
            <a:spAutoFit/>
          </a:bodyPr>
          <a:lstStyle/>
          <a:p>
            <a:pPr algn="ctr"/>
            <a:r>
              <a:rPr lang="en-GB" sz="1350" dirty="0">
                <a:solidFill>
                  <a:srgbClr val="FF0000"/>
                </a:solidFill>
                <a:latin typeface="Arial" panose="020B0604020202020204" pitchFamily="34" charset="0"/>
                <a:cs typeface="Arial" panose="020B0604020202020204" pitchFamily="34" charset="0"/>
              </a:rPr>
              <a:t>(ball)</a:t>
            </a:r>
          </a:p>
        </p:txBody>
      </p:sp>
      <p:sp>
        <p:nvSpPr>
          <p:cNvPr id="17" name="Title 1">
            <a:extLst>
              <a:ext uri="{FF2B5EF4-FFF2-40B4-BE49-F238E27FC236}">
                <a16:creationId xmlns:a16="http://schemas.microsoft.com/office/drawing/2014/main" id="{B884A598-B9F6-4C7F-B594-EE62BB95AAE9}"/>
              </a:ext>
            </a:extLst>
          </p:cNvPr>
          <p:cNvSpPr txBox="1">
            <a:spLocks/>
          </p:cNvSpPr>
          <p:nvPr/>
        </p:nvSpPr>
        <p:spPr>
          <a:xfrm>
            <a:off x="188992" y="-1"/>
            <a:ext cx="8847504" cy="915175"/>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Types of synovial joint (ball and socket)</a:t>
            </a:r>
            <a:endParaRPr lang="en-US" sz="3600" dirty="0"/>
          </a:p>
        </p:txBody>
      </p:sp>
    </p:spTree>
    <p:extLst>
      <p:ext uri="{BB962C8B-B14F-4D97-AF65-F5344CB8AC3E}">
        <p14:creationId xmlns:p14="http://schemas.microsoft.com/office/powerpoint/2010/main" val="303559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9" grpId="0"/>
      <p:bldP spid="2" grpId="0"/>
      <p:bldP spid="9" grpId="0"/>
      <p:bldP spid="4" grpId="0"/>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3131840" y="1165003"/>
            <a:ext cx="6012160" cy="756470"/>
          </a:xfrm>
          <a:prstGeom prst="rect">
            <a:avLst/>
          </a:prstGeom>
          <a:noFill/>
          <a:ln>
            <a:noFill/>
          </a:ln>
        </p:spPr>
        <p:txBody>
          <a:bodyPr lIns="68569" tIns="34275" rIns="68569" bIns="34275" anchor="t" anchorCtr="0">
            <a:noAutofit/>
          </a:bodyPr>
          <a:lstStyle/>
          <a:p>
            <a:pP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You need to know the make up of the Shoulder and Hip Joints</a:t>
            </a:r>
            <a:r>
              <a:rPr lang="en-US" dirty="0">
                <a:solidFill>
                  <a:schemeClr val="dk1"/>
                </a:solidFill>
                <a:latin typeface="Arial" panose="020B0604020202020204" pitchFamily="34" charset="0"/>
                <a:ea typeface="Calibri"/>
                <a:cs typeface="Arial" panose="020B0604020202020204" pitchFamily="34" charset="0"/>
                <a:sym typeface="Calibri"/>
              </a:rPr>
              <a:t>.</a:t>
            </a:r>
          </a:p>
        </p:txBody>
      </p:sp>
      <p:sp>
        <p:nvSpPr>
          <p:cNvPr id="269" name="Shape 269"/>
          <p:cNvSpPr txBox="1"/>
          <p:nvPr/>
        </p:nvSpPr>
        <p:spPr>
          <a:xfrm>
            <a:off x="30734" y="1086850"/>
            <a:ext cx="4789886" cy="577453"/>
          </a:xfrm>
          <a:prstGeom prst="rect">
            <a:avLst/>
          </a:prstGeom>
          <a:noFill/>
          <a:ln>
            <a:noFill/>
          </a:ln>
        </p:spPr>
        <p:txBody>
          <a:bodyPr lIns="68569" tIns="34275" rIns="68569" bIns="34275" anchor="t" anchorCtr="0">
            <a:noAutofit/>
          </a:bodyPr>
          <a:lstStyle/>
          <a:p>
            <a:pPr>
              <a:buClr>
                <a:srgbClr val="0000FF"/>
              </a:buClr>
              <a:buSzPct val="25000"/>
            </a:pPr>
            <a:r>
              <a:rPr lang="en-GB"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Ball &amp; Socket Joints</a:t>
            </a:r>
            <a:endParaRPr lang="en-US" sz="900" b="1" dirty="0">
              <a:solidFill>
                <a:srgbClr val="DA8AAD"/>
              </a:solidFill>
              <a:latin typeface="Arial" panose="020B0604020202020204" pitchFamily="34" charset="0"/>
              <a:ea typeface="Arial"/>
              <a:cs typeface="Arial" panose="020B0604020202020204" pitchFamily="34" charset="0"/>
              <a:sym typeface="Arial"/>
            </a:endParaRPr>
          </a:p>
        </p:txBody>
      </p:sp>
      <p:pic>
        <p:nvPicPr>
          <p:cNvPr id="2050" name="Picture 2" descr="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64690"/>
            <a:ext cx="4567942" cy="3425957"/>
          </a:xfrm>
          <a:prstGeom prst="rect">
            <a:avLst/>
          </a:prstGeom>
          <a:ln w="254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406C4B7-419D-4F01-8B7B-58461E6B1C46}"/>
              </a:ext>
            </a:extLst>
          </p:cNvPr>
          <p:cNvSpPr txBox="1">
            <a:spLocks/>
          </p:cNvSpPr>
          <p:nvPr/>
        </p:nvSpPr>
        <p:spPr>
          <a:xfrm>
            <a:off x="179512" y="0"/>
            <a:ext cx="8964488"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Types of synovial joint (ball and socket)</a:t>
            </a:r>
            <a:endParaRPr lang="en-US" sz="3600" dirty="0"/>
          </a:p>
        </p:txBody>
      </p:sp>
    </p:spTree>
    <p:extLst>
      <p:ext uri="{BB962C8B-B14F-4D97-AF65-F5344CB8AC3E}">
        <p14:creationId xmlns:p14="http://schemas.microsoft.com/office/powerpoint/2010/main" val="2737037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3076" name="Picture 4" descr="Tennis"/>
          <p:cNvPicPr>
            <a:picLocks noChangeAspect="1" noChangeArrowheads="1"/>
          </p:cNvPicPr>
          <p:nvPr/>
        </p:nvPicPr>
        <p:blipFill rotWithShape="1">
          <a:blip r:embed="rId3">
            <a:extLst>
              <a:ext uri="{28A0092B-C50C-407E-A947-70E740481C1C}">
                <a14:useLocalDpi xmlns:a14="http://schemas.microsoft.com/office/drawing/2010/main" val="0"/>
              </a:ext>
            </a:extLst>
          </a:blip>
          <a:srcRect l="6318"/>
          <a:stretch/>
        </p:blipFill>
        <p:spPr bwMode="auto">
          <a:xfrm>
            <a:off x="1154921" y="3835207"/>
            <a:ext cx="1326636" cy="150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3" name="Shape 283"/>
          <p:cNvSpPr txBox="1"/>
          <p:nvPr/>
        </p:nvSpPr>
        <p:spPr>
          <a:xfrm>
            <a:off x="0" y="1673296"/>
            <a:ext cx="5591961" cy="623888"/>
          </a:xfrm>
          <a:prstGeom prst="rect">
            <a:avLst/>
          </a:prstGeom>
          <a:noFill/>
          <a:ln>
            <a:noFill/>
          </a:ln>
        </p:spPr>
        <p:txBody>
          <a:bodyPr lIns="68569" tIns="34275" rIns="68569" bIns="34275" anchor="t" anchorCtr="0">
            <a:noAutofit/>
          </a:bodyPr>
          <a:lstStyle/>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Where the rounded end of one bone fits inside the</a:t>
            </a:r>
          </a:p>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cup-shaped end of another bone.</a:t>
            </a:r>
          </a:p>
        </p:txBody>
      </p:sp>
      <p:sp>
        <p:nvSpPr>
          <p:cNvPr id="284" name="Shape 284"/>
          <p:cNvSpPr txBox="1"/>
          <p:nvPr/>
        </p:nvSpPr>
        <p:spPr>
          <a:xfrm>
            <a:off x="-11908" y="2453885"/>
            <a:ext cx="6582479" cy="1254845"/>
          </a:xfrm>
          <a:prstGeom prst="rect">
            <a:avLst/>
          </a:prstGeom>
          <a:noFill/>
          <a:ln>
            <a:noFill/>
          </a:ln>
        </p:spPr>
        <p:txBody>
          <a:bodyPr lIns="68569" tIns="34275" rIns="68569" bIns="34275" anchor="t" anchorCtr="0">
            <a:noAutofit/>
          </a:bodyPr>
          <a:lstStyle/>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Ball and socket joints allow movement in </a:t>
            </a:r>
            <a:r>
              <a:rPr lang="en-US" b="1" dirty="0">
                <a:solidFill>
                  <a:schemeClr val="dk1"/>
                </a:solidFill>
                <a:latin typeface="Arial" panose="020B0604020202020204" pitchFamily="34" charset="0"/>
                <a:ea typeface="Calibri"/>
                <a:cs typeface="Arial" panose="020B0604020202020204" pitchFamily="34" charset="0"/>
                <a:sym typeface="Calibri"/>
              </a:rPr>
              <a:t>all directions</a:t>
            </a:r>
            <a:r>
              <a:rPr lang="en-US" dirty="0">
                <a:solidFill>
                  <a:schemeClr val="dk1"/>
                </a:solidFill>
                <a:latin typeface="Arial" panose="020B0604020202020204" pitchFamily="34" charset="0"/>
                <a:ea typeface="Calibri"/>
                <a:cs typeface="Arial" panose="020B0604020202020204" pitchFamily="34" charset="0"/>
                <a:sym typeface="Calibri"/>
              </a:rPr>
              <a:t>.</a:t>
            </a:r>
          </a:p>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These are the most mobile joints in the body.</a:t>
            </a:r>
          </a:p>
          <a:p>
            <a:pPr>
              <a:spcBef>
                <a:spcPts val="540"/>
              </a:spcBef>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Examples found in the body</a:t>
            </a:r>
            <a:r>
              <a:rPr lang="en-US" dirty="0">
                <a:solidFill>
                  <a:schemeClr val="dk1"/>
                </a:solidFill>
                <a:latin typeface="Arial" panose="020B0604020202020204" pitchFamily="34" charset="0"/>
                <a:ea typeface="Calibri"/>
                <a:cs typeface="Arial" panose="020B0604020202020204" pitchFamily="34" charset="0"/>
                <a:sym typeface="Calibri"/>
              </a:rPr>
              <a:t> include the shoulder and hip joints.</a:t>
            </a:r>
          </a:p>
        </p:txBody>
      </p:sp>
      <p:sp>
        <p:nvSpPr>
          <p:cNvPr id="288" name="Shape 288"/>
          <p:cNvSpPr txBox="1"/>
          <p:nvPr/>
        </p:nvSpPr>
        <p:spPr>
          <a:xfrm>
            <a:off x="3641064" y="4221715"/>
            <a:ext cx="5052910" cy="414076"/>
          </a:xfrm>
          <a:prstGeom prst="rect">
            <a:avLst/>
          </a:prstGeom>
          <a:noFill/>
          <a:ln>
            <a:noFill/>
          </a:ln>
        </p:spPr>
        <p:txBody>
          <a:bodyPr lIns="68569" tIns="34275" rIns="68569" bIns="34275" anchor="t" anchorCtr="0">
            <a:noAutofit/>
          </a:bodyPr>
          <a:lstStyle/>
          <a:p>
            <a:pPr>
              <a:buClr>
                <a:srgbClr val="FF6600"/>
              </a:buClr>
              <a:buSzPct val="25000"/>
            </a:pPr>
            <a:r>
              <a:rPr lang="en-US" b="1" dirty="0">
                <a:solidFill>
                  <a:srgbClr val="FF6600"/>
                </a:solidFill>
                <a:latin typeface="Arial" panose="020B0604020202020204" pitchFamily="34" charset="0"/>
                <a:ea typeface="Calibri"/>
                <a:cs typeface="Arial" panose="020B0604020202020204" pitchFamily="34" charset="0"/>
                <a:sym typeface="Calibri"/>
              </a:rPr>
              <a:t>Why are these joints important for sport?</a:t>
            </a:r>
          </a:p>
        </p:txBody>
      </p:sp>
      <p:sp>
        <p:nvSpPr>
          <p:cNvPr id="289" name="Shape 289"/>
          <p:cNvSpPr txBox="1"/>
          <p:nvPr/>
        </p:nvSpPr>
        <p:spPr>
          <a:xfrm>
            <a:off x="3574516" y="4578390"/>
            <a:ext cx="5461980" cy="866834"/>
          </a:xfrm>
          <a:prstGeom prst="rect">
            <a:avLst/>
          </a:prstGeom>
          <a:noFill/>
          <a:ln>
            <a:noFill/>
          </a:ln>
        </p:spPr>
        <p:txBody>
          <a:bodyPr lIns="68569" tIns="34275" rIns="68569" bIns="34275" anchor="t" anchorCtr="0">
            <a:noAutofit/>
          </a:bodyPr>
          <a:lstStyle/>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Most sporting movements require the type of movement the shoulder and hip allow. </a:t>
            </a:r>
            <a:r>
              <a:rPr lang="en-US" i="1" dirty="0">
                <a:solidFill>
                  <a:schemeClr val="dk1"/>
                </a:solidFill>
                <a:latin typeface="Arial" panose="020B0604020202020204" pitchFamily="34" charset="0"/>
                <a:ea typeface="Calibri"/>
                <a:cs typeface="Arial" panose="020B0604020202020204" pitchFamily="34" charset="0"/>
                <a:sym typeface="Calibri"/>
              </a:rPr>
              <a:t>i.e. tennis serve</a:t>
            </a:r>
            <a:endParaRPr lang="en-US" dirty="0">
              <a:solidFill>
                <a:schemeClr val="dk1"/>
              </a:solidFill>
              <a:latin typeface="Arial" panose="020B0604020202020204" pitchFamily="34" charset="0"/>
              <a:ea typeface="Calibri"/>
              <a:cs typeface="Arial" panose="020B0604020202020204" pitchFamily="34" charset="0"/>
              <a:sym typeface="Calibri"/>
            </a:endParaRPr>
          </a:p>
        </p:txBody>
      </p:sp>
      <p:sp>
        <p:nvSpPr>
          <p:cNvPr id="290" name="Shape 290"/>
          <p:cNvSpPr txBox="1"/>
          <p:nvPr/>
        </p:nvSpPr>
        <p:spPr>
          <a:xfrm>
            <a:off x="-11907" y="1258933"/>
            <a:ext cx="5448003"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Ball &amp; Socket Joints</a:t>
            </a:r>
          </a:p>
        </p:txBody>
      </p:sp>
      <p:pic>
        <p:nvPicPr>
          <p:cNvPr id="3075" name="Picture 3" descr="Tenn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360" y="3869859"/>
            <a:ext cx="937645" cy="147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Shoulde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07432" y="1258933"/>
            <a:ext cx="2122661" cy="238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Hinge"/>
          <p:cNvPicPr>
            <a:picLocks noChangeAspect="1" noChangeArrowheads="1"/>
          </p:cNvPicPr>
          <p:nvPr/>
        </p:nvPicPr>
        <p:blipFill rotWithShape="1">
          <a:blip r:embed="rId7">
            <a:extLst>
              <a:ext uri="{28A0092B-C50C-407E-A947-70E740481C1C}">
                <a14:useLocalDpi xmlns:a14="http://schemas.microsoft.com/office/drawing/2010/main" val="0"/>
              </a:ext>
            </a:extLst>
          </a:blip>
          <a:srcRect b="6146"/>
          <a:stretch/>
        </p:blipFill>
        <p:spPr bwMode="auto">
          <a:xfrm>
            <a:off x="5705969" y="1258933"/>
            <a:ext cx="864603" cy="12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Tennis"/>
          <p:cNvPicPr>
            <a:picLocks noChangeAspect="1" noChangeArrowheads="1"/>
          </p:cNvPicPr>
          <p:nvPr/>
        </p:nvPicPr>
        <p:blipFill rotWithShape="1">
          <a:blip r:embed="rId8">
            <a:extLst>
              <a:ext uri="{28A0092B-C50C-407E-A947-70E740481C1C}">
                <a14:useLocalDpi xmlns:a14="http://schemas.microsoft.com/office/drawing/2010/main" val="0"/>
              </a:ext>
            </a:extLst>
          </a:blip>
          <a:srcRect l="11841" t="3616"/>
          <a:stretch/>
        </p:blipFill>
        <p:spPr bwMode="auto">
          <a:xfrm>
            <a:off x="157391" y="3835207"/>
            <a:ext cx="896678" cy="150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id="{BC829EC8-E4C2-4371-A00B-86F9A3B0DC2A}"/>
              </a:ext>
            </a:extLst>
          </p:cNvPr>
          <p:cNvSpPr txBox="1">
            <a:spLocks/>
          </p:cNvSpPr>
          <p:nvPr/>
        </p:nvSpPr>
        <p:spPr>
          <a:xfrm>
            <a:off x="178130" y="63673"/>
            <a:ext cx="8840848" cy="1132457"/>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Types of movement at ball and socket joints</a:t>
            </a:r>
            <a:endParaRPr lang="en-US" sz="3600" dirty="0"/>
          </a:p>
        </p:txBody>
      </p:sp>
    </p:spTree>
    <p:extLst>
      <p:ext uri="{BB962C8B-B14F-4D97-AF65-F5344CB8AC3E}">
        <p14:creationId xmlns:p14="http://schemas.microsoft.com/office/powerpoint/2010/main" val="52869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500"/>
                                        <p:tgtEl>
                                          <p:spTgt spid="2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500"/>
                                        <p:tgtEl>
                                          <p:spTgt spid="2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fade">
                                      <p:cBhvr>
                                        <p:cTn id="27" dur="500"/>
                                        <p:tgtEl>
                                          <p:spTgt spid="30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8"/>
                                        </p:tgtEl>
                                        <p:attrNameLst>
                                          <p:attrName>style.visibility</p:attrName>
                                        </p:attrNameLst>
                                      </p:cBhvr>
                                      <p:to>
                                        <p:strVal val="visible"/>
                                      </p:to>
                                    </p:set>
                                    <p:animEffect transition="in" filter="fade">
                                      <p:cBhvr>
                                        <p:cTn id="32" dur="500"/>
                                        <p:tgtEl>
                                          <p:spTgt spid="28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animEffect transition="in" filter="fade">
                                      <p:cBhvr>
                                        <p:cTn id="35" dur="500"/>
                                        <p:tgtEl>
                                          <p:spTgt spid="28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9"/>
                                        </p:tgtEl>
                                        <p:attrNameLst>
                                          <p:attrName>style.visibility</p:attrName>
                                        </p:attrNameLst>
                                      </p:cBhvr>
                                      <p:to>
                                        <p:strVal val="visible"/>
                                      </p:to>
                                    </p:set>
                                    <p:animEffect transition="in" filter="fade">
                                      <p:cBhvr>
                                        <p:cTn id="40" dur="500"/>
                                        <p:tgtEl>
                                          <p:spTgt spid="3079"/>
                                        </p:tgtEl>
                                      </p:cBhvr>
                                    </p:animEffect>
                                  </p:childTnLst>
                                </p:cTn>
                              </p:par>
                              <p:par>
                                <p:cTn id="41" presetID="10" presetClass="entr" presetSubtype="0" fill="hold" nodeType="with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fade">
                                      <p:cBhvr>
                                        <p:cTn id="43" dur="500"/>
                                        <p:tgtEl>
                                          <p:spTgt spid="3076"/>
                                        </p:tgtEl>
                                      </p:cBhvr>
                                    </p:animEffect>
                                  </p:childTnLst>
                                </p:cTn>
                              </p:par>
                              <p:par>
                                <p:cTn id="44" presetID="10" presetClass="entr" presetSubtype="0" fill="hold" nodeType="withEffect">
                                  <p:stCondLst>
                                    <p:cond delay="0"/>
                                  </p:stCondLst>
                                  <p:childTnLst>
                                    <p:set>
                                      <p:cBhvr>
                                        <p:cTn id="45" dur="1" fill="hold">
                                          <p:stCondLst>
                                            <p:cond delay="0"/>
                                          </p:stCondLst>
                                        </p:cTn>
                                        <p:tgtEl>
                                          <p:spTgt spid="3075"/>
                                        </p:tgtEl>
                                        <p:attrNameLst>
                                          <p:attrName>style.visibility</p:attrName>
                                        </p:attrNameLst>
                                      </p:cBhvr>
                                      <p:to>
                                        <p:strVal val="visible"/>
                                      </p:to>
                                    </p:set>
                                    <p:animEffect transition="in" filter="fade">
                                      <p:cBhvr>
                                        <p:cTn id="4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P spid="284" grpId="0"/>
      <p:bldP spid="288" grpId="0"/>
      <p:bldP spid="289" grpId="0"/>
      <p:bldP spid="2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5124" name="Picture 4" descr="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046" y="1528687"/>
            <a:ext cx="1721447" cy="332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Abd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10" y="3429056"/>
            <a:ext cx="3470943" cy="1613186"/>
          </a:xfrm>
          <a:prstGeom prst="rect">
            <a:avLst/>
          </a:prstGeom>
          <a:noFill/>
          <a:extLst>
            <a:ext uri="{909E8E84-426E-40DD-AFC4-6F175D3DCCD1}">
              <a14:hiddenFill xmlns:a14="http://schemas.microsoft.com/office/drawing/2010/main">
                <a:solidFill>
                  <a:srgbClr val="FFFFFF"/>
                </a:solidFill>
              </a14:hiddenFill>
            </a:ext>
          </a:extLst>
        </p:spPr>
      </p:pic>
      <p:sp>
        <p:nvSpPr>
          <p:cNvPr id="297" name="Shape 297"/>
          <p:cNvSpPr txBox="1"/>
          <p:nvPr/>
        </p:nvSpPr>
        <p:spPr>
          <a:xfrm>
            <a:off x="51791" y="1766889"/>
            <a:ext cx="7074255" cy="622696"/>
          </a:xfrm>
          <a:prstGeom prst="rect">
            <a:avLst/>
          </a:prstGeom>
          <a:noFill/>
          <a:ln>
            <a:noFill/>
          </a:ln>
        </p:spPr>
        <p:txBody>
          <a:bodyPr lIns="68569" tIns="34275" rIns="68569" bIns="34275" anchor="t" anchorCtr="0">
            <a:noAutofit/>
          </a:bodyPr>
          <a:lstStyle/>
          <a:p>
            <a:pP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Flexion and Extension: </a:t>
            </a:r>
            <a:r>
              <a:rPr lang="en-US" dirty="0">
                <a:solidFill>
                  <a:schemeClr val="dk1"/>
                </a:solidFill>
                <a:latin typeface="Arial" panose="020B0604020202020204" pitchFamily="34" charset="0"/>
                <a:ea typeface="Calibri"/>
                <a:cs typeface="Arial" panose="020B0604020202020204" pitchFamily="34" charset="0"/>
                <a:sym typeface="Calibri"/>
              </a:rPr>
              <a:t>Increasing and decreasing the angle at the joint. </a:t>
            </a:r>
          </a:p>
        </p:txBody>
      </p:sp>
      <p:cxnSp>
        <p:nvCxnSpPr>
          <p:cNvPr id="298" name="Shape 298"/>
          <p:cNvCxnSpPr>
            <a:endCxn id="5124" idx="2"/>
          </p:cNvCxnSpPr>
          <p:nvPr/>
        </p:nvCxnSpPr>
        <p:spPr>
          <a:xfrm>
            <a:off x="7986769" y="1021459"/>
            <a:ext cx="1" cy="3833018"/>
          </a:xfrm>
          <a:prstGeom prst="straightConnector1">
            <a:avLst/>
          </a:prstGeom>
          <a:noFill/>
          <a:ln w="57150" cap="flat" cmpd="sng">
            <a:solidFill>
              <a:schemeClr val="accent1"/>
            </a:solidFill>
            <a:prstDash val="sysDot"/>
            <a:miter/>
            <a:headEnd type="none" w="med" len="med"/>
            <a:tailEnd type="none" w="med" len="med"/>
          </a:ln>
        </p:spPr>
      </p:cxnSp>
      <p:sp>
        <p:nvSpPr>
          <p:cNvPr id="299" name="Shape 299"/>
          <p:cNvSpPr txBox="1"/>
          <p:nvPr/>
        </p:nvSpPr>
        <p:spPr>
          <a:xfrm>
            <a:off x="51791" y="1301008"/>
            <a:ext cx="6865453" cy="438150"/>
          </a:xfrm>
          <a:prstGeom prst="rect">
            <a:avLst/>
          </a:prstGeom>
          <a:noFill/>
          <a:ln>
            <a:noFill/>
          </a:ln>
        </p:spPr>
        <p:txBody>
          <a:bodyPr lIns="68569" tIns="34275" rIns="68569" bIns="34275" anchor="t" anchorCtr="0">
            <a:noAutofit/>
          </a:bodyPr>
          <a:lstStyle/>
          <a:p>
            <a:pPr>
              <a:buClr>
                <a:srgbClr val="0000FF"/>
              </a:buClr>
              <a:buSzPct val="25000"/>
            </a:pPr>
            <a:r>
              <a:rPr lang="en-US" sz="27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Movement at a Ball &amp; Socket joint</a:t>
            </a:r>
          </a:p>
        </p:txBody>
      </p:sp>
      <p:sp>
        <p:nvSpPr>
          <p:cNvPr id="301" name="Shape 301"/>
          <p:cNvSpPr txBox="1"/>
          <p:nvPr/>
        </p:nvSpPr>
        <p:spPr>
          <a:xfrm>
            <a:off x="26644" y="2442981"/>
            <a:ext cx="6915746" cy="900113"/>
          </a:xfrm>
          <a:prstGeom prst="rect">
            <a:avLst/>
          </a:prstGeom>
          <a:noFill/>
          <a:ln>
            <a:noFill/>
          </a:ln>
        </p:spPr>
        <p:txBody>
          <a:bodyPr lIns="68569" tIns="34275" rIns="68569" bIns="34275" anchor="t" anchorCtr="0">
            <a:noAutofit/>
          </a:bodyPr>
          <a:lstStyle/>
          <a:p>
            <a:pP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Abduction and Adduction: </a:t>
            </a:r>
            <a:r>
              <a:rPr lang="en-US" dirty="0">
                <a:solidFill>
                  <a:schemeClr val="dk1"/>
                </a:solidFill>
                <a:latin typeface="Arial" panose="020B0604020202020204" pitchFamily="34" charset="0"/>
                <a:ea typeface="Calibri"/>
                <a:cs typeface="Arial" panose="020B0604020202020204" pitchFamily="34" charset="0"/>
                <a:sym typeface="Calibri"/>
              </a:rPr>
              <a:t>determined from the ‘MIDLINE’ of the body. </a:t>
            </a:r>
          </a:p>
        </p:txBody>
      </p:sp>
      <p:pic>
        <p:nvPicPr>
          <p:cNvPr id="1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2320" y="4130723"/>
            <a:ext cx="560327" cy="27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1568" y="3518435"/>
            <a:ext cx="1287014" cy="300082"/>
          </a:xfrm>
          <a:prstGeom prst="rect">
            <a:avLst/>
          </a:prstGeom>
          <a:noFill/>
        </p:spPr>
        <p:txBody>
          <a:bodyPr wrap="square" rtlCol="0">
            <a:spAutoFit/>
          </a:bodyPr>
          <a:lstStyle/>
          <a:p>
            <a:r>
              <a:rPr lang="en-GB" sz="1350" dirty="0" smtClean="0">
                <a:latin typeface="Arial" panose="020B0604020202020204" pitchFamily="34" charset="0"/>
                <a:cs typeface="Arial" panose="020B0604020202020204" pitchFamily="34" charset="0"/>
              </a:rPr>
              <a:t>Abduction</a:t>
            </a:r>
            <a:endParaRPr lang="en-GB" sz="1350" dirty="0">
              <a:latin typeface="Arial" panose="020B0604020202020204" pitchFamily="34" charset="0"/>
              <a:cs typeface="Arial" panose="020B0604020202020204" pitchFamily="34" charset="0"/>
            </a:endParaRPr>
          </a:p>
        </p:txBody>
      </p:sp>
      <p:sp>
        <p:nvSpPr>
          <p:cNvPr id="17" name="TextBox 16"/>
          <p:cNvSpPr txBox="1"/>
          <p:nvPr/>
        </p:nvSpPr>
        <p:spPr>
          <a:xfrm>
            <a:off x="2173928" y="3518435"/>
            <a:ext cx="1287013" cy="300082"/>
          </a:xfrm>
          <a:prstGeom prst="rect">
            <a:avLst/>
          </a:prstGeom>
          <a:noFill/>
        </p:spPr>
        <p:txBody>
          <a:bodyPr wrap="square" rtlCol="0">
            <a:spAutoFit/>
          </a:bodyPr>
          <a:lstStyle/>
          <a:p>
            <a:r>
              <a:rPr lang="en-GB" sz="1350" dirty="0">
                <a:latin typeface="Arial" panose="020B0604020202020204" pitchFamily="34" charset="0"/>
                <a:cs typeface="Arial" panose="020B0604020202020204" pitchFamily="34" charset="0"/>
              </a:rPr>
              <a:t>Adduction</a:t>
            </a:r>
          </a:p>
        </p:txBody>
      </p:sp>
      <p:pic>
        <p:nvPicPr>
          <p:cNvPr id="24" name="Picture 3" descr="Tenn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2647" y="3205839"/>
            <a:ext cx="1244600" cy="195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7" descr="Tennis"/>
          <p:cNvPicPr>
            <a:picLocks noChangeAspect="1" noChangeArrowheads="1"/>
          </p:cNvPicPr>
          <p:nvPr/>
        </p:nvPicPr>
        <p:blipFill rotWithShape="1">
          <a:blip r:embed="rId7">
            <a:extLst>
              <a:ext uri="{28A0092B-C50C-407E-A947-70E740481C1C}">
                <a14:useLocalDpi xmlns:a14="http://schemas.microsoft.com/office/drawing/2010/main" val="0"/>
              </a:ext>
            </a:extLst>
          </a:blip>
          <a:srcRect l="11841" t="3616"/>
          <a:stretch/>
        </p:blipFill>
        <p:spPr bwMode="auto">
          <a:xfrm>
            <a:off x="3942767" y="3140054"/>
            <a:ext cx="1169553" cy="196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a:extLst>
              <a:ext uri="{FF2B5EF4-FFF2-40B4-BE49-F238E27FC236}">
                <a16:creationId xmlns:a16="http://schemas.microsoft.com/office/drawing/2014/main" id="{AC579704-FB04-4728-825B-A49A5821123E}"/>
              </a:ext>
            </a:extLst>
          </p:cNvPr>
          <p:cNvCxnSpPr>
            <a:cxnSpLocks/>
          </p:cNvCxnSpPr>
          <p:nvPr/>
        </p:nvCxnSpPr>
        <p:spPr>
          <a:xfrm>
            <a:off x="5596994" y="2727277"/>
            <a:ext cx="2389775" cy="140344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05E0814-1EB7-4653-8C00-4E1F7773EEE6}"/>
              </a:ext>
            </a:extLst>
          </p:cNvPr>
          <p:cNvSpPr txBox="1">
            <a:spLocks/>
          </p:cNvSpPr>
          <p:nvPr/>
        </p:nvSpPr>
        <p:spPr>
          <a:xfrm>
            <a:off x="178130" y="144217"/>
            <a:ext cx="8840848" cy="1046778"/>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Types of movement at ball and socket joints</a:t>
            </a:r>
            <a:endParaRPr lang="en-US" sz="3600" dirty="0"/>
          </a:p>
        </p:txBody>
      </p:sp>
    </p:spTree>
    <p:extLst>
      <p:ext uri="{BB962C8B-B14F-4D97-AF65-F5344CB8AC3E}">
        <p14:creationId xmlns:p14="http://schemas.microsoft.com/office/powerpoint/2010/main" val="2722705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500"/>
                                        <p:tgtEl>
                                          <p:spTgt spid="2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1"/>
                                        </p:tgtEl>
                                        <p:attrNameLst>
                                          <p:attrName>style.visibility</p:attrName>
                                        </p:attrNameLst>
                                      </p:cBhvr>
                                      <p:to>
                                        <p:strVal val="visible"/>
                                      </p:to>
                                    </p:set>
                                    <p:animEffect transition="in" filter="fade">
                                      <p:cBhvr>
                                        <p:cTn id="17" dur="500"/>
                                        <p:tgtEl>
                                          <p:spTgt spid="3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124"/>
                                        </p:tgtEl>
                                        <p:attrNameLst>
                                          <p:attrName>style.visibility</p:attrName>
                                        </p:attrNameLst>
                                      </p:cBhvr>
                                      <p:to>
                                        <p:strVal val="visible"/>
                                      </p:to>
                                    </p:set>
                                    <p:animEffect transition="in" filter="fade">
                                      <p:cBhvr>
                                        <p:cTn id="44" dur="500"/>
                                        <p:tgtEl>
                                          <p:spTgt spid="51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298"/>
                                        </p:tgtEl>
                                        <p:attrNameLst>
                                          <p:attrName>style.visibility</p:attrName>
                                        </p:attrNameLst>
                                      </p:cBhvr>
                                      <p:to>
                                        <p:strVal val="visible"/>
                                      </p:to>
                                    </p:set>
                                    <p:animEffect transition="in" filter="fade">
                                      <p:cBhvr>
                                        <p:cTn id="52"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p:bldP spid="299" grpId="0"/>
      <p:bldP spid="301" grpId="0"/>
      <p:bldP spid="2"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4541037" y="1595746"/>
            <a:ext cx="4477941" cy="900113"/>
          </a:xfrm>
          <a:prstGeom prst="rect">
            <a:avLst/>
          </a:prstGeom>
          <a:noFill/>
          <a:ln>
            <a:noFill/>
          </a:ln>
        </p:spPr>
        <p:txBody>
          <a:bodyPr lIns="68569" tIns="34275" rIns="68569" bIns="34275" anchor="t" anchorCtr="0">
            <a:noAutofit/>
          </a:bodyPr>
          <a:lstStyle/>
          <a:p>
            <a:pPr>
              <a:buClr>
                <a:schemeClr val="dk1"/>
              </a:buClr>
              <a:buSzPct val="25000"/>
            </a:pPr>
            <a:r>
              <a:rPr lang="en-US" u="sng" dirty="0">
                <a:solidFill>
                  <a:schemeClr val="dk1"/>
                </a:solidFill>
                <a:latin typeface="Arial" panose="020B0604020202020204" pitchFamily="34" charset="0"/>
                <a:ea typeface="Calibri"/>
                <a:cs typeface="Arial" panose="020B0604020202020204" pitchFamily="34" charset="0"/>
                <a:sym typeface="Calibri"/>
              </a:rPr>
              <a:t>ABDUCTION</a:t>
            </a:r>
            <a:r>
              <a:rPr lang="en-US" dirty="0">
                <a:solidFill>
                  <a:schemeClr val="dk1"/>
                </a:solidFill>
                <a:latin typeface="Arial" panose="020B0604020202020204" pitchFamily="34" charset="0"/>
                <a:ea typeface="Calibri"/>
                <a:cs typeface="Arial" panose="020B0604020202020204" pitchFamily="34" charset="0"/>
                <a:sym typeface="Calibri"/>
              </a:rPr>
              <a:t> – </a:t>
            </a:r>
          </a:p>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Sideways moving limb away from midline of the body</a:t>
            </a:r>
          </a:p>
        </p:txBody>
      </p:sp>
      <p:sp>
        <p:nvSpPr>
          <p:cNvPr id="307" name="Shape 307"/>
          <p:cNvSpPr txBox="1"/>
          <p:nvPr/>
        </p:nvSpPr>
        <p:spPr>
          <a:xfrm>
            <a:off x="201214" y="1595746"/>
            <a:ext cx="4049316" cy="900113"/>
          </a:xfrm>
          <a:prstGeom prst="rect">
            <a:avLst/>
          </a:prstGeom>
          <a:noFill/>
          <a:ln>
            <a:noFill/>
          </a:ln>
        </p:spPr>
        <p:txBody>
          <a:bodyPr lIns="68569" tIns="34275" rIns="68569" bIns="34275" anchor="t" anchorCtr="0">
            <a:noAutofit/>
          </a:bodyPr>
          <a:lstStyle/>
          <a:p>
            <a:pPr>
              <a:buClr>
                <a:schemeClr val="dk1"/>
              </a:buClr>
              <a:buSzPct val="25000"/>
            </a:pPr>
            <a:r>
              <a:rPr lang="en-US" u="sng" dirty="0">
                <a:solidFill>
                  <a:schemeClr val="dk1"/>
                </a:solidFill>
                <a:latin typeface="Arial" panose="020B0604020202020204" pitchFamily="34" charset="0"/>
                <a:ea typeface="Calibri"/>
                <a:cs typeface="Arial" panose="020B0604020202020204" pitchFamily="34" charset="0"/>
                <a:sym typeface="Calibri"/>
              </a:rPr>
              <a:t>ADDUCTION</a:t>
            </a:r>
            <a:r>
              <a:rPr lang="en-US" dirty="0">
                <a:solidFill>
                  <a:schemeClr val="dk1"/>
                </a:solidFill>
                <a:latin typeface="Arial" panose="020B0604020202020204" pitchFamily="34" charset="0"/>
                <a:ea typeface="Calibri"/>
                <a:cs typeface="Arial" panose="020B0604020202020204" pitchFamily="34" charset="0"/>
                <a:sym typeface="Calibri"/>
              </a:rPr>
              <a:t> – </a:t>
            </a:r>
          </a:p>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Sideways moving limb towards midline of the body.</a:t>
            </a:r>
          </a:p>
        </p:txBody>
      </p:sp>
      <p:sp>
        <p:nvSpPr>
          <p:cNvPr id="308" name="Shape 308"/>
          <p:cNvSpPr txBox="1"/>
          <p:nvPr/>
        </p:nvSpPr>
        <p:spPr>
          <a:xfrm>
            <a:off x="323528" y="2558739"/>
            <a:ext cx="3312368" cy="622696"/>
          </a:xfrm>
          <a:prstGeom prst="rect">
            <a:avLst/>
          </a:prstGeom>
          <a:solidFill>
            <a:schemeClr val="lt1"/>
          </a:solidFill>
          <a:ln w="25400" cap="flat" cmpd="sng">
            <a:solidFill>
              <a:schemeClr val="accent2"/>
            </a:solidFill>
            <a:prstDash val="solid"/>
            <a:miter/>
            <a:headEnd type="none" w="med" len="med"/>
            <a:tailEnd type="none" w="med" len="med"/>
          </a:ln>
        </p:spPr>
        <p:txBody>
          <a:bodyPr lIns="68569" tIns="34275" rIns="68569" bIns="34275" anchor="t" anchorCtr="0">
            <a:noAutofit/>
          </a:bodyPr>
          <a:lstStyle/>
          <a:p>
            <a:pPr>
              <a:buClr>
                <a:srgbClr val="000000"/>
              </a:buClr>
              <a:buSzPct val="25000"/>
            </a:pPr>
            <a:r>
              <a:rPr lang="en-US" b="1" dirty="0">
                <a:solidFill>
                  <a:srgbClr val="000000"/>
                </a:solidFill>
                <a:latin typeface="Arial" panose="020B0604020202020204" pitchFamily="34" charset="0"/>
                <a:ea typeface="Calibri"/>
                <a:cs typeface="Arial" panose="020B0604020202020204" pitchFamily="34" charset="0"/>
                <a:sym typeface="Calibri"/>
              </a:rPr>
              <a:t>REMEMBER: </a:t>
            </a:r>
            <a:r>
              <a:rPr lang="en-US" b="1" dirty="0">
                <a:solidFill>
                  <a:srgbClr val="FF0000"/>
                </a:solidFill>
                <a:latin typeface="Arial" panose="020B0604020202020204" pitchFamily="34" charset="0"/>
                <a:ea typeface="Calibri"/>
                <a:cs typeface="Arial" panose="020B0604020202020204" pitchFamily="34" charset="0"/>
                <a:sym typeface="Calibri"/>
              </a:rPr>
              <a:t>Add</a:t>
            </a:r>
            <a:r>
              <a:rPr lang="en-US" b="1" dirty="0">
                <a:solidFill>
                  <a:srgbClr val="000000"/>
                </a:solidFill>
                <a:latin typeface="Arial" panose="020B0604020202020204" pitchFamily="34" charset="0"/>
                <a:ea typeface="Calibri"/>
                <a:cs typeface="Arial" panose="020B0604020202020204" pitchFamily="34" charset="0"/>
                <a:sym typeface="Calibri"/>
              </a:rPr>
              <a:t>uction is to </a:t>
            </a:r>
            <a:r>
              <a:rPr lang="en-US" b="1" dirty="0">
                <a:solidFill>
                  <a:srgbClr val="FF0000"/>
                </a:solidFill>
                <a:latin typeface="Arial" panose="020B0604020202020204" pitchFamily="34" charset="0"/>
                <a:ea typeface="Calibri"/>
                <a:cs typeface="Arial" panose="020B0604020202020204" pitchFamily="34" charset="0"/>
                <a:sym typeface="Calibri"/>
              </a:rPr>
              <a:t>ADD</a:t>
            </a:r>
            <a:r>
              <a:rPr lang="en-US" b="1" dirty="0">
                <a:solidFill>
                  <a:srgbClr val="000000"/>
                </a:solidFill>
                <a:latin typeface="Arial" panose="020B0604020202020204" pitchFamily="34" charset="0"/>
                <a:ea typeface="Calibri"/>
                <a:cs typeface="Arial" panose="020B0604020202020204" pitchFamily="34" charset="0"/>
                <a:sym typeface="Calibri"/>
              </a:rPr>
              <a:t> towards the midline. </a:t>
            </a:r>
          </a:p>
        </p:txBody>
      </p:sp>
      <p:sp>
        <p:nvSpPr>
          <p:cNvPr id="309" name="Shape 309"/>
          <p:cNvSpPr txBox="1"/>
          <p:nvPr/>
        </p:nvSpPr>
        <p:spPr>
          <a:xfrm>
            <a:off x="5050638" y="2558739"/>
            <a:ext cx="3457844" cy="622696"/>
          </a:xfrm>
          <a:prstGeom prst="rect">
            <a:avLst/>
          </a:prstGeom>
          <a:solidFill>
            <a:schemeClr val="lt1"/>
          </a:solidFill>
          <a:ln w="25400" cap="flat" cmpd="sng">
            <a:solidFill>
              <a:schemeClr val="accent2"/>
            </a:solidFill>
            <a:prstDash val="solid"/>
            <a:miter/>
            <a:headEnd type="none" w="med" len="med"/>
            <a:tailEnd type="none" w="med" len="med"/>
          </a:ln>
        </p:spPr>
        <p:txBody>
          <a:bodyPr lIns="68569" tIns="34275" rIns="68569" bIns="34275" anchor="t" anchorCtr="0">
            <a:noAutofit/>
          </a:bodyPr>
          <a:lstStyle/>
          <a:p>
            <a:pPr>
              <a:buClr>
                <a:srgbClr val="000000"/>
              </a:buClr>
              <a:buSzPct val="25000"/>
            </a:pPr>
            <a:r>
              <a:rPr lang="en-US" b="1" dirty="0">
                <a:solidFill>
                  <a:srgbClr val="000000"/>
                </a:solidFill>
                <a:latin typeface="Arial" panose="020B0604020202020204" pitchFamily="34" charset="0"/>
                <a:ea typeface="Calibri"/>
                <a:cs typeface="Arial" panose="020B0604020202020204" pitchFamily="34" charset="0"/>
                <a:sym typeface="Calibri"/>
              </a:rPr>
              <a:t>REMEMBER: </a:t>
            </a:r>
            <a:r>
              <a:rPr lang="en-US" b="1" dirty="0">
                <a:solidFill>
                  <a:srgbClr val="FF0000"/>
                </a:solidFill>
                <a:latin typeface="Arial" panose="020B0604020202020204" pitchFamily="34" charset="0"/>
                <a:ea typeface="Calibri"/>
                <a:cs typeface="Arial" panose="020B0604020202020204" pitchFamily="34" charset="0"/>
                <a:sym typeface="Calibri"/>
              </a:rPr>
              <a:t>Abduct</a:t>
            </a:r>
            <a:r>
              <a:rPr lang="en-US" b="1" dirty="0">
                <a:solidFill>
                  <a:srgbClr val="000000"/>
                </a:solidFill>
                <a:latin typeface="Arial" panose="020B0604020202020204" pitchFamily="34" charset="0"/>
                <a:ea typeface="Calibri"/>
                <a:cs typeface="Arial" panose="020B0604020202020204" pitchFamily="34" charset="0"/>
                <a:sym typeface="Calibri"/>
              </a:rPr>
              <a:t>ion is to </a:t>
            </a:r>
            <a:r>
              <a:rPr lang="en-US" b="1" dirty="0">
                <a:solidFill>
                  <a:srgbClr val="FF0000"/>
                </a:solidFill>
                <a:latin typeface="Arial" panose="020B0604020202020204" pitchFamily="34" charset="0"/>
                <a:ea typeface="Calibri"/>
                <a:cs typeface="Arial" panose="020B0604020202020204" pitchFamily="34" charset="0"/>
                <a:sym typeface="Calibri"/>
              </a:rPr>
              <a:t>TAKE AWAY </a:t>
            </a:r>
            <a:r>
              <a:rPr lang="en-US" b="1" dirty="0">
                <a:solidFill>
                  <a:srgbClr val="000000"/>
                </a:solidFill>
                <a:latin typeface="Arial" panose="020B0604020202020204" pitchFamily="34" charset="0"/>
                <a:ea typeface="Calibri"/>
                <a:cs typeface="Arial" panose="020B0604020202020204" pitchFamily="34" charset="0"/>
                <a:sym typeface="Calibri"/>
              </a:rPr>
              <a:t>from the midline. </a:t>
            </a:r>
          </a:p>
        </p:txBody>
      </p:sp>
      <p:sp>
        <p:nvSpPr>
          <p:cNvPr id="312" name="Shape 312"/>
          <p:cNvSpPr txBox="1"/>
          <p:nvPr/>
        </p:nvSpPr>
        <p:spPr>
          <a:xfrm>
            <a:off x="201214" y="1162467"/>
            <a:ext cx="3887589" cy="438150"/>
          </a:xfrm>
          <a:prstGeom prst="rect">
            <a:avLst/>
          </a:prstGeom>
          <a:noFill/>
          <a:ln>
            <a:noFill/>
          </a:ln>
        </p:spPr>
        <p:txBody>
          <a:bodyPr lIns="68569" tIns="34275" rIns="68569" bIns="34275" anchor="t" anchorCtr="0">
            <a:noAutofit/>
          </a:bodyPr>
          <a:lstStyle/>
          <a:p>
            <a:pPr>
              <a:buClr>
                <a:srgbClr val="0000FF"/>
              </a:buClr>
              <a:buSzPct val="25000"/>
            </a:pPr>
            <a:r>
              <a:rPr lang="en-US" sz="24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Adduction &amp; Abduction</a:t>
            </a:r>
          </a:p>
        </p:txBody>
      </p:sp>
      <p:pic>
        <p:nvPicPr>
          <p:cNvPr id="11" name="Picture 4" descr="R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34359"/>
            <a:ext cx="3217115" cy="216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Beach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637" y="3434359"/>
            <a:ext cx="3266588" cy="225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id="{AA2936CB-F785-414F-80CC-A284D7E2CDF8}"/>
              </a:ext>
            </a:extLst>
          </p:cNvPr>
          <p:cNvSpPr txBox="1">
            <a:spLocks/>
          </p:cNvSpPr>
          <p:nvPr/>
        </p:nvSpPr>
        <p:spPr>
          <a:xfrm>
            <a:off x="178130" y="103921"/>
            <a:ext cx="8840848" cy="991349"/>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Types of movement at ball and socket joints</a:t>
            </a:r>
            <a:endParaRPr lang="en-US" sz="3600" dirty="0"/>
          </a:p>
        </p:txBody>
      </p:sp>
    </p:spTree>
    <p:extLst>
      <p:ext uri="{BB962C8B-B14F-4D97-AF65-F5344CB8AC3E}">
        <p14:creationId xmlns:p14="http://schemas.microsoft.com/office/powerpoint/2010/main" val="952990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500"/>
                                        <p:tgtEl>
                                          <p:spTgt spid="30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fade">
                                      <p:cBhvr>
                                        <p:cTn id="15" dur="500"/>
                                        <p:tgtEl>
                                          <p:spTgt spid="30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6"/>
                                        </p:tgtEl>
                                        <p:attrNameLst>
                                          <p:attrName>style.visibility</p:attrName>
                                        </p:attrNameLst>
                                      </p:cBhvr>
                                      <p:to>
                                        <p:strVal val="visible"/>
                                      </p:to>
                                    </p:set>
                                    <p:animEffect transition="in" filter="fade">
                                      <p:cBhvr>
                                        <p:cTn id="25" dur="500"/>
                                        <p:tgtEl>
                                          <p:spTgt spid="30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9"/>
                                        </p:tgtEl>
                                        <p:attrNameLst>
                                          <p:attrName>style.visibility</p:attrName>
                                        </p:attrNameLst>
                                      </p:cBhvr>
                                      <p:to>
                                        <p:strVal val="visible"/>
                                      </p:to>
                                    </p:set>
                                    <p:animEffect transition="in" filter="fade">
                                      <p:cBhvr>
                                        <p:cTn id="28" dur="500"/>
                                        <p:tgtEl>
                                          <p:spTgt spid="30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fade">
                                      <p:cBhvr>
                                        <p:cTn id="3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P spid="307" grpId="0"/>
      <p:bldP spid="308" grpId="0" animBg="1"/>
      <p:bldP spid="309" grpId="0" animBg="1"/>
      <p:bldP spid="3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2" name="Shape 322"/>
          <p:cNvSpPr txBox="1"/>
          <p:nvPr/>
        </p:nvSpPr>
        <p:spPr>
          <a:xfrm>
            <a:off x="51791" y="1822472"/>
            <a:ext cx="9092209" cy="511969"/>
          </a:xfrm>
          <a:prstGeom prst="rect">
            <a:avLst/>
          </a:prstGeom>
          <a:noFill/>
          <a:ln>
            <a:noFill/>
          </a:ln>
        </p:spPr>
        <p:txBody>
          <a:bodyPr lIns="68569" tIns="34275" rIns="68569" bIns="34275" anchor="t" anchorCtr="0">
            <a:noAutofit/>
          </a:bodyPr>
          <a:lstStyle/>
          <a:p>
            <a:pPr>
              <a:lnSpc>
                <a:spcPct val="80000"/>
              </a:lnSpc>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Rotation/Circumduction: </a:t>
            </a:r>
            <a:r>
              <a:rPr lang="en-US" dirty="0">
                <a:solidFill>
                  <a:schemeClr val="dk1"/>
                </a:solidFill>
                <a:latin typeface="Arial" panose="020B0604020202020204" pitchFamily="34" charset="0"/>
                <a:ea typeface="Calibri"/>
                <a:cs typeface="Arial" panose="020B0604020202020204" pitchFamily="34" charset="0"/>
                <a:sym typeface="Calibri"/>
              </a:rPr>
              <a:t>The joint moves in a circular motion. e.g. Service action or bowling action. </a:t>
            </a:r>
          </a:p>
        </p:txBody>
      </p:sp>
      <p:sp>
        <p:nvSpPr>
          <p:cNvPr id="8" name="Shape 299"/>
          <p:cNvSpPr txBox="1"/>
          <p:nvPr/>
        </p:nvSpPr>
        <p:spPr>
          <a:xfrm>
            <a:off x="51791" y="1253700"/>
            <a:ext cx="6464424" cy="438150"/>
          </a:xfrm>
          <a:prstGeom prst="rect">
            <a:avLst/>
          </a:prstGeom>
          <a:noFill/>
          <a:ln>
            <a:noFill/>
          </a:ln>
        </p:spPr>
        <p:txBody>
          <a:bodyPr lIns="68569" tIns="34275" rIns="68569" bIns="34275" anchor="t" anchorCtr="0">
            <a:noAutofit/>
          </a:bodyPr>
          <a:lstStyle/>
          <a:p>
            <a:pPr>
              <a:buClr>
                <a:srgbClr val="0000FF"/>
              </a:buClr>
              <a:buSzPct val="25000"/>
            </a:pPr>
            <a:r>
              <a:rPr lang="en-US" sz="27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Movement at a Ball &amp; Socket joint</a:t>
            </a:r>
          </a:p>
        </p:txBody>
      </p:sp>
      <p:sp>
        <p:nvSpPr>
          <p:cNvPr id="2" name="TextBox 1"/>
          <p:cNvSpPr txBox="1"/>
          <p:nvPr/>
        </p:nvSpPr>
        <p:spPr>
          <a:xfrm>
            <a:off x="4553386" y="2334441"/>
            <a:ext cx="4538823" cy="3208571"/>
          </a:xfrm>
          <a:prstGeom prst="rect">
            <a:avLst/>
          </a:prstGeom>
          <a:noFill/>
        </p:spPr>
        <p:txBody>
          <a:bodyPr wrap="square" rtlCol="0">
            <a:spAutoFit/>
          </a:bodyPr>
          <a:lstStyle/>
          <a:p>
            <a:pPr algn="ctr"/>
            <a:r>
              <a:rPr lang="en-GB" sz="135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 See if you Fully Understand</a:t>
            </a:r>
          </a:p>
          <a:p>
            <a:pPr algn="ctr"/>
            <a:endParaRPr lang="en-GB" sz="135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 1: </a:t>
            </a:r>
            <a:r>
              <a:rPr lang="en-GB" sz="1350" dirty="0">
                <a:latin typeface="Arial" panose="020B0604020202020204" pitchFamily="34" charset="0"/>
                <a:cs typeface="Arial" panose="020B0604020202020204" pitchFamily="34" charset="0"/>
              </a:rPr>
              <a:t>Draw and describe a simple diagram of the Knee Joint and label the bones that move around this (the Articulating Bones)</a:t>
            </a:r>
          </a:p>
          <a:p>
            <a:endParaRPr lang="en-GB" sz="1350" dirty="0">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 2: </a:t>
            </a:r>
            <a:r>
              <a:rPr lang="en-GB" sz="1350" dirty="0">
                <a:latin typeface="Arial" panose="020B0604020202020204" pitchFamily="34" charset="0"/>
                <a:cs typeface="Arial" panose="020B0604020202020204" pitchFamily="34" charset="0"/>
              </a:rPr>
              <a:t>Name a Physical Activity that involves both Flexion and Extension of the Knee Joint</a:t>
            </a:r>
          </a:p>
          <a:p>
            <a:endParaRPr lang="en-GB" sz="1350" dirty="0">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 3: </a:t>
            </a:r>
            <a:r>
              <a:rPr lang="en-US" sz="1350" dirty="0">
                <a:latin typeface="Arial" panose="020B0604020202020204" pitchFamily="34" charset="0"/>
                <a:cs typeface="Arial" panose="020B0604020202020204" pitchFamily="34" charset="0"/>
              </a:rPr>
              <a:t>Draw and describe a simple diagram of the Hip Joint and label the bones that move around this (the Articulating Bones)</a:t>
            </a:r>
          </a:p>
          <a:p>
            <a:endParaRPr lang="en-GB" sz="1350" dirty="0">
              <a:latin typeface="Arial" panose="020B0604020202020204" pitchFamily="34" charset="0"/>
              <a:cs typeface="Arial" panose="020B0604020202020204" pitchFamily="34" charset="0"/>
            </a:endParaRPr>
          </a:p>
          <a:p>
            <a:r>
              <a:rPr lang="en-GB" sz="1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 4: </a:t>
            </a:r>
            <a:r>
              <a:rPr lang="en-GB" sz="1350" dirty="0">
                <a:latin typeface="Arial" panose="020B0604020202020204" pitchFamily="34" charset="0"/>
                <a:cs typeface="Arial" panose="020B0604020202020204" pitchFamily="34" charset="0"/>
              </a:rPr>
              <a:t>Describe a skill in a physical activity that involves both abduction and adduction of the hip joint. </a:t>
            </a:r>
            <a:endParaRPr lang="en-US" sz="1350" dirty="0">
              <a:latin typeface="Arial" panose="020B0604020202020204" pitchFamily="34" charset="0"/>
              <a:cs typeface="Arial" panose="020B0604020202020204" pitchFamily="34" charset="0"/>
            </a:endParaRPr>
          </a:p>
        </p:txBody>
      </p:sp>
      <p:pic>
        <p:nvPicPr>
          <p:cNvPr id="7170" name="Picture 2" descr="Ab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109" y="2238754"/>
            <a:ext cx="2275599" cy="140627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owler 3"/>
          <p:cNvPicPr>
            <a:picLocks noChangeAspect="1" noChangeArrowheads="1"/>
          </p:cNvPicPr>
          <p:nvPr/>
        </p:nvPicPr>
        <p:blipFill rotWithShape="1">
          <a:blip r:embed="rId4">
            <a:extLst>
              <a:ext uri="{28A0092B-C50C-407E-A947-70E740481C1C}">
                <a14:useLocalDpi xmlns:a14="http://schemas.microsoft.com/office/drawing/2010/main" val="0"/>
              </a:ext>
            </a:extLst>
          </a:blip>
          <a:srcRect l="14835"/>
          <a:stretch/>
        </p:blipFill>
        <p:spPr bwMode="auto">
          <a:xfrm>
            <a:off x="2355122" y="3428249"/>
            <a:ext cx="1175652" cy="199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descr="Bowler 2"/>
          <p:cNvPicPr>
            <a:picLocks noChangeAspect="1" noChangeArrowheads="1"/>
          </p:cNvPicPr>
          <p:nvPr/>
        </p:nvPicPr>
        <p:blipFill rotWithShape="1">
          <a:blip r:embed="rId5">
            <a:extLst>
              <a:ext uri="{28A0092B-C50C-407E-A947-70E740481C1C}">
                <a14:useLocalDpi xmlns:a14="http://schemas.microsoft.com/office/drawing/2010/main" val="0"/>
              </a:ext>
            </a:extLst>
          </a:blip>
          <a:srcRect l="17263"/>
          <a:stretch/>
        </p:blipFill>
        <p:spPr bwMode="auto">
          <a:xfrm>
            <a:off x="1359911" y="3428249"/>
            <a:ext cx="1116246" cy="199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descr="Bowler 1"/>
          <p:cNvPicPr>
            <a:picLocks noChangeAspect="1" noChangeArrowheads="1"/>
          </p:cNvPicPr>
          <p:nvPr/>
        </p:nvPicPr>
        <p:blipFill rotWithShape="1">
          <a:blip r:embed="rId6">
            <a:extLst>
              <a:ext uri="{28A0092B-C50C-407E-A947-70E740481C1C}">
                <a14:useLocalDpi xmlns:a14="http://schemas.microsoft.com/office/drawing/2010/main" val="0"/>
              </a:ext>
            </a:extLst>
          </a:blip>
          <a:srcRect l="18448"/>
          <a:stretch/>
        </p:blipFill>
        <p:spPr bwMode="auto">
          <a:xfrm>
            <a:off x="171378" y="3428249"/>
            <a:ext cx="1339431" cy="199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a:extLst>
              <a:ext uri="{FF2B5EF4-FFF2-40B4-BE49-F238E27FC236}">
                <a16:creationId xmlns:a16="http://schemas.microsoft.com/office/drawing/2014/main" id="{667276E8-CB60-4304-BCB0-02C68719D52B}"/>
              </a:ext>
            </a:extLst>
          </p:cNvPr>
          <p:cNvSpPr txBox="1">
            <a:spLocks/>
          </p:cNvSpPr>
          <p:nvPr/>
        </p:nvSpPr>
        <p:spPr>
          <a:xfrm>
            <a:off x="151576" y="67811"/>
            <a:ext cx="8840848" cy="1004035"/>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Types of movement at ball and socket joints</a:t>
            </a:r>
            <a:endParaRPr lang="en-US" sz="3600" dirty="0"/>
          </a:p>
        </p:txBody>
      </p:sp>
    </p:spTree>
    <p:extLst>
      <p:ext uri="{BB962C8B-B14F-4D97-AF65-F5344CB8AC3E}">
        <p14:creationId xmlns:p14="http://schemas.microsoft.com/office/powerpoint/2010/main" val="2113747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5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fade">
                                      <p:cBhvr>
                                        <p:cTn id="22" dur="500"/>
                                        <p:tgtEl>
                                          <p:spTgt spid="7176"/>
                                        </p:tgtEl>
                                      </p:cBhvr>
                                    </p:animEffect>
                                  </p:childTnLst>
                                </p:cTn>
                              </p:par>
                              <p:par>
                                <p:cTn id="23" presetID="10" presetClass="entr" presetSubtype="0" fill="hold" nodeType="withEffect">
                                  <p:stCondLst>
                                    <p:cond delay="0"/>
                                  </p:stCondLst>
                                  <p:childTnLst>
                                    <p:set>
                                      <p:cBhvr>
                                        <p:cTn id="24" dur="1" fill="hold">
                                          <p:stCondLst>
                                            <p:cond delay="0"/>
                                          </p:stCondLst>
                                        </p:cTn>
                                        <p:tgtEl>
                                          <p:spTgt spid="7175"/>
                                        </p:tgtEl>
                                        <p:attrNameLst>
                                          <p:attrName>style.visibility</p:attrName>
                                        </p:attrNameLst>
                                      </p:cBhvr>
                                      <p:to>
                                        <p:strVal val="visible"/>
                                      </p:to>
                                    </p:set>
                                    <p:animEffect transition="in" filter="fade">
                                      <p:cBhvr>
                                        <p:cTn id="25" dur="500"/>
                                        <p:tgtEl>
                                          <p:spTgt spid="7175"/>
                                        </p:tgtEl>
                                      </p:cBhvr>
                                    </p:animEffect>
                                  </p:childTnLst>
                                </p:cTn>
                              </p:par>
                              <p:par>
                                <p:cTn id="26" presetID="10" presetClass="entr" presetSubtype="0" fill="hold" nodeType="withEffect">
                                  <p:stCondLst>
                                    <p:cond delay="0"/>
                                  </p:stCondLst>
                                  <p:childTnLst>
                                    <p:set>
                                      <p:cBhvr>
                                        <p:cTn id="27" dur="1" fill="hold">
                                          <p:stCondLst>
                                            <p:cond delay="0"/>
                                          </p:stCondLst>
                                        </p:cTn>
                                        <p:tgtEl>
                                          <p:spTgt spid="7174"/>
                                        </p:tgtEl>
                                        <p:attrNameLst>
                                          <p:attrName>style.visibility</p:attrName>
                                        </p:attrNameLst>
                                      </p:cBhvr>
                                      <p:to>
                                        <p:strVal val="visible"/>
                                      </p:to>
                                    </p:set>
                                    <p:animEffect transition="in" filter="fade">
                                      <p:cBhvr>
                                        <p:cTn id="28" dur="500"/>
                                        <p:tgtEl>
                                          <p:spTgt spid="71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p:bldP spid="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6" name="Picture 5" title="Skeleton">
            <a:extLst>
              <a:ext uri="{FF2B5EF4-FFF2-40B4-BE49-F238E27FC236}">
                <a16:creationId xmlns:a16="http://schemas.microsoft.com/office/drawing/2014/main" id="{A7EA2986-A739-42EF-8A9C-F182FCA83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236" y="1865838"/>
            <a:ext cx="3964894" cy="4168088"/>
          </a:xfrm>
          <a:prstGeom prst="rect">
            <a:avLst/>
          </a:prstGeom>
        </p:spPr>
      </p:pic>
      <p:sp>
        <p:nvSpPr>
          <p:cNvPr id="86" name="Shape 86"/>
          <p:cNvSpPr txBox="1"/>
          <p:nvPr/>
        </p:nvSpPr>
        <p:spPr>
          <a:xfrm>
            <a:off x="0" y="1272145"/>
            <a:ext cx="9144000" cy="418045"/>
          </a:xfrm>
          <a:prstGeom prst="rect">
            <a:avLst/>
          </a:prstGeom>
          <a:noFill/>
          <a:ln>
            <a:noFill/>
          </a:ln>
        </p:spPr>
        <p:txBody>
          <a:bodyPr lIns="68569" tIns="34275" rIns="68569" bIns="34275" anchor="t" anchorCtr="0">
            <a:noAutofit/>
          </a:bodyPr>
          <a:lstStyle/>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The adult skeleton has </a:t>
            </a:r>
            <a:r>
              <a:rPr lang="en-US" sz="2400" b="1" u="sng" dirty="0">
                <a:solidFill>
                  <a:schemeClr val="dk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206 bones </a:t>
            </a:r>
            <a:r>
              <a:rPr lang="en-US" dirty="0">
                <a:solidFill>
                  <a:schemeClr val="dk1"/>
                </a:solidFill>
                <a:latin typeface="Arial" panose="020B0604020202020204" pitchFamily="34" charset="0"/>
                <a:ea typeface="Calibri"/>
                <a:cs typeface="Arial" panose="020B0604020202020204" pitchFamily="34" charset="0"/>
                <a:sym typeface="Calibri"/>
              </a:rPr>
              <a:t>and provides the framework for all movement.</a:t>
            </a:r>
          </a:p>
        </p:txBody>
      </p:sp>
      <p:sp>
        <p:nvSpPr>
          <p:cNvPr id="2" name="TextBox 1"/>
          <p:cNvSpPr txBox="1"/>
          <p:nvPr/>
        </p:nvSpPr>
        <p:spPr>
          <a:xfrm>
            <a:off x="137161" y="1915342"/>
            <a:ext cx="5226927" cy="715581"/>
          </a:xfrm>
          <a:prstGeom prst="rect">
            <a:avLst/>
          </a:prstGeom>
          <a:noFill/>
        </p:spPr>
        <p:txBody>
          <a:bodyPr wrap="square" rtlCol="0">
            <a:spAutoFit/>
          </a:bodyPr>
          <a:lstStyle/>
          <a:p>
            <a:r>
              <a:rPr lang="en-GB" sz="1350" b="1" dirty="0">
                <a:latin typeface="Arial" panose="020B0604020202020204" pitchFamily="34" charset="0"/>
                <a:cs typeface="Arial" panose="020B0604020202020204" pitchFamily="34" charset="0"/>
              </a:rPr>
              <a:t>PRACTICAL TASK: </a:t>
            </a:r>
          </a:p>
          <a:p>
            <a:r>
              <a:rPr lang="en-GB" sz="1350" dirty="0">
                <a:latin typeface="Arial" panose="020B0604020202020204" pitchFamily="34" charset="0"/>
                <a:cs typeface="Arial" panose="020B0604020202020204" pitchFamily="34" charset="0"/>
              </a:rPr>
              <a:t>Using the Labels and marker pen on your table, can you identify the location of the major bones on your </a:t>
            </a:r>
            <a:r>
              <a:rPr lang="en-GB" sz="1350" i="1" dirty="0">
                <a:latin typeface="Arial" panose="020B0604020202020204" pitchFamily="34" charset="0"/>
                <a:cs typeface="Arial" panose="020B0604020202020204" pitchFamily="34" charset="0"/>
              </a:rPr>
              <a:t>‘designated dummy!’</a:t>
            </a:r>
            <a:r>
              <a:rPr lang="en-GB" sz="1350" dirty="0">
                <a:latin typeface="Arial" panose="020B0604020202020204" pitchFamily="34" charset="0"/>
                <a:cs typeface="Arial" panose="020B0604020202020204" pitchFamily="34" charset="0"/>
              </a:rPr>
              <a:t> </a:t>
            </a:r>
            <a:endParaRPr lang="en-US" sz="1350" dirty="0">
              <a:latin typeface="Arial" panose="020B0604020202020204" pitchFamily="34" charset="0"/>
              <a:cs typeface="Arial" panose="020B0604020202020204" pitchFamily="34" charset="0"/>
            </a:endParaRPr>
          </a:p>
        </p:txBody>
      </p:sp>
      <p:sp>
        <p:nvSpPr>
          <p:cNvPr id="3" name="TextBox 2"/>
          <p:cNvSpPr txBox="1"/>
          <p:nvPr/>
        </p:nvSpPr>
        <p:spPr>
          <a:xfrm>
            <a:off x="215537" y="2875462"/>
            <a:ext cx="4526280" cy="2585323"/>
          </a:xfrm>
          <a:prstGeom prst="rect">
            <a:avLst/>
          </a:prstGeom>
          <a:noFill/>
        </p:spPr>
        <p:txBody>
          <a:bodyPr wrap="square" rtlCol="0">
            <a:spAutoFit/>
          </a:bodyPr>
          <a:lstStyle/>
          <a:p>
            <a:r>
              <a:rPr lang="en-GB" sz="1350" dirty="0">
                <a:latin typeface="Arial" panose="020B0604020202020204" pitchFamily="34" charset="0"/>
                <a:cs typeface="Arial" panose="020B0604020202020204" pitchFamily="34" charset="0"/>
              </a:rPr>
              <a:t>You need to know the location of the following bones:</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Cranium</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Vertebrae</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Ribs</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Sternum</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Clavicle</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Scapula</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Humerus</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Ulna</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Radius</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Carpals</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Metacarpals</a:t>
            </a:r>
            <a:endParaRPr lang="en-US" sz="1350" dirty="0">
              <a:latin typeface="Arial" panose="020B0604020202020204" pitchFamily="34" charset="0"/>
              <a:cs typeface="Arial" panose="020B0604020202020204" pitchFamily="34" charset="0"/>
            </a:endParaRPr>
          </a:p>
        </p:txBody>
      </p:sp>
      <p:sp>
        <p:nvSpPr>
          <p:cNvPr id="4" name="TextBox 3"/>
          <p:cNvSpPr txBox="1"/>
          <p:nvPr/>
        </p:nvSpPr>
        <p:spPr>
          <a:xfrm>
            <a:off x="1619672" y="3090998"/>
            <a:ext cx="2825238" cy="1962076"/>
          </a:xfrm>
          <a:prstGeom prst="rect">
            <a:avLst/>
          </a:prstGeom>
          <a:noFill/>
        </p:spPr>
        <p:txBody>
          <a:bodyPr wrap="square" rtlCol="0">
            <a:spAutoFit/>
          </a:bodyPr>
          <a:lstStyle/>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Phalanges</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Pelvis </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Femur</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Patella</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Tibia</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Fibula</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Tarsals</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Metatarsals</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1A2E12A0-BC4A-432C-9CC9-67C407D1E65B}"/>
              </a:ext>
            </a:extLst>
          </p:cNvPr>
          <p:cNvSpPr txBox="1">
            <a:spLocks/>
          </p:cNvSpPr>
          <p:nvPr/>
        </p:nvSpPr>
        <p:spPr>
          <a:xfrm>
            <a:off x="323528" y="154508"/>
            <a:ext cx="8496944" cy="912645"/>
          </a:xfrm>
          <a:prstGeom prst="rect">
            <a:avLst/>
          </a:prstGeom>
        </p:spPr>
        <p:txBody>
          <a:bodyPr vert="horz" lIns="91440" tIns="45720" rIns="91440" bIns="45720" rtlCol="0" anchor="ctr">
            <a:normAutofit fontScale="77500" lnSpcReduction="20000"/>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dirty="0"/>
              <a:t>Know the </a:t>
            </a:r>
            <a:r>
              <a:rPr lang="en-US" sz="4600" dirty="0"/>
              <a:t>location</a:t>
            </a:r>
            <a:r>
              <a:rPr lang="en-US" dirty="0"/>
              <a:t> of the major bones</a:t>
            </a:r>
          </a:p>
        </p:txBody>
      </p:sp>
    </p:spTree>
    <p:extLst>
      <p:ext uri="{BB962C8B-B14F-4D97-AF65-F5344CB8AC3E}">
        <p14:creationId xmlns:p14="http://schemas.microsoft.com/office/powerpoint/2010/main" val="2784905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Shape 328"/>
          <p:cNvSpPr txBox="1"/>
          <p:nvPr/>
        </p:nvSpPr>
        <p:spPr>
          <a:xfrm>
            <a:off x="159222" y="818639"/>
            <a:ext cx="4556007" cy="438150"/>
          </a:xfrm>
          <a:prstGeom prst="rect">
            <a:avLst/>
          </a:prstGeom>
          <a:noFill/>
          <a:ln>
            <a:noFill/>
          </a:ln>
        </p:spPr>
        <p:txBody>
          <a:bodyPr lIns="68569" tIns="34275" rIns="68569" bIns="34275" anchor="t" anchorCtr="0">
            <a:noAutofit/>
          </a:bodyPr>
          <a:lstStyle/>
          <a:p>
            <a:pPr>
              <a:buClr>
                <a:srgbClr val="0000FF"/>
              </a:buClr>
              <a:buSzPct val="25000"/>
            </a:pPr>
            <a:r>
              <a:rPr lang="en-US" sz="22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Structure of a synovial joint</a:t>
            </a:r>
          </a:p>
        </p:txBody>
      </p:sp>
      <p:pic>
        <p:nvPicPr>
          <p:cNvPr id="8199" name="Picture 7" descr="Tendon"/>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81047" y="2406165"/>
            <a:ext cx="1223303" cy="169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descr="F:\PD\ProdSup\ProjMan\Projects\GCSE\PE\FY_16_17\Studio\PowerPoint_presentations\Picture1.png"/>
          <p:cNvPicPr>
            <a:picLocks noChangeAspect="1" noChangeArrowheads="1"/>
          </p:cNvPicPr>
          <p:nvPr/>
        </p:nvPicPr>
        <p:blipFill rotWithShape="1">
          <a:blip r:embed="rId5">
            <a:extLst>
              <a:ext uri="{28A0092B-C50C-407E-A947-70E740481C1C}">
                <a14:useLocalDpi xmlns:a14="http://schemas.microsoft.com/office/drawing/2010/main" val="0"/>
              </a:ext>
            </a:extLst>
          </a:blip>
          <a:srcRect b="12011"/>
          <a:stretch/>
        </p:blipFill>
        <p:spPr bwMode="auto">
          <a:xfrm>
            <a:off x="2835376" y="4106198"/>
            <a:ext cx="6057104" cy="1699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atomy of the knee"/>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5496" y="1471400"/>
            <a:ext cx="3262213" cy="248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Human Knee"/>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71083" y="2336677"/>
            <a:ext cx="1390596" cy="161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Synovial fluid"/>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396483" y="2607532"/>
            <a:ext cx="1390596" cy="149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a:extLst>
              <a:ext uri="{FF2B5EF4-FFF2-40B4-BE49-F238E27FC236}">
                <a16:creationId xmlns:a16="http://schemas.microsoft.com/office/drawing/2014/main" id="{A5FAC303-E281-4B35-B18B-FCE8525ECCA9}"/>
              </a:ext>
            </a:extLst>
          </p:cNvPr>
          <p:cNvSpPr txBox="1">
            <a:spLocks/>
          </p:cNvSpPr>
          <p:nvPr/>
        </p:nvSpPr>
        <p:spPr>
          <a:xfrm>
            <a:off x="215537" y="0"/>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Other components of joints</a:t>
            </a:r>
            <a:endParaRPr lang="en-US" sz="3600" dirty="0"/>
          </a:p>
        </p:txBody>
      </p:sp>
      <p:pic>
        <p:nvPicPr>
          <p:cNvPr id="2" name="Picture 1"/>
          <p:cNvPicPr>
            <a:picLocks noChangeAspect="1"/>
          </p:cNvPicPr>
          <p:nvPr/>
        </p:nvPicPr>
        <p:blipFill>
          <a:blip r:embed="rId12"/>
          <a:stretch>
            <a:fillRect/>
          </a:stretch>
        </p:blipFill>
        <p:spPr>
          <a:xfrm>
            <a:off x="3019325" y="2607532"/>
            <a:ext cx="1336651" cy="1469540"/>
          </a:xfrm>
          <a:prstGeom prst="rect">
            <a:avLst/>
          </a:prstGeom>
        </p:spPr>
      </p:pic>
    </p:spTree>
    <p:extLst>
      <p:ext uri="{BB962C8B-B14F-4D97-AF65-F5344CB8AC3E}">
        <p14:creationId xmlns:p14="http://schemas.microsoft.com/office/powerpoint/2010/main" val="126679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par>
                                <p:cTn id="24" presetID="10" presetClass="entr" presetSubtype="0" fill="hold" nodeType="withEffect">
                                  <p:stCondLst>
                                    <p:cond delay="0"/>
                                  </p:stCondLst>
                                  <p:childTnLst>
                                    <p:set>
                                      <p:cBhvr>
                                        <p:cTn id="25" dur="1" fill="hold">
                                          <p:stCondLst>
                                            <p:cond delay="0"/>
                                          </p:stCondLst>
                                        </p:cTn>
                                        <p:tgtEl>
                                          <p:spTgt spid="8199"/>
                                        </p:tgtEl>
                                        <p:attrNameLst>
                                          <p:attrName>style.visibility</p:attrName>
                                        </p:attrNameLst>
                                      </p:cBhvr>
                                      <p:to>
                                        <p:strVal val="visible"/>
                                      </p:to>
                                    </p:set>
                                    <p:animEffect transition="in" filter="fade">
                                      <p:cBhvr>
                                        <p:cTn id="26" dur="500"/>
                                        <p:tgtEl>
                                          <p:spTgt spid="8199"/>
                                        </p:tgtEl>
                                      </p:cBhvr>
                                    </p:animEffect>
                                  </p:childTnLst>
                                </p:cTn>
                              </p:par>
                              <p:par>
                                <p:cTn id="27" presetID="10" presetClass="entr" presetSubtype="0" fill="hold" nodeType="withEffect">
                                  <p:stCondLst>
                                    <p:cond delay="0"/>
                                  </p:stCondLst>
                                  <p:childTnLst>
                                    <p:set>
                                      <p:cBhvr>
                                        <p:cTn id="28" dur="1" fill="hold">
                                          <p:stCondLst>
                                            <p:cond delay="0"/>
                                          </p:stCondLst>
                                        </p:cTn>
                                        <p:tgtEl>
                                          <p:spTgt spid="8200"/>
                                        </p:tgtEl>
                                        <p:attrNameLst>
                                          <p:attrName>style.visibility</p:attrName>
                                        </p:attrNameLst>
                                      </p:cBhvr>
                                      <p:to>
                                        <p:strVal val="visible"/>
                                      </p:to>
                                    </p:set>
                                    <p:animEffect transition="in" filter="fade">
                                      <p:cBhvr>
                                        <p:cTn id="2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8" name="TextBox 7"/>
          <p:cNvSpPr txBox="1"/>
          <p:nvPr/>
        </p:nvSpPr>
        <p:spPr>
          <a:xfrm>
            <a:off x="215535" y="4797152"/>
            <a:ext cx="8640001" cy="646331"/>
          </a:xfrm>
          <a:prstGeom prst="rect">
            <a:avLst/>
          </a:prstGeom>
          <a:noFill/>
          <a:ln>
            <a:solidFill>
              <a:schemeClr val="accent1"/>
            </a:solidFill>
          </a:ln>
        </p:spPr>
        <p:txBody>
          <a:bodyPr wrap="square" rtlCol="0">
            <a:spAutoFit/>
          </a:bodyPr>
          <a:lstStyle/>
          <a:p>
            <a:r>
              <a:rPr lang="en-GB" sz="1200" dirty="0">
                <a:latin typeface="Arial" panose="020B0604020202020204" pitchFamily="34" charset="0"/>
                <a:cs typeface="Arial" panose="020B0604020202020204" pitchFamily="34" charset="0"/>
              </a:rPr>
              <a:t>A </a:t>
            </a:r>
            <a:r>
              <a:rPr lang="en-GB" sz="1200" dirty="0">
                <a:ln>
                  <a:solidFill>
                    <a:sysClr val="windowText" lastClr="000000"/>
                  </a:solidFill>
                </a:ln>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Synovial </a:t>
            </a:r>
            <a:r>
              <a:rPr lang="en-GB" sz="1200" dirty="0" smtClean="0">
                <a:ln>
                  <a:solidFill>
                    <a:sysClr val="windowText" lastClr="000000"/>
                  </a:solidFill>
                </a:ln>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a:t>
            </a:r>
          </a:p>
          <a:p>
            <a:r>
              <a:rPr lang="en-GB" sz="1200" dirty="0" smtClean="0">
                <a:latin typeface="Arial" panose="020B0604020202020204" pitchFamily="34" charset="0"/>
                <a:cs typeface="Arial" panose="020B0604020202020204" pitchFamily="34" charset="0"/>
              </a:rPr>
              <a:t>is </a:t>
            </a:r>
            <a:r>
              <a:rPr lang="en-GB" sz="1200" dirty="0">
                <a:latin typeface="Arial" panose="020B0604020202020204" pitchFamily="34" charset="0"/>
                <a:cs typeface="Arial" panose="020B0604020202020204" pitchFamily="34" charset="0"/>
              </a:rPr>
              <a:t>a freely movable joint in which the bones surfaces are covered by cartilage, called </a:t>
            </a:r>
            <a:r>
              <a:rPr lang="en-GB"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Articular Cartilage</a:t>
            </a:r>
            <a:r>
              <a:rPr lang="en-GB" sz="1200" dirty="0">
                <a:latin typeface="Arial" panose="020B0604020202020204" pitchFamily="34" charset="0"/>
                <a:cs typeface="Arial" panose="020B0604020202020204" pitchFamily="34" charset="0"/>
              </a:rPr>
              <a:t>, and connected by a </a:t>
            </a:r>
          </a:p>
          <a:p>
            <a:r>
              <a:rPr lang="en-GB"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fibrous connective tissue </a:t>
            </a:r>
            <a:r>
              <a:rPr lang="en-GB" sz="1200" dirty="0">
                <a:latin typeface="Arial" panose="020B0604020202020204" pitchFamily="34" charset="0"/>
                <a:cs typeface="Arial" panose="020B0604020202020204" pitchFamily="34" charset="0"/>
              </a:rPr>
              <a:t>capsule lined with Synovial Fluid</a:t>
            </a:r>
            <a:endParaRPr lang="en-US" sz="1200" dirty="0">
              <a:latin typeface="Arial" panose="020B0604020202020204" pitchFamily="34" charset="0"/>
              <a:cs typeface="Arial" panose="020B0604020202020204" pitchFamily="34" charset="0"/>
            </a:endParaRPr>
          </a:p>
        </p:txBody>
      </p:sp>
      <p:sp>
        <p:nvSpPr>
          <p:cNvPr id="328" name="Shape 328"/>
          <p:cNvSpPr txBox="1"/>
          <p:nvPr/>
        </p:nvSpPr>
        <p:spPr>
          <a:xfrm>
            <a:off x="159222" y="818639"/>
            <a:ext cx="4556007" cy="438150"/>
          </a:xfrm>
          <a:prstGeom prst="rect">
            <a:avLst/>
          </a:prstGeom>
          <a:noFill/>
          <a:ln>
            <a:noFill/>
          </a:ln>
        </p:spPr>
        <p:txBody>
          <a:bodyPr lIns="68569" tIns="34275" rIns="68569" bIns="34275" anchor="t" anchorCtr="0">
            <a:noAutofit/>
          </a:bodyPr>
          <a:lstStyle/>
          <a:p>
            <a:pPr>
              <a:buClr>
                <a:srgbClr val="0000FF"/>
              </a:buClr>
              <a:buSzPct val="25000"/>
            </a:pPr>
            <a:r>
              <a:rPr lang="en-US" sz="2200" b="1" dirty="0">
                <a:ln>
                  <a:solidFill>
                    <a:sysClr val="windowText" lastClr="000000"/>
                  </a:solidFill>
                </a:ln>
                <a:solidFill>
                  <a:srgbClr val="DA8AAD"/>
                </a:solidFill>
                <a:latin typeface="Arial" panose="020B0604020202020204" pitchFamily="34" charset="0"/>
                <a:ea typeface="Calibri"/>
                <a:cs typeface="Arial" panose="020B0604020202020204" pitchFamily="34" charset="0"/>
                <a:sym typeface="Calibri"/>
              </a:rPr>
              <a:t>Structure of a synovial joint</a:t>
            </a:r>
          </a:p>
        </p:txBody>
      </p:sp>
      <p:sp>
        <p:nvSpPr>
          <p:cNvPr id="2" name="TextBox 1"/>
          <p:cNvSpPr txBox="1"/>
          <p:nvPr/>
        </p:nvSpPr>
        <p:spPr>
          <a:xfrm rot="10800000" flipH="1" flipV="1">
            <a:off x="215537" y="1678781"/>
            <a:ext cx="4813446" cy="2862322"/>
          </a:xfrm>
          <a:prstGeom prst="rect">
            <a:avLst/>
          </a:prstGeom>
          <a:noFill/>
        </p:spPr>
        <p:txBody>
          <a:bodyPr wrap="square" rtlCol="0">
            <a:spAutoFit/>
          </a:bodyPr>
          <a:lstStyle/>
          <a:p>
            <a:r>
              <a:rPr lang="en-GB"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NEED TO KNOW THESE!</a:t>
            </a:r>
          </a:p>
          <a:p>
            <a:endParaRPr lang="en-GB"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Ligaments:</a:t>
            </a:r>
          </a:p>
          <a:p>
            <a:r>
              <a:rPr lang="en-GB" sz="1200" dirty="0">
                <a:latin typeface="Arial" panose="020B0604020202020204" pitchFamily="34" charset="0"/>
                <a:cs typeface="Arial" panose="020B0604020202020204" pitchFamily="34" charset="0"/>
              </a:rPr>
              <a:t>Bands of connective tissue that connect bone to bone &amp; stabilise moment.</a:t>
            </a:r>
          </a:p>
          <a:p>
            <a:endParaRPr lang="en-GB" sz="1200" dirty="0">
              <a:latin typeface="Arial" panose="020B0604020202020204" pitchFamily="34" charset="0"/>
              <a:cs typeface="Arial" panose="020B0604020202020204" pitchFamily="34" charset="0"/>
            </a:endParaRPr>
          </a:p>
          <a:p>
            <a:r>
              <a:rPr lang="en-GB"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Cartilage:</a:t>
            </a:r>
          </a:p>
          <a:p>
            <a:r>
              <a:rPr lang="en-GB" sz="1200" dirty="0">
                <a:latin typeface="Arial" panose="020B0604020202020204" pitchFamily="34" charset="0"/>
                <a:cs typeface="Arial" panose="020B0604020202020204" pitchFamily="34" charset="0"/>
              </a:rPr>
              <a:t>Designed to reduce friction and act as a shock absorber for the joint </a:t>
            </a:r>
          </a:p>
          <a:p>
            <a:endParaRPr lang="en-GB" sz="1200" dirty="0">
              <a:latin typeface="Arial" panose="020B0604020202020204" pitchFamily="34" charset="0"/>
              <a:cs typeface="Arial" panose="020B0604020202020204" pitchFamily="34" charset="0"/>
            </a:endParaRPr>
          </a:p>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Synovial fluid:</a:t>
            </a:r>
          </a:p>
          <a:p>
            <a:r>
              <a:rPr lang="en-US" sz="1200" dirty="0">
                <a:latin typeface="Arial" panose="020B0604020202020204" pitchFamily="34" charset="0"/>
                <a:cs typeface="Arial" panose="020B0604020202020204" pitchFamily="34" charset="0"/>
              </a:rPr>
              <a:t>Acts like an oil and lubricates the joint.</a:t>
            </a:r>
          </a:p>
          <a:p>
            <a:endParaRPr lang="en-GB" sz="1200" dirty="0">
              <a:latin typeface="Arial" panose="020B0604020202020204" pitchFamily="34" charset="0"/>
              <a:cs typeface="Arial" panose="020B0604020202020204" pitchFamily="34" charset="0"/>
            </a:endParaRPr>
          </a:p>
          <a:p>
            <a:r>
              <a:rPr lang="en-GB"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Tendons: </a:t>
            </a:r>
          </a:p>
          <a:p>
            <a:r>
              <a:rPr lang="en-GB" sz="1200" dirty="0">
                <a:latin typeface="Arial" panose="020B0604020202020204" pitchFamily="34" charset="0"/>
                <a:cs typeface="Arial" panose="020B0604020202020204" pitchFamily="34" charset="0"/>
              </a:rPr>
              <a:t>Attach Muscle to Bone (example - Achilles tendon)</a:t>
            </a:r>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A5FAC303-E281-4B35-B18B-FCE8525ECCA9}"/>
              </a:ext>
            </a:extLst>
          </p:cNvPr>
          <p:cNvSpPr txBox="1">
            <a:spLocks/>
          </p:cNvSpPr>
          <p:nvPr/>
        </p:nvSpPr>
        <p:spPr>
          <a:xfrm>
            <a:off x="215537" y="0"/>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GB" sz="3600" dirty="0"/>
              <a:t>Other components of joints</a:t>
            </a:r>
            <a:endParaRPr lang="en-US" sz="3600" dirty="0"/>
          </a:p>
        </p:txBody>
      </p:sp>
    </p:spTree>
    <p:extLst>
      <p:ext uri="{BB962C8B-B14F-4D97-AF65-F5344CB8AC3E}">
        <p14:creationId xmlns:p14="http://schemas.microsoft.com/office/powerpoint/2010/main" val="3032656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8"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p:nvPr/>
        </p:nvSpPr>
        <p:spPr>
          <a:xfrm>
            <a:off x="24259" y="995740"/>
            <a:ext cx="9022556" cy="921092"/>
          </a:xfrm>
          <a:prstGeom prst="rect">
            <a:avLst/>
          </a:prstGeom>
          <a:noFill/>
          <a:ln>
            <a:noFill/>
          </a:ln>
        </p:spPr>
        <p:txBody>
          <a:bodyPr lIns="68569" tIns="34275" rIns="68569" bIns="34275" anchor="t" anchorCtr="0">
            <a:noAutofit/>
          </a:bodyPr>
          <a:lstStyle/>
          <a:p>
            <a:pPr>
              <a:buClr>
                <a:srgbClr val="FF6600"/>
              </a:buClr>
              <a:buSzPct val="25000"/>
            </a:pPr>
            <a:r>
              <a:rPr lang="en-US" b="1" dirty="0">
                <a:latin typeface="Arial" panose="020B0604020202020204" pitchFamily="34" charset="0"/>
                <a:ea typeface="Calibri"/>
                <a:cs typeface="Arial" panose="020B0604020202020204" pitchFamily="34" charset="0"/>
                <a:sym typeface="Calibri"/>
              </a:rPr>
              <a:t>TASK: USE YOUR KNOWLEDGE OF THE SKETAL SYSTEM TO LABEL AS MUCH INFO AS POSSIBLE ON THE ATHLETE BELOW. </a:t>
            </a:r>
            <a:endParaRPr lang="en-US" b="1" dirty="0" smtClean="0">
              <a:latin typeface="Arial" panose="020B0604020202020204" pitchFamily="34" charset="0"/>
              <a:ea typeface="Calibri"/>
              <a:cs typeface="Arial" panose="020B0604020202020204" pitchFamily="34" charset="0"/>
              <a:sym typeface="Calibri"/>
            </a:endParaRPr>
          </a:p>
          <a:p>
            <a:pPr>
              <a:buClr>
                <a:srgbClr val="FF6600"/>
              </a:buClr>
              <a:buSzPct val="25000"/>
            </a:pPr>
            <a:r>
              <a:rPr lang="en-US" b="1" dirty="0" smtClean="0">
                <a:latin typeface="Arial" panose="020B0604020202020204" pitchFamily="34" charset="0"/>
                <a:ea typeface="Calibri"/>
                <a:cs typeface="Arial" panose="020B0604020202020204" pitchFamily="34" charset="0"/>
                <a:sym typeface="Calibri"/>
              </a:rPr>
              <a:t>(</a:t>
            </a:r>
            <a:r>
              <a:rPr lang="en-US" b="1" dirty="0">
                <a:latin typeface="Arial" panose="020B0604020202020204" pitchFamily="34" charset="0"/>
                <a:ea typeface="Calibri"/>
                <a:cs typeface="Arial" panose="020B0604020202020204" pitchFamily="34" charset="0"/>
                <a:sym typeface="Calibri"/>
              </a:rPr>
              <a:t>BONES / JOINTS /MOVEMENT ACTIONS).</a:t>
            </a:r>
          </a:p>
        </p:txBody>
      </p:sp>
      <p:pic>
        <p:nvPicPr>
          <p:cNvPr id="8" name="Picture 8" descr="Bowler 2"/>
          <p:cNvPicPr>
            <a:picLocks noChangeAspect="1" noChangeArrowheads="1"/>
          </p:cNvPicPr>
          <p:nvPr/>
        </p:nvPicPr>
        <p:blipFill rotWithShape="1">
          <a:blip r:embed="rId3">
            <a:extLst>
              <a:ext uri="{28A0092B-C50C-407E-A947-70E740481C1C}">
                <a14:useLocalDpi xmlns:a14="http://schemas.microsoft.com/office/drawing/2010/main" val="0"/>
              </a:ext>
            </a:extLst>
          </a:blip>
          <a:srcRect l="18448"/>
          <a:stretch/>
        </p:blipFill>
        <p:spPr bwMode="auto">
          <a:xfrm>
            <a:off x="6750981" y="2775262"/>
            <a:ext cx="2036792" cy="30300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8" name="Picture 2" descr="Pushu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37" y="2358684"/>
            <a:ext cx="2050256" cy="17645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descr="Foot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359" y="2358684"/>
            <a:ext cx="1685925" cy="2293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20" name="Picture 4" descr="Ru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489" y="3835119"/>
            <a:ext cx="2125173" cy="19701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itle 1">
            <a:extLst>
              <a:ext uri="{FF2B5EF4-FFF2-40B4-BE49-F238E27FC236}">
                <a16:creationId xmlns:a16="http://schemas.microsoft.com/office/drawing/2014/main" id="{0DEE58C5-B9B2-4820-BAF6-9D2C85CDB24D}"/>
              </a:ext>
            </a:extLst>
          </p:cNvPr>
          <p:cNvSpPr txBox="1">
            <a:spLocks/>
          </p:cNvSpPr>
          <p:nvPr/>
        </p:nvSpPr>
        <p:spPr>
          <a:xfrm>
            <a:off x="215537" y="0"/>
            <a:ext cx="8640000" cy="864000"/>
          </a:xfrm>
          <a:prstGeom prst="rect">
            <a:avLst/>
          </a:prstGeom>
        </p:spPr>
        <p:txBody>
          <a:bodyPr vert="horz" lIns="91440" tIns="45720" rIns="91440" bIns="45720" rtlCol="0" anchor="ctr">
            <a:noAutofit/>
          </a:bodyPr>
          <a:lstStyle>
            <a:defPPr>
              <a:defRPr lang="en-US"/>
            </a:defPPr>
            <a:lvl1pPr marR="0" lvl="0" indent="0" defTabSz="914400" fontAlgn="auto">
              <a:lnSpc>
                <a:spcPct val="100000"/>
              </a:lnSpc>
              <a:spcBef>
                <a:spcPct val="0"/>
              </a:spcBef>
              <a:spcAft>
                <a:spcPts val="0"/>
              </a:spcAft>
              <a:buClrTx/>
              <a:buSzTx/>
              <a:buFontTx/>
              <a:buNone/>
              <a:tabLst/>
              <a:defRPr kumimoji="0" sz="4400" b="1" i="0" u="none" strike="noStrike" cap="none" spc="0" normalizeH="0" baseline="0">
                <a:ln>
                  <a:noFill/>
                </a:ln>
                <a:solidFill>
                  <a:srgbClr val="DA8AAD"/>
                </a:solidFill>
                <a:effectLst/>
                <a:uLnTx/>
                <a:uFillTx/>
                <a:latin typeface="Arial" panose="020B0604020202020204" pitchFamily="34" charset="0"/>
                <a:ea typeface="+mj-ea"/>
                <a:cs typeface="Arial" panose="020B0604020202020204" pitchFamily="34" charset="0"/>
              </a:defRPr>
            </a:lvl1pPr>
          </a:lstStyle>
          <a:p>
            <a:r>
              <a:rPr lang="en-US" sz="3600" dirty="0"/>
              <a:t>Apply your knowledge</a:t>
            </a:r>
          </a:p>
        </p:txBody>
      </p:sp>
    </p:spTree>
    <p:extLst>
      <p:ext uri="{BB962C8B-B14F-4D97-AF65-F5344CB8AC3E}">
        <p14:creationId xmlns:p14="http://schemas.microsoft.com/office/powerpoint/2010/main" val="4060343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par>
                                <p:cTn id="13" presetID="10"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par>
                                <p:cTn id="16" presetID="10" presetClass="entr" presetSubtype="0" fill="hold" nodeType="withEffect">
                                  <p:stCondLst>
                                    <p:cond delay="0"/>
                                  </p:stCondLst>
                                  <p:childTnLst>
                                    <p:set>
                                      <p:cBhvr>
                                        <p:cTn id="17" dur="1" fill="hold">
                                          <p:stCondLst>
                                            <p:cond delay="0"/>
                                          </p:stCondLst>
                                        </p:cTn>
                                        <p:tgtEl>
                                          <p:spTgt spid="9219"/>
                                        </p:tgtEl>
                                        <p:attrNameLst>
                                          <p:attrName>style.visibility</p:attrName>
                                        </p:attrNameLst>
                                      </p:cBhvr>
                                      <p:to>
                                        <p:strVal val="visible"/>
                                      </p:to>
                                    </p:set>
                                    <p:animEffect transition="in" filter="fade">
                                      <p:cBhvr>
                                        <p:cTn id="18" dur="500"/>
                                        <p:tgtEl>
                                          <p:spTgt spid="921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m"/>
          <p:cNvSpPr>
            <a:spLocks noChangeArrowheads="1"/>
          </p:cNvSpPr>
          <p:nvPr/>
        </p:nvSpPr>
        <p:spPr bwMode="auto">
          <a:xfrm>
            <a:off x="395536" y="2420888"/>
            <a:ext cx="8280920" cy="3456384"/>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0"/>
              </a:spcAft>
            </a:pPr>
            <a:r>
              <a:rPr lang="en-GB" sz="800" b="1" dirty="0">
                <a:solidFill>
                  <a:srgbClr val="000000"/>
                </a:solidFill>
                <a:effectLst/>
                <a:latin typeface="Arial"/>
                <a:ea typeface="Calibri"/>
                <a:cs typeface="Times New Roman"/>
              </a:rPr>
              <a:t>OCR Resources</a:t>
            </a:r>
            <a:r>
              <a:rPr lang="en-GB" sz="800" dirty="0">
                <a:solidFill>
                  <a:srgbClr val="000000"/>
                </a:solidFill>
                <a:effectLst/>
                <a:latin typeface="Arial"/>
                <a:ea typeface="Calibri"/>
                <a:cs typeface="Times New Roman"/>
              </a:rPr>
              <a:t>:</a:t>
            </a:r>
            <a:r>
              <a:rPr lang="en-GB" sz="800" dirty="0">
                <a:solidFill>
                  <a:srgbClr val="000000"/>
                </a:solidFill>
                <a:effectLst/>
                <a:latin typeface="Calibri"/>
                <a:ea typeface="Calibri"/>
                <a:cs typeface="Arial"/>
              </a:rPr>
              <a:t> </a:t>
            </a:r>
            <a:r>
              <a:rPr lang="en-GB" sz="800" i="1" dirty="0">
                <a:solidFill>
                  <a:srgbClr val="000000"/>
                </a:solidFill>
                <a:effectLst/>
                <a:latin typeface="Arial"/>
                <a:ea typeface="Calibri"/>
                <a:cs typeface="Times New Roman"/>
              </a:rPr>
              <a:t>the small print</a:t>
            </a:r>
            <a:r>
              <a:rPr lang="en-GB" sz="800" i="1" dirty="0">
                <a:solidFill>
                  <a:srgbClr val="000000"/>
                </a:solidFill>
                <a:effectLst/>
                <a:latin typeface="Calibri"/>
                <a:ea typeface="Calibri"/>
                <a:cs typeface="Arial"/>
              </a:rPr>
              <a:t/>
            </a:r>
            <a:br>
              <a:rPr lang="en-GB" sz="800" i="1" dirty="0">
                <a:solidFill>
                  <a:srgbClr val="000000"/>
                </a:solidFill>
                <a:effectLst/>
                <a:latin typeface="Calibri"/>
                <a:ea typeface="Calibri"/>
                <a:cs typeface="Arial"/>
              </a:rPr>
            </a:br>
            <a:r>
              <a:rPr lang="en-GB" sz="600" dirty="0">
                <a:solidFill>
                  <a:srgbClr val="000000"/>
                </a:solidFill>
                <a:effectLst/>
                <a:latin typeface="Arial"/>
                <a:ea typeface="Calibri"/>
                <a:cs typeface="Times New Roman"/>
              </a:rPr>
              <a:t>OCR’s </a:t>
            </a:r>
            <a:r>
              <a:rPr lang="en-GB" sz="600" dirty="0">
                <a:solidFill>
                  <a:srgbClr val="000000"/>
                </a:solidFill>
                <a:effectLst/>
                <a:latin typeface="Arial"/>
                <a:ea typeface="Calibri"/>
                <a:cs typeface="Arial"/>
              </a:rPr>
              <a:t>resources</a:t>
            </a:r>
            <a:r>
              <a:rPr lang="en-GB" sz="600" dirty="0">
                <a:solidFill>
                  <a:srgbClr val="000000"/>
                </a:solidFill>
                <a:effectLst/>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endParaRPr lang="en-GB" sz="1100" dirty="0">
              <a:effectLst/>
              <a:latin typeface="Calibri"/>
              <a:ea typeface="Calibri"/>
              <a:cs typeface="Times New Roman"/>
            </a:endParaRPr>
          </a:p>
          <a:p>
            <a:pPr>
              <a:lnSpc>
                <a:spcPct val="115000"/>
              </a:lnSpc>
              <a:spcAft>
                <a:spcPts val="0"/>
              </a:spcAft>
            </a:pPr>
            <a:r>
              <a:rPr lang="en-GB" sz="600" dirty="0">
                <a:solidFill>
                  <a:srgbClr val="000000"/>
                </a:solidFill>
                <a:effectLst/>
                <a:latin typeface="Arial"/>
                <a:ea typeface="Calibri"/>
                <a:cs typeface="Times New Roman"/>
              </a:rPr>
              <a:t> </a:t>
            </a:r>
            <a:endParaRPr lang="en-GB" sz="1100" dirty="0">
              <a:effectLst/>
              <a:latin typeface="Calibri"/>
              <a:ea typeface="Calibri"/>
              <a:cs typeface="Times New Roman"/>
            </a:endParaRPr>
          </a:p>
          <a:p>
            <a:pPr>
              <a:lnSpc>
                <a:spcPct val="115000"/>
              </a:lnSpc>
              <a:spcAft>
                <a:spcPts val="0"/>
              </a:spcAft>
            </a:pPr>
            <a:r>
              <a:rPr lang="en-GB" sz="600" dirty="0">
                <a:solidFill>
                  <a:srgbClr val="000000"/>
                </a:solidFill>
                <a:effectLst/>
                <a:latin typeface="Arial"/>
                <a:ea typeface="Calibri"/>
                <a:cs typeface="Times New Roman"/>
              </a:rPr>
              <a:t>Our documents are updated over time. Whilst every effort is made to check all documents, there may be contradictions between published support and the specification, therefore please use the information on the latest specification at all times. Where changes are made to specifications these will be indicated within the document, there will be a new version number indicated, and a summary of the changes. If you do notice a discrepancy between the specification and a resource please contact us at: </a:t>
            </a:r>
            <a:endParaRPr lang="en-GB" sz="1100" dirty="0">
              <a:effectLst/>
              <a:latin typeface="Calibri"/>
              <a:ea typeface="Calibri"/>
              <a:cs typeface="Times New Roman"/>
            </a:endParaRPr>
          </a:p>
          <a:p>
            <a:pPr>
              <a:lnSpc>
                <a:spcPct val="115000"/>
              </a:lnSpc>
              <a:spcAft>
                <a:spcPts val="0"/>
              </a:spcAft>
            </a:pPr>
            <a:r>
              <a:rPr lang="en-GB" sz="600" u="sng" dirty="0">
                <a:solidFill>
                  <a:srgbClr val="0000FF"/>
                </a:solidFill>
                <a:effectLst/>
                <a:latin typeface="Arial"/>
                <a:ea typeface="Calibri"/>
                <a:cs typeface="Times New Roman"/>
                <a:hlinkClick r:id="rId3"/>
              </a:rPr>
              <a:t>resources.feedback@ocr.org.uk</a:t>
            </a:r>
            <a:r>
              <a:rPr lang="en-GB" sz="600" dirty="0">
                <a:solidFill>
                  <a:srgbClr val="000000"/>
                </a:solidFill>
                <a:effectLst/>
                <a:latin typeface="Arial"/>
                <a:ea typeface="Calibri"/>
                <a:cs typeface="Times New Roman"/>
              </a:rPr>
              <a:t>.</a:t>
            </a:r>
            <a:endParaRPr lang="en-GB" sz="1100" dirty="0">
              <a:effectLst/>
              <a:latin typeface="Calibri"/>
              <a:ea typeface="Calibri"/>
              <a:cs typeface="Times New Roman"/>
            </a:endParaRPr>
          </a:p>
          <a:p>
            <a:pPr>
              <a:lnSpc>
                <a:spcPct val="115000"/>
              </a:lnSpc>
              <a:spcAft>
                <a:spcPts val="0"/>
              </a:spcAft>
            </a:pPr>
            <a:r>
              <a:rPr lang="en-GB" sz="600" dirty="0">
                <a:solidFill>
                  <a:srgbClr val="000000"/>
                </a:solidFill>
                <a:effectLst/>
                <a:latin typeface="Arial"/>
                <a:ea typeface="Calibri"/>
                <a:cs typeface="Times New Roman"/>
              </a:rPr>
              <a:t/>
            </a:r>
            <a:br>
              <a:rPr lang="en-GB" sz="600" dirty="0">
                <a:solidFill>
                  <a:srgbClr val="000000"/>
                </a:solidFill>
                <a:effectLst/>
                <a:latin typeface="Arial"/>
                <a:ea typeface="Calibri"/>
                <a:cs typeface="Times New Roman"/>
              </a:rPr>
            </a:br>
            <a:r>
              <a:rPr lang="en-GB" sz="600" dirty="0">
                <a:solidFill>
                  <a:srgbClr val="000000"/>
                </a:solidFill>
                <a:effectLst/>
                <a:latin typeface="Arial"/>
                <a:ea typeface="Calibri"/>
                <a:cs typeface="Times New Roman"/>
              </a:rPr>
              <a:t>© OCR 2018 - This resource may be freely copied and distributed, as long as the OCR logo and this message remain intact and OCR is acknowledged as the originator of this work</a:t>
            </a:r>
            <a:r>
              <a:rPr lang="en-GB" sz="600" dirty="0">
                <a:effectLst/>
                <a:latin typeface="Arial"/>
                <a:ea typeface="Calibri"/>
                <a:cs typeface="Times New Roman"/>
              </a:rPr>
              <a:t>. OCR acknowledges the use of the following content:</a:t>
            </a:r>
          </a:p>
          <a:p>
            <a:pPr>
              <a:lnSpc>
                <a:spcPct val="115000"/>
              </a:lnSpc>
              <a:spcAft>
                <a:spcPts val="0"/>
              </a:spcAft>
            </a:pPr>
            <a:endParaRPr lang="en-GB" sz="600" dirty="0">
              <a:solidFill>
                <a:srgbClr val="FF0000"/>
              </a:solidFill>
              <a:latin typeface="Arial"/>
              <a:ea typeface="Calibri"/>
              <a:cs typeface="Times New Roman"/>
            </a:endParaRPr>
          </a:p>
          <a:p>
            <a:pPr>
              <a:lnSpc>
                <a:spcPct val="115000"/>
              </a:lnSpc>
              <a:spcAft>
                <a:spcPts val="0"/>
              </a:spcAft>
            </a:pPr>
            <a:endParaRPr lang="en-GB" sz="600" dirty="0">
              <a:solidFill>
                <a:srgbClr val="FF0000"/>
              </a:solidFill>
              <a:effectLst/>
              <a:latin typeface="Arial"/>
              <a:ea typeface="Calibri"/>
              <a:cs typeface="Times New Roman"/>
            </a:endParaRPr>
          </a:p>
          <a:p>
            <a:pPr>
              <a:lnSpc>
                <a:spcPct val="115000"/>
              </a:lnSpc>
              <a:spcAft>
                <a:spcPts val="0"/>
              </a:spcAft>
            </a:pPr>
            <a:endParaRPr lang="en-GB" sz="600" dirty="0">
              <a:solidFill>
                <a:srgbClr val="FF0000"/>
              </a:solidFill>
              <a:latin typeface="Arial"/>
              <a:ea typeface="Calibri"/>
              <a:cs typeface="Times New Roman"/>
            </a:endParaRPr>
          </a:p>
          <a:p>
            <a:pPr>
              <a:lnSpc>
                <a:spcPct val="115000"/>
              </a:lnSpc>
              <a:spcAft>
                <a:spcPts val="0"/>
              </a:spcAft>
            </a:pPr>
            <a:endParaRPr lang="en-GB" sz="600" dirty="0">
              <a:solidFill>
                <a:srgbClr val="FF0000"/>
              </a:solidFill>
              <a:effectLst/>
              <a:latin typeface="Arial"/>
              <a:ea typeface="Calibri"/>
              <a:cs typeface="Times New Roman"/>
            </a:endParaRPr>
          </a:p>
          <a:p>
            <a:pPr>
              <a:lnSpc>
                <a:spcPct val="115000"/>
              </a:lnSpc>
              <a:spcAft>
                <a:spcPts val="0"/>
              </a:spcAft>
            </a:pPr>
            <a:endParaRPr lang="en-GB" sz="600" dirty="0">
              <a:solidFill>
                <a:srgbClr val="FF0000"/>
              </a:solidFill>
              <a:latin typeface="Arial"/>
              <a:ea typeface="Calibri"/>
              <a:cs typeface="Times New Roman"/>
            </a:endParaRPr>
          </a:p>
          <a:p>
            <a:pPr>
              <a:lnSpc>
                <a:spcPct val="115000"/>
              </a:lnSpc>
              <a:spcAft>
                <a:spcPts val="0"/>
              </a:spcAft>
            </a:pPr>
            <a:endParaRPr lang="en-GB" sz="600" dirty="0">
              <a:solidFill>
                <a:srgbClr val="FF0000"/>
              </a:solidFill>
              <a:effectLst/>
              <a:latin typeface="Arial"/>
              <a:ea typeface="Calibri"/>
              <a:cs typeface="Times New Roman"/>
            </a:endParaRPr>
          </a:p>
          <a:p>
            <a:pPr>
              <a:lnSpc>
                <a:spcPct val="115000"/>
              </a:lnSpc>
              <a:spcAft>
                <a:spcPts val="0"/>
              </a:spcAft>
            </a:pPr>
            <a:endParaRPr lang="en-GB" sz="600" dirty="0">
              <a:solidFill>
                <a:srgbClr val="FF0000"/>
              </a:solidFill>
              <a:latin typeface="Arial"/>
              <a:ea typeface="Calibri"/>
              <a:cs typeface="Times New Roman"/>
            </a:endParaRPr>
          </a:p>
          <a:p>
            <a:pPr>
              <a:lnSpc>
                <a:spcPct val="115000"/>
              </a:lnSpc>
              <a:spcAft>
                <a:spcPts val="0"/>
              </a:spcAft>
            </a:pPr>
            <a:endParaRPr lang="en-GB" sz="600" dirty="0">
              <a:solidFill>
                <a:srgbClr val="FF0000"/>
              </a:solidFill>
              <a:effectLst/>
              <a:latin typeface="Arial"/>
              <a:ea typeface="Calibri"/>
              <a:cs typeface="Times New Roman"/>
            </a:endParaRPr>
          </a:p>
          <a:p>
            <a:pPr>
              <a:lnSpc>
                <a:spcPct val="115000"/>
              </a:lnSpc>
              <a:spcAft>
                <a:spcPts val="0"/>
              </a:spcAft>
            </a:pPr>
            <a:endParaRPr lang="en-GB" sz="600" dirty="0">
              <a:solidFill>
                <a:srgbClr val="FF0000"/>
              </a:solidFill>
              <a:latin typeface="Arial"/>
              <a:ea typeface="Calibri"/>
              <a:cs typeface="Times New Roman"/>
            </a:endParaRPr>
          </a:p>
          <a:p>
            <a:pPr>
              <a:lnSpc>
                <a:spcPct val="115000"/>
              </a:lnSpc>
              <a:spcAft>
                <a:spcPts val="0"/>
              </a:spcAft>
            </a:pPr>
            <a:endParaRPr lang="en-GB" sz="600" dirty="0">
              <a:solidFill>
                <a:srgbClr val="FF0000"/>
              </a:solidFill>
              <a:effectLst/>
              <a:latin typeface="Arial"/>
              <a:ea typeface="Calibri"/>
              <a:cs typeface="Times New Roman"/>
            </a:endParaRPr>
          </a:p>
          <a:p>
            <a:pPr>
              <a:lnSpc>
                <a:spcPct val="115000"/>
              </a:lnSpc>
              <a:spcAft>
                <a:spcPts val="0"/>
              </a:spcAft>
            </a:pPr>
            <a:endParaRPr lang="en-GB" sz="600" dirty="0">
              <a:solidFill>
                <a:srgbClr val="FF0000"/>
              </a:solidFill>
              <a:latin typeface="Arial"/>
              <a:ea typeface="Calibri"/>
              <a:cs typeface="Times New Roman"/>
            </a:endParaRPr>
          </a:p>
          <a:p>
            <a:pPr>
              <a:lnSpc>
                <a:spcPct val="115000"/>
              </a:lnSpc>
              <a:spcAft>
                <a:spcPts val="0"/>
              </a:spcAft>
            </a:pPr>
            <a:endParaRPr lang="en-GB" sz="600" dirty="0">
              <a:solidFill>
                <a:srgbClr val="FF0000"/>
              </a:solidFill>
              <a:effectLst/>
              <a:latin typeface="Arial"/>
              <a:ea typeface="Calibri"/>
              <a:cs typeface="Times New Roman"/>
            </a:endParaRPr>
          </a:p>
          <a:p>
            <a:pPr>
              <a:lnSpc>
                <a:spcPct val="115000"/>
              </a:lnSpc>
              <a:spcAft>
                <a:spcPts val="0"/>
              </a:spcAft>
            </a:pPr>
            <a:endParaRPr lang="en-GB" sz="600" dirty="0">
              <a:solidFill>
                <a:srgbClr val="FF0000"/>
              </a:solidFill>
              <a:latin typeface="Arial"/>
              <a:ea typeface="Calibri"/>
              <a:cs typeface="Times New Roman"/>
            </a:endParaRPr>
          </a:p>
          <a:p>
            <a:pPr>
              <a:lnSpc>
                <a:spcPct val="115000"/>
              </a:lnSpc>
              <a:spcAft>
                <a:spcPts val="0"/>
              </a:spcAft>
            </a:pPr>
            <a:endParaRPr lang="en-GB" sz="600" dirty="0">
              <a:solidFill>
                <a:srgbClr val="FF0000"/>
              </a:solidFill>
              <a:effectLst/>
              <a:latin typeface="Arial"/>
              <a:ea typeface="Calibri"/>
              <a:cs typeface="Times New Roman"/>
            </a:endParaRPr>
          </a:p>
          <a:p>
            <a:pPr>
              <a:lnSpc>
                <a:spcPct val="115000"/>
              </a:lnSpc>
              <a:spcAft>
                <a:spcPts val="0"/>
              </a:spcAft>
            </a:pPr>
            <a:endParaRPr lang="en-GB" sz="600" dirty="0">
              <a:solidFill>
                <a:srgbClr val="FF0000"/>
              </a:solidFill>
              <a:latin typeface="Arial"/>
              <a:ea typeface="Calibri"/>
              <a:cs typeface="Times New Roman"/>
            </a:endParaRPr>
          </a:p>
          <a:p>
            <a:pPr>
              <a:lnSpc>
                <a:spcPct val="115000"/>
              </a:lnSpc>
              <a:spcAft>
                <a:spcPts val="0"/>
              </a:spcAft>
            </a:pPr>
            <a:endParaRPr lang="en-GB" sz="600" dirty="0">
              <a:solidFill>
                <a:srgbClr val="FF0000"/>
              </a:solidFill>
              <a:effectLst/>
              <a:latin typeface="Arial"/>
              <a:ea typeface="Calibri"/>
              <a:cs typeface="Times New Roman"/>
            </a:endParaRPr>
          </a:p>
          <a:p>
            <a:pPr>
              <a:lnSpc>
                <a:spcPct val="115000"/>
              </a:lnSpc>
              <a:spcAft>
                <a:spcPts val="0"/>
              </a:spcAft>
            </a:pPr>
            <a:endParaRPr lang="en-GB" sz="600" dirty="0">
              <a:solidFill>
                <a:srgbClr val="FF0000"/>
              </a:solidFill>
              <a:latin typeface="Arial"/>
              <a:ea typeface="Calibri"/>
              <a:cs typeface="Times New Roman"/>
            </a:endParaRPr>
          </a:p>
          <a:p>
            <a:pPr marR="71755" fontAlgn="ctr">
              <a:lnSpc>
                <a:spcPct val="120000"/>
              </a:lnSpc>
              <a:spcAft>
                <a:spcPts val="0"/>
              </a:spcAft>
            </a:pPr>
            <a:r>
              <a:rPr lang="en-GB" sz="600" dirty="0">
                <a:solidFill>
                  <a:srgbClr val="000000"/>
                </a:solidFill>
                <a:effectLst/>
                <a:latin typeface="Arial"/>
                <a:ea typeface="Calibri"/>
                <a:cs typeface="Times New Roman"/>
              </a:rPr>
              <a:t>Please get in touch if you want to discuss the accessibility of resources we offer to support delivery of our qualifications: </a:t>
            </a:r>
            <a:r>
              <a:rPr lang="en-GB" sz="600" u="sng" dirty="0">
                <a:solidFill>
                  <a:srgbClr val="0000FF"/>
                </a:solidFill>
                <a:effectLst/>
                <a:latin typeface="Arial"/>
                <a:ea typeface="Calibri"/>
                <a:cs typeface="Times New Roman"/>
                <a:hlinkClick r:id="rId4"/>
              </a:rPr>
              <a:t>resources.feedback@ocr.org.uk</a:t>
            </a:r>
            <a:endParaRPr lang="en-GB" sz="1100" dirty="0">
              <a:effectLst/>
              <a:latin typeface="Calibri"/>
              <a:ea typeface="Calibri"/>
              <a:cs typeface="Times New Roman"/>
            </a:endParaRPr>
          </a:p>
        </p:txBody>
      </p:sp>
      <p:graphicFrame>
        <p:nvGraphicFramePr>
          <p:cNvPr id="2" name="Table 1">
            <a:extLst>
              <a:ext uri="{FF2B5EF4-FFF2-40B4-BE49-F238E27FC236}">
                <a16:creationId xmlns:a16="http://schemas.microsoft.com/office/drawing/2014/main" id="{1B430E34-3A2A-44A0-9A1A-541C14A6BA77}"/>
              </a:ext>
            </a:extLst>
          </p:cNvPr>
          <p:cNvGraphicFramePr>
            <a:graphicFrameLocks noGrp="1"/>
          </p:cNvGraphicFramePr>
          <p:nvPr>
            <p:extLst>
              <p:ext uri="{D42A27DB-BD31-4B8C-83A1-F6EECF244321}">
                <p14:modId xmlns:p14="http://schemas.microsoft.com/office/powerpoint/2010/main" val="1608997162"/>
              </p:ext>
            </p:extLst>
          </p:nvPr>
        </p:nvGraphicFramePr>
        <p:xfrm>
          <a:off x="683568" y="3861048"/>
          <a:ext cx="7632848" cy="1728192"/>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4206808019"/>
                    </a:ext>
                  </a:extLst>
                </a:gridCol>
                <a:gridCol w="2520280">
                  <a:extLst>
                    <a:ext uri="{9D8B030D-6E8A-4147-A177-3AD203B41FA5}">
                      <a16:colId xmlns:a16="http://schemas.microsoft.com/office/drawing/2014/main" val="2631267483"/>
                    </a:ext>
                  </a:extLst>
                </a:gridCol>
                <a:gridCol w="2664296">
                  <a:extLst>
                    <a:ext uri="{9D8B030D-6E8A-4147-A177-3AD203B41FA5}">
                      <a16:colId xmlns:a16="http://schemas.microsoft.com/office/drawing/2014/main" val="114358906"/>
                    </a:ext>
                  </a:extLst>
                </a:gridCol>
              </a:tblGrid>
              <a:tr h="1728192">
                <a:tc>
                  <a:txBody>
                    <a:bodyPr/>
                    <a:lstStyle/>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3, 5-11 &gt; Skeleton / </a:t>
                      </a:r>
                      <a:r>
                        <a:rPr lang="en-GB" sz="600" dirty="0" err="1">
                          <a:solidFill>
                            <a:schemeClr val="tx1"/>
                          </a:solidFill>
                          <a:effectLst/>
                          <a:latin typeface="Arial" panose="020B0604020202020204" pitchFamily="34" charset="0"/>
                          <a:ea typeface="Calibri"/>
                          <a:cs typeface="Arial" panose="020B0604020202020204" pitchFamily="34" charset="0"/>
                        </a:rPr>
                        <a:t>stihii</a:t>
                      </a:r>
                      <a:r>
                        <a:rPr lang="en-GB" sz="600" dirty="0">
                          <a:solidFill>
                            <a:schemeClr val="tx1"/>
                          </a:solidFill>
                          <a:effectLst/>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12 &gt; Hand / La </a:t>
                      </a:r>
                      <a:r>
                        <a:rPr lang="en-GB" sz="600" dirty="0" err="1">
                          <a:solidFill>
                            <a:schemeClr val="tx1"/>
                          </a:solidFill>
                          <a:effectLst/>
                          <a:latin typeface="Arial" panose="020B0604020202020204" pitchFamily="34" charset="0"/>
                          <a:ea typeface="Calibri"/>
                          <a:cs typeface="Arial" panose="020B0604020202020204" pitchFamily="34" charset="0"/>
                        </a:rPr>
                        <a:t>Gorda</a:t>
                      </a:r>
                      <a:r>
                        <a:rPr lang="en-GB" sz="600" dirty="0">
                          <a:solidFill>
                            <a:schemeClr val="tx1"/>
                          </a:solidFill>
                          <a:effectLst/>
                          <a:latin typeface="Arial" panose="020B0604020202020204" pitchFamily="34" charset="0"/>
                          <a:ea typeface="Calibri"/>
                          <a:cs typeface="Arial" panose="020B0604020202020204" pitchFamily="34" charset="0"/>
                        </a:rPr>
                        <a:t> </a:t>
                      </a:r>
                      <a:r>
                        <a:rPr lang="en-GB" sz="600" dirty="0">
                          <a:solidFill>
                            <a:schemeClr val="tx1"/>
                          </a:solidFill>
                          <a:latin typeface="Arial" panose="020B0604020202020204" pitchFamily="34" charset="0"/>
                          <a:ea typeface="Calibri"/>
                          <a:cs typeface="Arial" panose="020B0604020202020204" pitchFamily="34" charset="0"/>
                        </a:rPr>
                        <a:t>/ Shutterstock.com</a:t>
                      </a:r>
                    </a:p>
                    <a:p>
                      <a:pPr marL="171450" indent="-171450">
                        <a:lnSpc>
                          <a:spcPct val="115000"/>
                        </a:lnSpc>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12 &gt; Foot / corbac40 </a:t>
                      </a:r>
                      <a:r>
                        <a:rPr lang="en-GB" sz="600" dirty="0">
                          <a:solidFill>
                            <a:schemeClr val="tx1"/>
                          </a:solidFill>
                          <a:latin typeface="Arial" panose="020B0604020202020204" pitchFamily="34" charset="0"/>
                          <a:ea typeface="Calibri"/>
                          <a:cs typeface="Arial" panose="020B0604020202020204" pitchFamily="34" charset="0"/>
                        </a:rPr>
                        <a:t>/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15 &gt; Foot / Sebastian </a:t>
                      </a:r>
                      <a:r>
                        <a:rPr lang="en-GB" sz="600" dirty="0" err="1">
                          <a:solidFill>
                            <a:schemeClr val="tx1"/>
                          </a:solidFill>
                          <a:latin typeface="Arial" panose="020B0604020202020204" pitchFamily="34" charset="0"/>
                          <a:ea typeface="Calibri"/>
                          <a:cs typeface="Arial" panose="020B0604020202020204" pitchFamily="34" charset="0"/>
                        </a:rPr>
                        <a:t>Kaulitzki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15 &gt; </a:t>
                      </a:r>
                      <a:r>
                        <a:rPr lang="en-GB" sz="600" dirty="0">
                          <a:solidFill>
                            <a:schemeClr val="tx1"/>
                          </a:solidFill>
                          <a:latin typeface="Arial" panose="020B0604020202020204" pitchFamily="34" charset="0"/>
                          <a:ea typeface="Calibri"/>
                          <a:cs typeface="Arial" panose="020B0604020202020204" pitchFamily="34" charset="0"/>
                        </a:rPr>
                        <a:t>Skull with brain / </a:t>
                      </a:r>
                      <a:r>
                        <a:rPr lang="en-GB" sz="600" dirty="0" err="1">
                          <a:solidFill>
                            <a:schemeClr val="tx1"/>
                          </a:solidFill>
                          <a:latin typeface="Arial" panose="020B0604020202020204" pitchFamily="34" charset="0"/>
                          <a:ea typeface="Calibri"/>
                          <a:cs typeface="Arial" panose="020B0604020202020204" pitchFamily="34" charset="0"/>
                        </a:rPr>
                        <a:t>kavring</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15 &gt; Brain / </a:t>
                      </a:r>
                      <a:r>
                        <a:rPr lang="en-GB" sz="600" dirty="0" err="1">
                          <a:solidFill>
                            <a:schemeClr val="tx1"/>
                          </a:solidFill>
                          <a:latin typeface="Arial" panose="020B0604020202020204" pitchFamily="34" charset="0"/>
                          <a:ea typeface="Calibri"/>
                          <a:cs typeface="Arial" panose="020B0604020202020204" pitchFamily="34" charset="0"/>
                        </a:rPr>
                        <a:t>maglyvi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15 &gt; Heart / Bernardo </a:t>
                      </a:r>
                      <a:r>
                        <a:rPr lang="en-GB" sz="600" dirty="0" err="1">
                          <a:solidFill>
                            <a:schemeClr val="tx1"/>
                          </a:solidFill>
                          <a:latin typeface="Arial" panose="020B0604020202020204" pitchFamily="34" charset="0"/>
                          <a:ea typeface="Calibri"/>
                          <a:cs typeface="Arial" panose="020B0604020202020204" pitchFamily="34" charset="0"/>
                        </a:rPr>
                        <a:t>Ramonfaur</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16 &gt; Running skeleton / </a:t>
                      </a:r>
                      <a:r>
                        <a:rPr lang="en-GB" sz="600" dirty="0" err="1">
                          <a:solidFill>
                            <a:schemeClr val="tx1"/>
                          </a:solidFill>
                          <a:latin typeface="Arial" panose="020B0604020202020204" pitchFamily="34" charset="0"/>
                          <a:ea typeface="Calibri"/>
                          <a:cs typeface="Arial" panose="020B0604020202020204" pitchFamily="34" charset="0"/>
                        </a:rPr>
                        <a:t>tose</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16 &gt; Sitting skeleton / </a:t>
                      </a:r>
                      <a:r>
                        <a:rPr lang="en-GB" sz="600" dirty="0" err="1">
                          <a:solidFill>
                            <a:schemeClr val="tx1"/>
                          </a:solidFill>
                          <a:latin typeface="Arial" panose="020B0604020202020204" pitchFamily="34" charset="0"/>
                          <a:ea typeface="Calibri"/>
                          <a:cs typeface="Arial" panose="020B0604020202020204" pitchFamily="34" charset="0"/>
                        </a:rPr>
                        <a:t>tose</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16, 24, 26 &gt; Shoulder / </a:t>
                      </a:r>
                      <a:r>
                        <a:rPr lang="en-GB" sz="600" dirty="0" err="1">
                          <a:solidFill>
                            <a:schemeClr val="tx1"/>
                          </a:solidFill>
                          <a:latin typeface="Arial" panose="020B0604020202020204" pitchFamily="34" charset="0"/>
                          <a:ea typeface="Calibri"/>
                          <a:cs typeface="Arial" panose="020B0604020202020204" pitchFamily="34" charset="0"/>
                        </a:rPr>
                        <a:t>Designua</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16 &gt; Throwing men / Gabriele </a:t>
                      </a:r>
                      <a:r>
                        <a:rPr lang="en-GB" sz="600" dirty="0" err="1">
                          <a:solidFill>
                            <a:schemeClr val="tx1"/>
                          </a:solidFill>
                          <a:latin typeface="Arial" panose="020B0604020202020204" pitchFamily="34" charset="0"/>
                          <a:ea typeface="Calibri"/>
                          <a:cs typeface="Arial" panose="020B0604020202020204" pitchFamily="34" charset="0"/>
                        </a:rPr>
                        <a:t>Maltinti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17, 18 &gt; Bone / </a:t>
                      </a:r>
                      <a:r>
                        <a:rPr lang="en-GB" sz="600" dirty="0" err="1">
                          <a:solidFill>
                            <a:schemeClr val="tx1"/>
                          </a:solidFill>
                          <a:latin typeface="Arial" panose="020B0604020202020204" pitchFamily="34" charset="0"/>
                          <a:ea typeface="Calibri"/>
                          <a:cs typeface="Arial" panose="020B0604020202020204" pitchFamily="34" charset="0"/>
                        </a:rPr>
                        <a:t>ciencepics</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17 &gt; Glass Milk / Kenneth Man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19 &gt; </a:t>
                      </a:r>
                      <a:r>
                        <a:rPr lang="en-GB" sz="600" dirty="0">
                          <a:solidFill>
                            <a:schemeClr val="tx1"/>
                          </a:solidFill>
                          <a:latin typeface="Arial" panose="020B0604020202020204" pitchFamily="34" charset="0"/>
                          <a:ea typeface="Calibri"/>
                          <a:cs typeface="Arial" panose="020B0604020202020204" pitchFamily="34" charset="0"/>
                        </a:rPr>
                        <a:t>Skeleton head / Sebastian </a:t>
                      </a:r>
                      <a:r>
                        <a:rPr lang="en-GB" sz="600" dirty="0" err="1">
                          <a:solidFill>
                            <a:schemeClr val="tx1"/>
                          </a:solidFill>
                          <a:latin typeface="Arial" panose="020B0604020202020204" pitchFamily="34" charset="0"/>
                          <a:ea typeface="Calibri"/>
                          <a:cs typeface="Arial" panose="020B0604020202020204" pitchFamily="34" charset="0"/>
                        </a:rPr>
                        <a:t>Kaulitzki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19 &gt; </a:t>
                      </a:r>
                      <a:r>
                        <a:rPr lang="en-GB" sz="600" dirty="0">
                          <a:solidFill>
                            <a:schemeClr val="tx1"/>
                          </a:solidFill>
                          <a:latin typeface="Arial" panose="020B0604020202020204" pitchFamily="34" charset="0"/>
                          <a:ea typeface="Calibri"/>
                          <a:cs typeface="Arial" panose="020B0604020202020204" pitchFamily="34" charset="0"/>
                        </a:rPr>
                        <a:t>Rugby player / </a:t>
                      </a:r>
                      <a:r>
                        <a:rPr lang="en-GB" sz="600" dirty="0" err="1">
                          <a:solidFill>
                            <a:schemeClr val="tx1"/>
                          </a:solidFill>
                          <a:latin typeface="Arial" panose="020B0604020202020204" pitchFamily="34" charset="0"/>
                          <a:ea typeface="Calibri"/>
                          <a:cs typeface="Arial" panose="020B0604020202020204" pitchFamily="34" charset="0"/>
                        </a:rPr>
                        <a:t>wavebreakmedia</a:t>
                      </a:r>
                      <a:r>
                        <a:rPr lang="en-GB" sz="600" dirty="0">
                          <a:solidFill>
                            <a:schemeClr val="tx1"/>
                          </a:solidFill>
                          <a:latin typeface="Arial" panose="020B0604020202020204" pitchFamily="34" charset="0"/>
                          <a:ea typeface="Calibri"/>
                          <a:cs typeface="Arial" panose="020B0604020202020204" pitchFamily="34" charset="0"/>
                        </a:rPr>
                        <a:t> / Shutterstock.com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600" dirty="0">
                          <a:solidFill>
                            <a:schemeClr val="tx1"/>
                          </a:solidFill>
                          <a:effectLst/>
                          <a:latin typeface="Arial" panose="020B0604020202020204" pitchFamily="34" charset="0"/>
                          <a:ea typeface="Calibri"/>
                          <a:cs typeface="Arial" panose="020B0604020202020204" pitchFamily="34" charset="0"/>
                        </a:rPr>
                        <a:t>20 &gt; </a:t>
                      </a:r>
                      <a:r>
                        <a:rPr lang="en-GB" sz="600" dirty="0">
                          <a:solidFill>
                            <a:schemeClr val="tx1"/>
                          </a:solidFill>
                          <a:latin typeface="Arial" panose="020B0604020202020204" pitchFamily="34" charset="0"/>
                          <a:ea typeface="Calibri"/>
                          <a:cs typeface="Arial" panose="020B0604020202020204" pitchFamily="34" charset="0"/>
                        </a:rPr>
                        <a:t>Synovial joint / </a:t>
                      </a:r>
                      <a:r>
                        <a:rPr lang="en-GB" sz="600" dirty="0" err="1">
                          <a:solidFill>
                            <a:schemeClr val="tx1"/>
                          </a:solidFill>
                          <a:latin typeface="Arial" panose="020B0604020202020204" pitchFamily="34" charset="0"/>
                          <a:ea typeface="Calibri"/>
                          <a:cs typeface="Arial" panose="020B0604020202020204" pitchFamily="34" charset="0"/>
                        </a:rPr>
                        <a:t>joshya</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21 &gt; </a:t>
                      </a:r>
                      <a:r>
                        <a:rPr lang="en-GB" sz="600" dirty="0">
                          <a:solidFill>
                            <a:schemeClr val="tx1"/>
                          </a:solidFill>
                          <a:latin typeface="Arial" panose="020B0604020202020204" pitchFamily="34" charset="0"/>
                          <a:ea typeface="Calibri"/>
                          <a:cs typeface="Arial" panose="020B0604020202020204" pitchFamily="34" charset="0"/>
                        </a:rPr>
                        <a:t>Knee joint / Sebastian </a:t>
                      </a:r>
                      <a:r>
                        <a:rPr lang="en-GB" sz="600" dirty="0" err="1">
                          <a:solidFill>
                            <a:schemeClr val="tx1"/>
                          </a:solidFill>
                          <a:latin typeface="Arial" panose="020B0604020202020204" pitchFamily="34" charset="0"/>
                          <a:ea typeface="Calibri"/>
                          <a:cs typeface="Arial" panose="020B0604020202020204" pitchFamily="34" charset="0"/>
                        </a:rPr>
                        <a:t>Kaulitzki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21, 26 &gt; </a:t>
                      </a:r>
                      <a:r>
                        <a:rPr lang="en-GB" sz="600" dirty="0">
                          <a:solidFill>
                            <a:schemeClr val="tx1"/>
                          </a:solidFill>
                          <a:latin typeface="Arial" panose="020B0604020202020204" pitchFamily="34" charset="0"/>
                          <a:ea typeface="Calibri"/>
                          <a:cs typeface="Arial" panose="020B0604020202020204" pitchFamily="34" charset="0"/>
                        </a:rPr>
                        <a:t>Hinge / </a:t>
                      </a:r>
                      <a:r>
                        <a:rPr lang="en-GB" sz="600" dirty="0" err="1">
                          <a:solidFill>
                            <a:schemeClr val="tx1"/>
                          </a:solidFill>
                          <a:latin typeface="Arial" panose="020B0604020202020204" pitchFamily="34" charset="0"/>
                          <a:ea typeface="Calibri"/>
                          <a:cs typeface="Arial" panose="020B0604020202020204" pitchFamily="34" charset="0"/>
                        </a:rPr>
                        <a:t>Aldona</a:t>
                      </a:r>
                      <a:r>
                        <a:rPr lang="en-GB" sz="600" dirty="0">
                          <a:solidFill>
                            <a:schemeClr val="tx1"/>
                          </a:solidFill>
                          <a:latin typeface="Arial" panose="020B0604020202020204" pitchFamily="34" charset="0"/>
                          <a:ea typeface="Calibri"/>
                          <a:cs typeface="Arial" panose="020B0604020202020204" pitchFamily="34" charset="0"/>
                        </a:rPr>
                        <a:t> </a:t>
                      </a:r>
                      <a:r>
                        <a:rPr lang="en-GB" sz="600" dirty="0" err="1">
                          <a:solidFill>
                            <a:schemeClr val="tx1"/>
                          </a:solidFill>
                          <a:latin typeface="Arial" panose="020B0604020202020204" pitchFamily="34" charset="0"/>
                          <a:ea typeface="Calibri"/>
                          <a:cs typeface="Arial" panose="020B0604020202020204" pitchFamily="34" charset="0"/>
                        </a:rPr>
                        <a:t>Griskeviciene</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21, 28 &gt; </a:t>
                      </a:r>
                      <a:r>
                        <a:rPr lang="en-GB" sz="600" dirty="0">
                          <a:solidFill>
                            <a:schemeClr val="tx1"/>
                          </a:solidFill>
                          <a:latin typeface="Arial" panose="020B0604020202020204" pitchFamily="34" charset="0"/>
                          <a:ea typeface="Calibri"/>
                          <a:cs typeface="Arial" panose="020B0604020202020204" pitchFamily="34" charset="0"/>
                        </a:rPr>
                        <a:t>Rowers / </a:t>
                      </a:r>
                      <a:r>
                        <a:rPr lang="en-GB" sz="600" dirty="0" err="1">
                          <a:solidFill>
                            <a:schemeClr val="tx1"/>
                          </a:solidFill>
                          <a:latin typeface="Arial" panose="020B0604020202020204" pitchFamily="34" charset="0"/>
                          <a:ea typeface="Calibri"/>
                          <a:cs typeface="Arial" panose="020B0604020202020204" pitchFamily="34" charset="0"/>
                        </a:rPr>
                        <a:t>Jaysi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21, 26, 27 &gt; </a:t>
                      </a:r>
                      <a:r>
                        <a:rPr lang="en-GB" sz="600" dirty="0">
                          <a:solidFill>
                            <a:schemeClr val="tx1"/>
                          </a:solidFill>
                          <a:latin typeface="Arial" panose="020B0604020202020204" pitchFamily="34" charset="0"/>
                          <a:ea typeface="Calibri"/>
                          <a:cs typeface="Arial" panose="020B0604020202020204" pitchFamily="34" charset="0"/>
                        </a:rPr>
                        <a:t>Tennis / Franck </a:t>
                      </a:r>
                      <a:r>
                        <a:rPr lang="en-GB" sz="600" dirty="0" err="1">
                          <a:solidFill>
                            <a:schemeClr val="tx1"/>
                          </a:solidFill>
                          <a:latin typeface="Arial" panose="020B0604020202020204" pitchFamily="34" charset="0"/>
                          <a:ea typeface="Calibri"/>
                          <a:cs typeface="Arial" panose="020B0604020202020204" pitchFamily="34" charset="0"/>
                        </a:rPr>
                        <a:t>Camhi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22 &gt; Elbow joint / </a:t>
                      </a:r>
                      <a:r>
                        <a:rPr lang="en-GB" sz="600" dirty="0" err="1">
                          <a:solidFill>
                            <a:schemeClr val="tx1"/>
                          </a:solidFill>
                          <a:latin typeface="Arial" panose="020B0604020202020204" pitchFamily="34" charset="0"/>
                          <a:ea typeface="Calibri"/>
                          <a:cs typeface="Arial" panose="020B0604020202020204" pitchFamily="34" charset="0"/>
                        </a:rPr>
                        <a:t>Alila</a:t>
                      </a:r>
                      <a:r>
                        <a:rPr lang="en-GB" sz="600" dirty="0">
                          <a:solidFill>
                            <a:schemeClr val="tx1"/>
                          </a:solidFill>
                          <a:latin typeface="Arial" panose="020B0604020202020204" pitchFamily="34" charset="0"/>
                          <a:ea typeface="Calibri"/>
                          <a:cs typeface="Arial" panose="020B0604020202020204" pitchFamily="34" charset="0"/>
                        </a:rPr>
                        <a:t> Medical Media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22 &gt; </a:t>
                      </a:r>
                      <a:r>
                        <a:rPr lang="en-GB" sz="600" dirty="0">
                          <a:solidFill>
                            <a:schemeClr val="tx1"/>
                          </a:solidFill>
                          <a:latin typeface="Arial" panose="020B0604020202020204" pitchFamily="34" charset="0"/>
                          <a:ea typeface="Calibri"/>
                          <a:cs typeface="Arial" panose="020B0604020202020204" pitchFamily="34" charset="0"/>
                        </a:rPr>
                        <a:t>Knee / </a:t>
                      </a:r>
                      <a:r>
                        <a:rPr lang="en-GB" sz="600" dirty="0" err="1">
                          <a:solidFill>
                            <a:schemeClr val="tx1"/>
                          </a:solidFill>
                          <a:latin typeface="Arial" panose="020B0604020202020204" pitchFamily="34" charset="0"/>
                          <a:ea typeface="Calibri"/>
                          <a:cs typeface="Arial" panose="020B0604020202020204" pitchFamily="34" charset="0"/>
                        </a:rPr>
                        <a:t>Viktoriia</a:t>
                      </a:r>
                      <a:r>
                        <a:rPr lang="en-GB" sz="600" dirty="0">
                          <a:solidFill>
                            <a:schemeClr val="tx1"/>
                          </a:solidFill>
                          <a:latin typeface="Arial" panose="020B0604020202020204" pitchFamily="34" charset="0"/>
                          <a:ea typeface="Calibri"/>
                          <a:cs typeface="Arial" panose="020B0604020202020204" pitchFamily="34" charset="0"/>
                        </a:rPr>
                        <a:t> </a:t>
                      </a:r>
                      <a:r>
                        <a:rPr lang="en-GB" sz="600" dirty="0" err="1">
                          <a:solidFill>
                            <a:schemeClr val="tx1"/>
                          </a:solidFill>
                          <a:latin typeface="Arial" panose="020B0604020202020204" pitchFamily="34" charset="0"/>
                          <a:ea typeface="Calibri"/>
                          <a:cs typeface="Arial" panose="020B0604020202020204" pitchFamily="34" charset="0"/>
                        </a:rPr>
                        <a:t>Panchenko</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23 &gt; </a:t>
                      </a:r>
                      <a:r>
                        <a:rPr lang="en-GB" sz="600" dirty="0">
                          <a:solidFill>
                            <a:schemeClr val="tx1"/>
                          </a:solidFill>
                          <a:latin typeface="Arial" panose="020B0604020202020204" pitchFamily="34" charset="0"/>
                          <a:ea typeface="Calibri"/>
                          <a:cs typeface="Arial" panose="020B0604020202020204" pitchFamily="34" charset="0"/>
                        </a:rPr>
                        <a:t>Flexion / </a:t>
                      </a:r>
                      <a:r>
                        <a:rPr lang="en-GB" sz="600" dirty="0" err="1">
                          <a:solidFill>
                            <a:schemeClr val="tx1"/>
                          </a:solidFill>
                          <a:latin typeface="Arial" panose="020B0604020202020204" pitchFamily="34" charset="0"/>
                          <a:ea typeface="Calibri"/>
                          <a:cs typeface="Arial" panose="020B0604020202020204" pitchFamily="34" charset="0"/>
                        </a:rPr>
                        <a:t>Ljupco</a:t>
                      </a:r>
                      <a:r>
                        <a:rPr lang="en-GB" sz="600" dirty="0">
                          <a:solidFill>
                            <a:schemeClr val="tx1"/>
                          </a:solidFill>
                          <a:latin typeface="Arial" panose="020B0604020202020204" pitchFamily="34" charset="0"/>
                          <a:ea typeface="Calibri"/>
                          <a:cs typeface="Arial" panose="020B0604020202020204" pitchFamily="34" charset="0"/>
                        </a:rPr>
                        <a:t> </a:t>
                      </a:r>
                      <a:r>
                        <a:rPr lang="en-GB" sz="600" dirty="0" err="1">
                          <a:solidFill>
                            <a:schemeClr val="tx1"/>
                          </a:solidFill>
                          <a:latin typeface="Arial" panose="020B0604020202020204" pitchFamily="34" charset="0"/>
                          <a:ea typeface="Calibri"/>
                          <a:cs typeface="Arial" panose="020B0604020202020204" pitchFamily="34" charset="0"/>
                        </a:rPr>
                        <a:t>Smokovski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23 &gt; </a:t>
                      </a:r>
                      <a:r>
                        <a:rPr lang="en-GB" sz="600" dirty="0">
                          <a:solidFill>
                            <a:schemeClr val="tx1"/>
                          </a:solidFill>
                          <a:latin typeface="Arial" panose="020B0604020202020204" pitchFamily="34" charset="0"/>
                          <a:ea typeface="Calibri"/>
                          <a:cs typeface="Arial" panose="020B0604020202020204" pitchFamily="34" charset="0"/>
                        </a:rPr>
                        <a:t>Extension / </a:t>
                      </a:r>
                      <a:r>
                        <a:rPr lang="en-GB" sz="600" dirty="0" err="1">
                          <a:solidFill>
                            <a:schemeClr val="tx1"/>
                          </a:solidFill>
                          <a:latin typeface="Arial" panose="020B0604020202020204" pitchFamily="34" charset="0"/>
                          <a:ea typeface="Calibri"/>
                          <a:cs typeface="Arial" panose="020B0604020202020204" pitchFamily="34" charset="0"/>
                        </a:rPr>
                        <a:t>Ljupco</a:t>
                      </a:r>
                      <a:r>
                        <a:rPr lang="en-GB" sz="600" dirty="0">
                          <a:solidFill>
                            <a:schemeClr val="tx1"/>
                          </a:solidFill>
                          <a:latin typeface="Arial" panose="020B0604020202020204" pitchFamily="34" charset="0"/>
                          <a:ea typeface="Calibri"/>
                          <a:cs typeface="Arial" panose="020B0604020202020204" pitchFamily="34" charset="0"/>
                        </a:rPr>
                        <a:t> </a:t>
                      </a:r>
                      <a:r>
                        <a:rPr lang="en-GB" sz="600" dirty="0" err="1">
                          <a:solidFill>
                            <a:schemeClr val="tx1"/>
                          </a:solidFill>
                          <a:latin typeface="Arial" panose="020B0604020202020204" pitchFamily="34" charset="0"/>
                          <a:ea typeface="Calibri"/>
                          <a:cs typeface="Arial" panose="020B0604020202020204" pitchFamily="34" charset="0"/>
                        </a:rPr>
                        <a:t>Smokovski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24 &gt; Hip / </a:t>
                      </a:r>
                      <a:r>
                        <a:rPr lang="en-GB" sz="600" dirty="0" err="1">
                          <a:solidFill>
                            <a:schemeClr val="tx1"/>
                          </a:solidFill>
                          <a:latin typeface="Arial" panose="020B0604020202020204" pitchFamily="34" charset="0"/>
                          <a:ea typeface="Calibri"/>
                          <a:cs typeface="Arial" panose="020B0604020202020204" pitchFamily="34" charset="0"/>
                        </a:rPr>
                        <a:t>Alila</a:t>
                      </a:r>
                      <a:r>
                        <a:rPr lang="en-GB" sz="600" dirty="0">
                          <a:solidFill>
                            <a:schemeClr val="tx1"/>
                          </a:solidFill>
                          <a:latin typeface="Arial" panose="020B0604020202020204" pitchFamily="34" charset="0"/>
                          <a:ea typeface="Calibri"/>
                          <a:cs typeface="Arial" panose="020B0604020202020204" pitchFamily="34" charset="0"/>
                        </a:rPr>
                        <a:t> Medical Media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25 &gt; </a:t>
                      </a:r>
                      <a:r>
                        <a:rPr lang="en-GB" sz="600" dirty="0">
                          <a:solidFill>
                            <a:schemeClr val="tx1"/>
                          </a:solidFill>
                          <a:latin typeface="Arial" panose="020B0604020202020204" pitchFamily="34" charset="0"/>
                          <a:ea typeface="Calibri"/>
                          <a:cs typeface="Arial" panose="020B0604020202020204" pitchFamily="34" charset="0"/>
                        </a:rPr>
                        <a:t>Hip / </a:t>
                      </a:r>
                      <a:r>
                        <a:rPr lang="en-GB" sz="600" dirty="0" err="1">
                          <a:solidFill>
                            <a:schemeClr val="tx1"/>
                          </a:solidFill>
                          <a:latin typeface="Arial" panose="020B0604020202020204" pitchFamily="34" charset="0"/>
                          <a:ea typeface="Calibri"/>
                          <a:cs typeface="Arial" panose="020B0604020202020204" pitchFamily="34" charset="0"/>
                        </a:rPr>
                        <a:t>Oleksii</a:t>
                      </a:r>
                      <a:r>
                        <a:rPr lang="en-GB" sz="600" dirty="0">
                          <a:solidFill>
                            <a:schemeClr val="tx1"/>
                          </a:solidFill>
                          <a:latin typeface="Arial" panose="020B0604020202020204" pitchFamily="34" charset="0"/>
                          <a:ea typeface="Calibri"/>
                          <a:cs typeface="Arial" panose="020B0604020202020204" pitchFamily="34" charset="0"/>
                        </a:rPr>
                        <a:t> </a:t>
                      </a:r>
                      <a:r>
                        <a:rPr lang="en-GB" sz="600" dirty="0" err="1">
                          <a:solidFill>
                            <a:schemeClr val="tx1"/>
                          </a:solidFill>
                          <a:latin typeface="Arial" panose="020B0604020202020204" pitchFamily="34" charset="0"/>
                          <a:ea typeface="Calibri"/>
                          <a:cs typeface="Arial" panose="020B0604020202020204" pitchFamily="34" charset="0"/>
                        </a:rPr>
                        <a:t>Natykach</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27 &gt; Outline / Anna </a:t>
                      </a:r>
                      <a:r>
                        <a:rPr lang="en-GB" sz="600" dirty="0" err="1">
                          <a:solidFill>
                            <a:schemeClr val="tx1"/>
                          </a:solidFill>
                          <a:latin typeface="Arial" panose="020B0604020202020204" pitchFamily="34" charset="0"/>
                          <a:ea typeface="Calibri"/>
                          <a:cs typeface="Arial" panose="020B0604020202020204" pitchFamily="34" charset="0"/>
                        </a:rPr>
                        <a:t>Rassadnikova</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27, 29 &gt; Abduction / </a:t>
                      </a:r>
                      <a:r>
                        <a:rPr lang="en-GB" sz="600" dirty="0" err="1">
                          <a:solidFill>
                            <a:schemeClr val="tx1"/>
                          </a:solidFill>
                          <a:latin typeface="Arial" panose="020B0604020202020204" pitchFamily="34" charset="0"/>
                          <a:ea typeface="Calibri"/>
                          <a:cs typeface="Arial" panose="020B0604020202020204" pitchFamily="34" charset="0"/>
                        </a:rPr>
                        <a:t>Auttapon</a:t>
                      </a:r>
                      <a:r>
                        <a:rPr lang="en-GB" sz="600" dirty="0">
                          <a:solidFill>
                            <a:schemeClr val="tx1"/>
                          </a:solidFill>
                          <a:latin typeface="Arial" panose="020B0604020202020204" pitchFamily="34" charset="0"/>
                          <a:ea typeface="Calibri"/>
                          <a:cs typeface="Arial" panose="020B0604020202020204" pitchFamily="34" charset="0"/>
                        </a:rPr>
                        <a:t> </a:t>
                      </a:r>
                      <a:r>
                        <a:rPr lang="en-GB" sz="600" dirty="0" err="1">
                          <a:solidFill>
                            <a:schemeClr val="tx1"/>
                          </a:solidFill>
                          <a:latin typeface="Arial" panose="020B0604020202020204" pitchFamily="34" charset="0"/>
                          <a:ea typeface="Calibri"/>
                          <a:cs typeface="Arial" panose="020B0604020202020204" pitchFamily="34" charset="0"/>
                        </a:rPr>
                        <a:t>Wongtakeaw</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28 &gt; Beach ball / </a:t>
                      </a:r>
                      <a:r>
                        <a:rPr lang="en-GB" sz="600" dirty="0" err="1">
                          <a:solidFill>
                            <a:schemeClr val="tx1"/>
                          </a:solidFill>
                          <a:latin typeface="Arial" panose="020B0604020202020204" pitchFamily="34" charset="0"/>
                          <a:ea typeface="Calibri"/>
                          <a:cs typeface="Arial" panose="020B0604020202020204" pitchFamily="34" charset="0"/>
                        </a:rPr>
                        <a:t>Kzenon</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endParaRPr lang="en-GB" sz="600" dirty="0">
                        <a:solidFill>
                          <a:schemeClr val="tx1"/>
                        </a:solidFill>
                        <a:latin typeface="Arial" panose="020B0604020202020204" pitchFamily="34" charset="0"/>
                        <a:ea typeface="Calibri"/>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Aft>
                          <a:spcPts val="0"/>
                        </a:spcAft>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29 &gt; Bowler 1 / imagedb.com / Shutterstock.com</a:t>
                      </a:r>
                    </a:p>
                    <a:p>
                      <a:pPr marL="171450" indent="-171450">
                        <a:lnSpc>
                          <a:spcPct val="115000"/>
                        </a:lnSpc>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29, 31 &gt; Bowler 2 / imagedb.com / Shutterstock.com</a:t>
                      </a:r>
                    </a:p>
                    <a:p>
                      <a:pPr marL="171450" indent="-171450">
                        <a:lnSpc>
                          <a:spcPct val="115000"/>
                        </a:lnSpc>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29 &gt; Bowler 3 / imagedb.com / Shutterstock.com</a:t>
                      </a:r>
                    </a:p>
                    <a:p>
                      <a:pPr marL="171450" indent="-171450">
                        <a:lnSpc>
                          <a:spcPct val="115000"/>
                        </a:lnSpc>
                        <a:buFont typeface="Arial" panose="020B0604020202020204" pitchFamily="34" charset="0"/>
                        <a:buChar char="•"/>
                      </a:pPr>
                      <a:r>
                        <a:rPr lang="en-GB" sz="600" dirty="0">
                          <a:solidFill>
                            <a:schemeClr val="tx1"/>
                          </a:solidFill>
                          <a:latin typeface="Arial" panose="020B0604020202020204" pitchFamily="34" charset="0"/>
                          <a:ea typeface="Calibri"/>
                          <a:cs typeface="Arial" panose="020B0604020202020204" pitchFamily="34" charset="0"/>
                        </a:rPr>
                        <a:t>30 &gt; Anatomy of the knee / </a:t>
                      </a:r>
                      <a:r>
                        <a:rPr lang="en-GB" sz="600" dirty="0" err="1">
                          <a:solidFill>
                            <a:schemeClr val="tx1"/>
                          </a:solidFill>
                          <a:latin typeface="Arial" panose="020B0604020202020204" pitchFamily="34" charset="0"/>
                          <a:ea typeface="Calibri"/>
                          <a:cs typeface="Arial" panose="020B0604020202020204" pitchFamily="34" charset="0"/>
                        </a:rPr>
                        <a:t>Viktoriia</a:t>
                      </a:r>
                      <a:r>
                        <a:rPr lang="en-GB" sz="600" dirty="0">
                          <a:solidFill>
                            <a:schemeClr val="tx1"/>
                          </a:solidFill>
                          <a:latin typeface="Arial" panose="020B0604020202020204" pitchFamily="34" charset="0"/>
                          <a:ea typeface="Calibri"/>
                          <a:cs typeface="Arial" panose="020B0604020202020204" pitchFamily="34" charset="0"/>
                        </a:rPr>
                        <a:t> </a:t>
                      </a:r>
                      <a:r>
                        <a:rPr lang="en-GB" sz="600" dirty="0" err="1">
                          <a:solidFill>
                            <a:schemeClr val="tx1"/>
                          </a:solidFill>
                          <a:latin typeface="Arial" panose="020B0604020202020204" pitchFamily="34" charset="0"/>
                          <a:ea typeface="Calibri"/>
                          <a:cs typeface="Arial" panose="020B0604020202020204" pitchFamily="34" charset="0"/>
                        </a:rPr>
                        <a:t>Panchenko</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30 &gt; </a:t>
                      </a:r>
                      <a:r>
                        <a:rPr lang="en-GB" sz="600" dirty="0">
                          <a:solidFill>
                            <a:schemeClr val="tx1"/>
                          </a:solidFill>
                          <a:latin typeface="Arial" panose="020B0604020202020204" pitchFamily="34" charset="0"/>
                          <a:ea typeface="Calibri"/>
                          <a:cs typeface="Arial" panose="020B0604020202020204" pitchFamily="34" charset="0"/>
                        </a:rPr>
                        <a:t>Cartilage / </a:t>
                      </a:r>
                      <a:r>
                        <a:rPr lang="en-GB" sz="600" dirty="0" err="1">
                          <a:solidFill>
                            <a:schemeClr val="tx1"/>
                          </a:solidFill>
                          <a:latin typeface="Arial" panose="020B0604020202020204" pitchFamily="34" charset="0"/>
                          <a:ea typeface="Calibri"/>
                          <a:cs typeface="Arial" panose="020B0604020202020204" pitchFamily="34" charset="0"/>
                        </a:rPr>
                        <a:t>Tefi</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30 &gt; </a:t>
                      </a:r>
                      <a:r>
                        <a:rPr lang="en-GB" sz="600" dirty="0">
                          <a:solidFill>
                            <a:schemeClr val="tx1"/>
                          </a:solidFill>
                          <a:latin typeface="Arial" panose="020B0604020202020204" pitchFamily="34" charset="0"/>
                          <a:ea typeface="Calibri"/>
                          <a:cs typeface="Arial" panose="020B0604020202020204" pitchFamily="34" charset="0"/>
                        </a:rPr>
                        <a:t>Synovial fluid / </a:t>
                      </a:r>
                      <a:r>
                        <a:rPr lang="en-GB" sz="600" dirty="0" err="1">
                          <a:solidFill>
                            <a:schemeClr val="tx1"/>
                          </a:solidFill>
                          <a:latin typeface="Arial" panose="020B0604020202020204" pitchFamily="34" charset="0"/>
                          <a:ea typeface="Calibri"/>
                          <a:cs typeface="Arial" panose="020B0604020202020204" pitchFamily="34" charset="0"/>
                        </a:rPr>
                        <a:t>Blamb</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30 &gt; </a:t>
                      </a:r>
                      <a:r>
                        <a:rPr lang="en-GB" sz="600" dirty="0">
                          <a:solidFill>
                            <a:schemeClr val="tx1"/>
                          </a:solidFill>
                          <a:latin typeface="Arial" panose="020B0604020202020204" pitchFamily="34" charset="0"/>
                          <a:ea typeface="Calibri"/>
                          <a:cs typeface="Arial" panose="020B0604020202020204" pitchFamily="34" charset="0"/>
                        </a:rPr>
                        <a:t>Human Knee / </a:t>
                      </a:r>
                      <a:r>
                        <a:rPr lang="en-GB" sz="600" dirty="0" err="1">
                          <a:solidFill>
                            <a:schemeClr val="tx1"/>
                          </a:solidFill>
                          <a:latin typeface="Arial" panose="020B0604020202020204" pitchFamily="34" charset="0"/>
                          <a:ea typeface="Calibri"/>
                          <a:cs typeface="Arial" panose="020B0604020202020204" pitchFamily="34" charset="0"/>
                        </a:rPr>
                        <a:t>Designua</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30 &gt; </a:t>
                      </a:r>
                      <a:r>
                        <a:rPr lang="en-GB" sz="600" dirty="0">
                          <a:solidFill>
                            <a:schemeClr val="tx1"/>
                          </a:solidFill>
                          <a:latin typeface="Arial" panose="020B0604020202020204" pitchFamily="34" charset="0"/>
                          <a:ea typeface="Calibri"/>
                          <a:cs typeface="Arial" panose="020B0604020202020204" pitchFamily="34" charset="0"/>
                        </a:rPr>
                        <a:t>Tendon / </a:t>
                      </a:r>
                      <a:r>
                        <a:rPr lang="en-GB" sz="600" dirty="0" err="1">
                          <a:solidFill>
                            <a:schemeClr val="tx1"/>
                          </a:solidFill>
                          <a:latin typeface="Arial" panose="020B0604020202020204" pitchFamily="34" charset="0"/>
                          <a:ea typeface="Calibri"/>
                          <a:cs typeface="Arial" panose="020B0604020202020204" pitchFamily="34" charset="0"/>
                        </a:rPr>
                        <a:t>gritsalak</a:t>
                      </a:r>
                      <a:r>
                        <a:rPr lang="en-GB" sz="600" dirty="0">
                          <a:solidFill>
                            <a:schemeClr val="tx1"/>
                          </a:solidFill>
                          <a:latin typeface="Arial" panose="020B0604020202020204" pitchFamily="34" charset="0"/>
                          <a:ea typeface="Calibri"/>
                          <a:cs typeface="Arial" panose="020B0604020202020204" pitchFamily="34" charset="0"/>
                        </a:rPr>
                        <a:t> </a:t>
                      </a:r>
                      <a:r>
                        <a:rPr lang="en-GB" sz="600" dirty="0" err="1">
                          <a:solidFill>
                            <a:schemeClr val="tx1"/>
                          </a:solidFill>
                          <a:latin typeface="Arial" panose="020B0604020202020204" pitchFamily="34" charset="0"/>
                          <a:ea typeface="Calibri"/>
                          <a:cs typeface="Arial" panose="020B0604020202020204" pitchFamily="34" charset="0"/>
                        </a:rPr>
                        <a:t>karalak</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31 &gt; </a:t>
                      </a:r>
                      <a:r>
                        <a:rPr lang="en-GB" sz="600" dirty="0" err="1">
                          <a:solidFill>
                            <a:schemeClr val="tx1"/>
                          </a:solidFill>
                          <a:latin typeface="Arial" panose="020B0604020202020204" pitchFamily="34" charset="0"/>
                          <a:ea typeface="Calibri"/>
                          <a:cs typeface="Arial" panose="020B0604020202020204" pitchFamily="34" charset="0"/>
                        </a:rPr>
                        <a:t>Pushups</a:t>
                      </a:r>
                      <a:r>
                        <a:rPr lang="en-GB" sz="600" dirty="0">
                          <a:solidFill>
                            <a:schemeClr val="tx1"/>
                          </a:solidFill>
                          <a:latin typeface="Arial" panose="020B0604020202020204" pitchFamily="34" charset="0"/>
                          <a:ea typeface="Calibri"/>
                          <a:cs typeface="Arial" panose="020B0604020202020204" pitchFamily="34" charset="0"/>
                        </a:rPr>
                        <a:t> / Di Studio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31 &gt; </a:t>
                      </a:r>
                      <a:r>
                        <a:rPr lang="en-GB" sz="600" dirty="0">
                          <a:solidFill>
                            <a:schemeClr val="tx1"/>
                          </a:solidFill>
                          <a:latin typeface="Arial" panose="020B0604020202020204" pitchFamily="34" charset="0"/>
                          <a:ea typeface="Calibri"/>
                          <a:cs typeface="Arial" panose="020B0604020202020204" pitchFamily="34" charset="0"/>
                        </a:rPr>
                        <a:t>Runner / </a:t>
                      </a:r>
                      <a:r>
                        <a:rPr lang="en-GB" sz="600" dirty="0" err="1">
                          <a:solidFill>
                            <a:schemeClr val="tx1"/>
                          </a:solidFill>
                          <a:latin typeface="Arial" panose="020B0604020202020204" pitchFamily="34" charset="0"/>
                          <a:ea typeface="Calibri"/>
                          <a:cs typeface="Arial" panose="020B0604020202020204" pitchFamily="34" charset="0"/>
                        </a:rPr>
                        <a:t>MinDof</a:t>
                      </a:r>
                      <a:r>
                        <a:rPr lang="en-GB" sz="600" dirty="0">
                          <a:solidFill>
                            <a:schemeClr val="tx1"/>
                          </a:solidFill>
                          <a:latin typeface="Arial" panose="020B0604020202020204" pitchFamily="34" charset="0"/>
                          <a:ea typeface="Calibri"/>
                          <a:cs typeface="Arial" panose="020B0604020202020204" pitchFamily="34" charset="0"/>
                        </a:rPr>
                        <a:t> / Shutterstock.com</a:t>
                      </a:r>
                    </a:p>
                    <a:p>
                      <a:pPr marL="171450" indent="-171450">
                        <a:lnSpc>
                          <a:spcPct val="115000"/>
                        </a:lnSpc>
                        <a:spcAft>
                          <a:spcPts val="0"/>
                        </a:spcAft>
                        <a:buFont typeface="Arial" panose="020B0604020202020204" pitchFamily="34" charset="0"/>
                        <a:buChar char="•"/>
                      </a:pPr>
                      <a:r>
                        <a:rPr lang="en-GB" sz="600" dirty="0">
                          <a:solidFill>
                            <a:schemeClr val="tx1"/>
                          </a:solidFill>
                          <a:effectLst/>
                          <a:latin typeface="Arial" panose="020B0604020202020204" pitchFamily="34" charset="0"/>
                          <a:ea typeface="Calibri"/>
                          <a:cs typeface="Arial" panose="020B0604020202020204" pitchFamily="34" charset="0"/>
                        </a:rPr>
                        <a:t>31 &gt; </a:t>
                      </a:r>
                      <a:r>
                        <a:rPr lang="en-GB" sz="600" dirty="0">
                          <a:solidFill>
                            <a:schemeClr val="tx1"/>
                          </a:solidFill>
                          <a:latin typeface="Arial" panose="020B0604020202020204" pitchFamily="34" charset="0"/>
                          <a:ea typeface="Calibri"/>
                          <a:cs typeface="Arial" panose="020B0604020202020204" pitchFamily="34" charset="0"/>
                        </a:rPr>
                        <a:t>Football / </a:t>
                      </a:r>
                      <a:r>
                        <a:rPr lang="en-GB" sz="600" dirty="0" err="1">
                          <a:solidFill>
                            <a:schemeClr val="tx1"/>
                          </a:solidFill>
                          <a:latin typeface="Arial" panose="020B0604020202020204" pitchFamily="34" charset="0"/>
                          <a:ea typeface="Calibri"/>
                          <a:cs typeface="Arial" panose="020B0604020202020204" pitchFamily="34" charset="0"/>
                        </a:rPr>
                        <a:t>Valua</a:t>
                      </a:r>
                      <a:r>
                        <a:rPr lang="en-GB" sz="600" dirty="0">
                          <a:solidFill>
                            <a:schemeClr val="tx1"/>
                          </a:solidFill>
                          <a:latin typeface="Arial" panose="020B0604020202020204" pitchFamily="34" charset="0"/>
                          <a:ea typeface="Calibri"/>
                          <a:cs typeface="Arial" panose="020B0604020202020204" pitchFamily="34" charset="0"/>
                        </a:rPr>
                        <a:t> Vitaly / Shutterstock.com</a:t>
                      </a:r>
                      <a:endParaRPr lang="en-GB" sz="600" dirty="0">
                        <a:solidFill>
                          <a:schemeClr val="tx1"/>
                        </a:solidFill>
                        <a:effectLst/>
                        <a:latin typeface="Arial" panose="020B0604020202020204" pitchFamily="34" charset="0"/>
                        <a:ea typeface="Calibri"/>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9705495"/>
                  </a:ext>
                </a:extLst>
              </a:tr>
            </a:tbl>
          </a:graphicData>
        </a:graphic>
      </p:graphicFrame>
    </p:spTree>
    <p:extLst>
      <p:ext uri="{BB962C8B-B14F-4D97-AF65-F5344CB8AC3E}">
        <p14:creationId xmlns:p14="http://schemas.microsoft.com/office/powerpoint/2010/main" val="1627772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3365" y="1988840"/>
            <a:ext cx="7387046" cy="923330"/>
          </a:xfrm>
          <a:prstGeom prst="rect">
            <a:avLst/>
          </a:prstGeom>
          <a:noFill/>
        </p:spPr>
        <p:txBody>
          <a:bodyPr wrap="square" rtlCol="0">
            <a:spAutoFit/>
          </a:bodyPr>
          <a:lstStyle/>
          <a:p>
            <a:pPr algn="ctr"/>
            <a:r>
              <a:rPr lang="en-GB" sz="5400" b="1" dirty="0">
                <a:ln>
                  <a:solidFill>
                    <a:sysClr val="windowText" lastClr="000000"/>
                  </a:solidFill>
                </a:ln>
                <a:solidFill>
                  <a:srgbClr val="DA8AAD"/>
                </a:solidFill>
                <a:latin typeface="Arial" panose="020B0604020202020204" pitchFamily="34" charset="0"/>
                <a:cs typeface="Arial" panose="020B0604020202020204" pitchFamily="34" charset="0"/>
              </a:rPr>
              <a:t>So How did we do?!</a:t>
            </a:r>
            <a:endParaRPr lang="en-US" sz="5400" b="1" dirty="0">
              <a:ln>
                <a:solidFill>
                  <a:sysClr val="windowText" lastClr="000000"/>
                </a:solidFill>
              </a:ln>
              <a:solidFill>
                <a:srgbClr val="DA8AAD"/>
              </a:solidFill>
              <a:latin typeface="Arial" panose="020B0604020202020204" pitchFamily="34" charset="0"/>
              <a:cs typeface="Arial" panose="020B0604020202020204" pitchFamily="34" charset="0"/>
            </a:endParaRPr>
          </a:p>
        </p:txBody>
      </p:sp>
      <p:sp>
        <p:nvSpPr>
          <p:cNvPr id="4" name="TextBox 3"/>
          <p:cNvSpPr txBox="1"/>
          <p:nvPr/>
        </p:nvSpPr>
        <p:spPr>
          <a:xfrm>
            <a:off x="499654" y="3247753"/>
            <a:ext cx="7994468" cy="1338828"/>
          </a:xfrm>
          <a:prstGeom prst="rect">
            <a:avLst/>
          </a:prstGeom>
          <a:noFill/>
        </p:spPr>
        <p:txBody>
          <a:bodyPr wrap="square" rtlCol="0">
            <a:spAutoFit/>
          </a:bodyPr>
          <a:lstStyle/>
          <a:p>
            <a:pPr algn="ctr"/>
            <a:r>
              <a:rPr lang="en-GB"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will be the winning table!</a:t>
            </a:r>
          </a:p>
          <a:p>
            <a:pPr algn="ctr"/>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each bone you correctly label </a:t>
            </a:r>
            <a:r>
              <a:rPr lang="en-GB"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t>
            </a:r>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earn yourself a point!</a:t>
            </a:r>
          </a:p>
          <a:p>
            <a:pPr algn="ctr"/>
            <a:r>
              <a:rPr lang="en-GB" sz="3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Most points WIN</a:t>
            </a:r>
            <a:r>
              <a:rPr lang="en-GB" sz="33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E95D470-08E7-4919-944C-15EB780C89E1}"/>
              </a:ext>
            </a:extLst>
          </p:cNvPr>
          <p:cNvSpPr txBox="1">
            <a:spLocks/>
          </p:cNvSpPr>
          <p:nvPr/>
        </p:nvSpPr>
        <p:spPr>
          <a:xfrm>
            <a:off x="323528" y="154508"/>
            <a:ext cx="8496944" cy="912645"/>
          </a:xfrm>
          <a:prstGeom prst="rect">
            <a:avLst/>
          </a:prstGeom>
        </p:spPr>
        <p:txBody>
          <a:bodyPr vert="horz" lIns="91440" tIns="45720" rIns="91440" bIns="45720" rtlCol="0" anchor="ctr">
            <a:normAutofit fontScale="77500" lnSpcReduction="20000"/>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dirty="0"/>
              <a:t>Know </a:t>
            </a:r>
            <a:r>
              <a:rPr lang="en-US" sz="4600" dirty="0"/>
              <a:t>the</a:t>
            </a:r>
            <a:r>
              <a:rPr lang="en-US" dirty="0"/>
              <a:t> location of the major bones</a:t>
            </a:r>
          </a:p>
        </p:txBody>
      </p:sp>
    </p:spTree>
    <p:extLst>
      <p:ext uri="{BB962C8B-B14F-4D97-AF65-F5344CB8AC3E}">
        <p14:creationId xmlns:p14="http://schemas.microsoft.com/office/powerpoint/2010/main" val="913343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4" name="Picture 13" title="Skeleton">
            <a:extLst>
              <a:ext uri="{FF2B5EF4-FFF2-40B4-BE49-F238E27FC236}">
                <a16:creationId xmlns:a16="http://schemas.microsoft.com/office/drawing/2014/main" id="{59BD95E2-3BC8-443B-A9D9-0E6B82B021E4}"/>
              </a:ext>
            </a:extLst>
          </p:cNvPr>
          <p:cNvPicPr>
            <a:picLocks noChangeAspect="1"/>
          </p:cNvPicPr>
          <p:nvPr/>
        </p:nvPicPr>
        <p:blipFill rotWithShape="1">
          <a:blip r:embed="rId3">
            <a:extLst>
              <a:ext uri="{28A0092B-C50C-407E-A947-70E740481C1C}">
                <a14:useLocalDpi xmlns:a14="http://schemas.microsoft.com/office/drawing/2010/main" val="0"/>
              </a:ext>
            </a:extLst>
          </a:blip>
          <a:srcRect l="49010"/>
          <a:stretch/>
        </p:blipFill>
        <p:spPr>
          <a:xfrm>
            <a:off x="1442936" y="1417965"/>
            <a:ext cx="2164270" cy="4462061"/>
          </a:xfrm>
          <a:prstGeom prst="rect">
            <a:avLst/>
          </a:prstGeom>
        </p:spPr>
      </p:pic>
      <p:pic>
        <p:nvPicPr>
          <p:cNvPr id="13" name="Picture 12" title="Skeleton">
            <a:extLst>
              <a:ext uri="{FF2B5EF4-FFF2-40B4-BE49-F238E27FC236}">
                <a16:creationId xmlns:a16="http://schemas.microsoft.com/office/drawing/2014/main" id="{5F82650A-EC83-4311-ADB3-DAB5AD3C40B5}"/>
              </a:ext>
            </a:extLst>
          </p:cNvPr>
          <p:cNvPicPr>
            <a:picLocks noChangeAspect="1"/>
          </p:cNvPicPr>
          <p:nvPr/>
        </p:nvPicPr>
        <p:blipFill rotWithShape="1">
          <a:blip r:embed="rId3">
            <a:extLst>
              <a:ext uri="{28A0092B-C50C-407E-A947-70E740481C1C}">
                <a14:useLocalDpi xmlns:a14="http://schemas.microsoft.com/office/drawing/2010/main" val="0"/>
              </a:ext>
            </a:extLst>
          </a:blip>
          <a:srcRect r="47449"/>
          <a:stretch/>
        </p:blipFill>
        <p:spPr>
          <a:xfrm>
            <a:off x="5181069" y="1417965"/>
            <a:ext cx="2230548" cy="4462061"/>
          </a:xfrm>
          <a:prstGeom prst="rect">
            <a:avLst/>
          </a:prstGeom>
        </p:spPr>
      </p:pic>
      <p:sp>
        <p:nvSpPr>
          <p:cNvPr id="100" name="Shape 100"/>
          <p:cNvSpPr txBox="1"/>
          <p:nvPr/>
        </p:nvSpPr>
        <p:spPr>
          <a:xfrm>
            <a:off x="3894535" y="2344003"/>
            <a:ext cx="1002506" cy="346471"/>
          </a:xfrm>
          <a:prstGeom prst="rect">
            <a:avLst/>
          </a:prstGeom>
          <a:noFill/>
          <a:ln>
            <a:noFill/>
          </a:ln>
        </p:spPr>
        <p:txBody>
          <a:bodyPr lIns="68569" tIns="34275" rIns="68569" bIns="34275" anchor="t" anchorCtr="0">
            <a:noAutofit/>
          </a:bodyPr>
          <a:lstStyle/>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Cranium</a:t>
            </a:r>
          </a:p>
        </p:txBody>
      </p:sp>
      <p:sp>
        <p:nvSpPr>
          <p:cNvPr id="101" name="Shape 101"/>
          <p:cNvSpPr txBox="1"/>
          <p:nvPr/>
        </p:nvSpPr>
        <p:spPr>
          <a:xfrm>
            <a:off x="3502818" y="2858353"/>
            <a:ext cx="1933277" cy="346472"/>
          </a:xfrm>
          <a:prstGeom prst="rect">
            <a:avLst/>
          </a:prstGeom>
          <a:noFill/>
          <a:ln>
            <a:noFill/>
          </a:ln>
        </p:spPr>
        <p:txBody>
          <a:bodyPr lIns="68569" tIns="34275" rIns="68569" bIns="34275" anchor="t" anchorCtr="0">
            <a:noAutofit/>
          </a:bodyPr>
          <a:lstStyle/>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Vertebral column</a:t>
            </a:r>
          </a:p>
        </p:txBody>
      </p:sp>
      <p:cxnSp>
        <p:nvCxnSpPr>
          <p:cNvPr id="102" name="Shape 102"/>
          <p:cNvCxnSpPr/>
          <p:nvPr/>
        </p:nvCxnSpPr>
        <p:spPr>
          <a:xfrm rot="10800000">
            <a:off x="2519362" y="1790363"/>
            <a:ext cx="1375172" cy="727471"/>
          </a:xfrm>
          <a:prstGeom prst="straightConnector1">
            <a:avLst/>
          </a:prstGeom>
          <a:noFill/>
          <a:ln w="34925" cap="flat" cmpd="sng">
            <a:solidFill>
              <a:schemeClr val="dk1"/>
            </a:solidFill>
            <a:prstDash val="solid"/>
            <a:miter/>
            <a:headEnd type="none" w="med" len="med"/>
            <a:tailEnd type="triangle" w="lg" len="lg"/>
          </a:ln>
        </p:spPr>
      </p:cxnSp>
      <p:cxnSp>
        <p:nvCxnSpPr>
          <p:cNvPr id="103" name="Shape 103"/>
          <p:cNvCxnSpPr/>
          <p:nvPr/>
        </p:nvCxnSpPr>
        <p:spPr>
          <a:xfrm rot="10800000">
            <a:off x="2519362" y="2196365"/>
            <a:ext cx="1014413" cy="807243"/>
          </a:xfrm>
          <a:prstGeom prst="straightConnector1">
            <a:avLst/>
          </a:prstGeom>
          <a:noFill/>
          <a:ln w="34925" cap="flat" cmpd="sng">
            <a:solidFill>
              <a:schemeClr val="dk1"/>
            </a:solidFill>
            <a:prstDash val="solid"/>
            <a:miter/>
            <a:headEnd type="none" w="med" len="med"/>
            <a:tailEnd type="triangle" w="lg" len="lg"/>
          </a:ln>
        </p:spPr>
      </p:cxnSp>
      <p:sp>
        <p:nvSpPr>
          <p:cNvPr id="104" name="Shape 104"/>
          <p:cNvSpPr txBox="1"/>
          <p:nvPr/>
        </p:nvSpPr>
        <p:spPr>
          <a:xfrm>
            <a:off x="2087165" y="1386740"/>
            <a:ext cx="4591050" cy="900113"/>
          </a:xfrm>
          <a:prstGeom prst="rect">
            <a:avLst/>
          </a:prstGeom>
          <a:noFill/>
          <a:ln w="9525" cap="flat" cmpd="sng">
            <a:solidFill>
              <a:srgbClr val="FF0000"/>
            </a:solidFill>
            <a:prstDash val="solid"/>
            <a:miter/>
            <a:headEnd type="none" w="med" len="med"/>
            <a:tailEnd type="none" w="med" len="med"/>
          </a:ln>
        </p:spPr>
        <p:txBody>
          <a:bodyPr lIns="68569" tIns="34275" rIns="68569" bIns="34275" anchor="t" anchorCtr="0">
            <a:noAutofit/>
          </a:bodyPr>
          <a:lstStyle/>
          <a:p>
            <a:pPr algn="ct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Head/Neck joint</a:t>
            </a:r>
          </a:p>
          <a:p>
            <a:pPr algn="ctr">
              <a:buClr>
                <a:schemeClr val="dk1"/>
              </a:buClr>
            </a:pPr>
            <a:endParaRPr b="1" dirty="0">
              <a:solidFill>
                <a:schemeClr val="dk1"/>
              </a:solidFill>
              <a:latin typeface="Arial" panose="020B0604020202020204" pitchFamily="34" charset="0"/>
              <a:ea typeface="Arial"/>
              <a:cs typeface="Arial" panose="020B0604020202020204" pitchFamily="34" charset="0"/>
              <a:sym typeface="Arial"/>
            </a:endParaRPr>
          </a:p>
          <a:p>
            <a:endParaRPr b="1" dirty="0">
              <a:solidFill>
                <a:schemeClr val="dk1"/>
              </a:solidFill>
              <a:latin typeface="Arial" panose="020B0604020202020204" pitchFamily="34" charset="0"/>
              <a:ea typeface="Arial"/>
              <a:cs typeface="Arial" panose="020B0604020202020204" pitchFamily="34" charset="0"/>
              <a:sym typeface="Arial"/>
            </a:endParaRPr>
          </a:p>
        </p:txBody>
      </p:sp>
      <p:cxnSp>
        <p:nvCxnSpPr>
          <p:cNvPr id="105" name="Shape 105"/>
          <p:cNvCxnSpPr/>
          <p:nvPr/>
        </p:nvCxnSpPr>
        <p:spPr>
          <a:xfrm rot="10800000" flipH="1">
            <a:off x="4797029" y="1710591"/>
            <a:ext cx="1435894" cy="828674"/>
          </a:xfrm>
          <a:prstGeom prst="straightConnector1">
            <a:avLst/>
          </a:prstGeom>
          <a:noFill/>
          <a:ln w="34925" cap="flat" cmpd="sng">
            <a:solidFill>
              <a:schemeClr val="dk1"/>
            </a:solidFill>
            <a:prstDash val="solid"/>
            <a:miter/>
            <a:headEnd type="none" w="med" len="med"/>
            <a:tailEnd type="triangle" w="lg" len="lg"/>
          </a:ln>
        </p:spPr>
      </p:cxnSp>
      <p:cxnSp>
        <p:nvCxnSpPr>
          <p:cNvPr id="106" name="Shape 106"/>
          <p:cNvCxnSpPr/>
          <p:nvPr/>
        </p:nvCxnSpPr>
        <p:spPr>
          <a:xfrm>
            <a:off x="5303044" y="3051235"/>
            <a:ext cx="929877" cy="59531"/>
          </a:xfrm>
          <a:prstGeom prst="straightConnector1">
            <a:avLst/>
          </a:prstGeom>
          <a:noFill/>
          <a:ln w="34925" cap="flat" cmpd="sng">
            <a:solidFill>
              <a:schemeClr val="dk1"/>
            </a:solidFill>
            <a:prstDash val="solid"/>
            <a:miter/>
            <a:headEnd type="none" w="med" len="med"/>
            <a:tailEnd type="triangle" w="lg" len="lg"/>
          </a:ln>
        </p:spPr>
      </p:cxnSp>
      <p:sp>
        <p:nvSpPr>
          <p:cNvPr id="15" name="Title 1">
            <a:extLst>
              <a:ext uri="{FF2B5EF4-FFF2-40B4-BE49-F238E27FC236}">
                <a16:creationId xmlns:a16="http://schemas.microsoft.com/office/drawing/2014/main" id="{14934A5D-89FA-45DB-9D03-CC9D339C934C}"/>
              </a:ext>
            </a:extLst>
          </p:cNvPr>
          <p:cNvSpPr txBox="1">
            <a:spLocks/>
          </p:cNvSpPr>
          <p:nvPr/>
        </p:nvSpPr>
        <p:spPr>
          <a:xfrm>
            <a:off x="323528" y="154508"/>
            <a:ext cx="8496944" cy="912645"/>
          </a:xfrm>
          <a:prstGeom prst="rect">
            <a:avLst/>
          </a:prstGeom>
        </p:spPr>
        <p:txBody>
          <a:bodyPr vert="horz" lIns="91440" tIns="45720" rIns="91440" bIns="45720" rtlCol="0" anchor="ctr">
            <a:normAutofit fontScale="77500" lnSpcReduction="20000"/>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dirty="0"/>
              <a:t>Know the location of the major bones</a:t>
            </a:r>
          </a:p>
        </p:txBody>
      </p:sp>
    </p:spTree>
    <p:extLst>
      <p:ext uri="{BB962C8B-B14F-4D97-AF65-F5344CB8AC3E}">
        <p14:creationId xmlns:p14="http://schemas.microsoft.com/office/powerpoint/2010/main" val="1852653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par>
                                <p:cTn id="19" presetID="10"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par>
                                <p:cTn id="22" presetID="10"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3" name="Picture 12" title="Skeleton">
            <a:extLst>
              <a:ext uri="{FF2B5EF4-FFF2-40B4-BE49-F238E27FC236}">
                <a16:creationId xmlns:a16="http://schemas.microsoft.com/office/drawing/2014/main" id="{672E276F-381A-4A49-8126-5EFAA62288E2}"/>
              </a:ext>
            </a:extLst>
          </p:cNvPr>
          <p:cNvPicPr>
            <a:picLocks noChangeAspect="1"/>
          </p:cNvPicPr>
          <p:nvPr/>
        </p:nvPicPr>
        <p:blipFill rotWithShape="1">
          <a:blip r:embed="rId3">
            <a:extLst>
              <a:ext uri="{28A0092B-C50C-407E-A947-70E740481C1C}">
                <a14:useLocalDpi xmlns:a14="http://schemas.microsoft.com/office/drawing/2010/main" val="0"/>
              </a:ext>
            </a:extLst>
          </a:blip>
          <a:srcRect l="49010"/>
          <a:stretch/>
        </p:blipFill>
        <p:spPr>
          <a:xfrm>
            <a:off x="1325390" y="1362428"/>
            <a:ext cx="2244973" cy="4628446"/>
          </a:xfrm>
          <a:prstGeom prst="rect">
            <a:avLst/>
          </a:prstGeom>
        </p:spPr>
      </p:pic>
      <p:pic>
        <p:nvPicPr>
          <p:cNvPr id="14" name="Picture 13" title="Skeleton">
            <a:extLst>
              <a:ext uri="{FF2B5EF4-FFF2-40B4-BE49-F238E27FC236}">
                <a16:creationId xmlns:a16="http://schemas.microsoft.com/office/drawing/2014/main" id="{7A8BF7EC-A099-46CA-BF94-DD742DB17AE1}"/>
              </a:ext>
            </a:extLst>
          </p:cNvPr>
          <p:cNvPicPr>
            <a:picLocks noChangeAspect="1"/>
          </p:cNvPicPr>
          <p:nvPr/>
        </p:nvPicPr>
        <p:blipFill rotWithShape="1">
          <a:blip r:embed="rId3">
            <a:extLst>
              <a:ext uri="{28A0092B-C50C-407E-A947-70E740481C1C}">
                <a14:useLocalDpi xmlns:a14="http://schemas.microsoft.com/office/drawing/2010/main" val="0"/>
              </a:ext>
            </a:extLst>
          </a:blip>
          <a:srcRect r="47449"/>
          <a:stretch/>
        </p:blipFill>
        <p:spPr>
          <a:xfrm>
            <a:off x="5195017" y="1421959"/>
            <a:ext cx="2244973" cy="4490918"/>
          </a:xfrm>
          <a:prstGeom prst="rect">
            <a:avLst/>
          </a:prstGeom>
        </p:spPr>
      </p:pic>
      <p:sp>
        <p:nvSpPr>
          <p:cNvPr id="114" name="Shape 114"/>
          <p:cNvSpPr txBox="1"/>
          <p:nvPr/>
        </p:nvSpPr>
        <p:spPr>
          <a:xfrm>
            <a:off x="3919539" y="3170634"/>
            <a:ext cx="1002506" cy="346471"/>
          </a:xfrm>
          <a:prstGeom prst="rect">
            <a:avLst/>
          </a:prstGeom>
          <a:noFill/>
          <a:ln>
            <a:noFill/>
          </a:ln>
        </p:spPr>
        <p:txBody>
          <a:bodyPr lIns="68569" tIns="34275" rIns="68569" bIns="34275" anchor="t" anchorCtr="0">
            <a:noAutofit/>
          </a:bodyPr>
          <a:lstStyle/>
          <a:p>
            <a:pP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Scapula</a:t>
            </a:r>
          </a:p>
        </p:txBody>
      </p:sp>
      <p:sp>
        <p:nvSpPr>
          <p:cNvPr id="115" name="Shape 115"/>
          <p:cNvSpPr txBox="1"/>
          <p:nvPr/>
        </p:nvSpPr>
        <p:spPr>
          <a:xfrm>
            <a:off x="3437334" y="3676651"/>
            <a:ext cx="182522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Humerus</a:t>
            </a:r>
          </a:p>
        </p:txBody>
      </p:sp>
      <p:cxnSp>
        <p:nvCxnSpPr>
          <p:cNvPr id="116" name="Shape 116"/>
          <p:cNvCxnSpPr/>
          <p:nvPr/>
        </p:nvCxnSpPr>
        <p:spPr>
          <a:xfrm rot="10800000">
            <a:off x="2681288" y="2457449"/>
            <a:ext cx="1188244" cy="900113"/>
          </a:xfrm>
          <a:prstGeom prst="straightConnector1">
            <a:avLst/>
          </a:prstGeom>
          <a:noFill/>
          <a:ln w="34925" cap="flat" cmpd="sng">
            <a:solidFill>
              <a:schemeClr val="dk1"/>
            </a:solidFill>
            <a:prstDash val="solid"/>
            <a:miter/>
            <a:headEnd type="none" w="med" len="med"/>
            <a:tailEnd type="triangle" w="lg" len="lg"/>
          </a:ln>
        </p:spPr>
      </p:cxnSp>
      <p:sp>
        <p:nvSpPr>
          <p:cNvPr id="117" name="Shape 117"/>
          <p:cNvSpPr txBox="1"/>
          <p:nvPr/>
        </p:nvSpPr>
        <p:spPr>
          <a:xfrm>
            <a:off x="2087165" y="2294333"/>
            <a:ext cx="4591050" cy="623888"/>
          </a:xfrm>
          <a:prstGeom prst="rect">
            <a:avLst/>
          </a:prstGeom>
          <a:noFill/>
          <a:ln w="9525" cap="flat" cmpd="sng">
            <a:solidFill>
              <a:srgbClr val="FF0000"/>
            </a:solidFill>
            <a:prstDash val="solid"/>
            <a:miter/>
            <a:headEnd type="none" w="med" len="med"/>
            <a:tailEnd type="none" w="med" len="med"/>
          </a:ln>
        </p:spPr>
        <p:txBody>
          <a:bodyPr lIns="68569" tIns="34275" rIns="68569" bIns="34275" anchor="t" anchorCtr="0">
            <a:noAutofit/>
          </a:bodyPr>
          <a:lstStyle/>
          <a:p>
            <a:pPr algn="ct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Shoulder joint</a:t>
            </a:r>
          </a:p>
          <a:p>
            <a:endParaRPr b="1"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18" name="Shape 118"/>
          <p:cNvCxnSpPr/>
          <p:nvPr/>
        </p:nvCxnSpPr>
        <p:spPr>
          <a:xfrm rot="10800000" flipH="1">
            <a:off x="4922045" y="2522934"/>
            <a:ext cx="969169" cy="1333500"/>
          </a:xfrm>
          <a:prstGeom prst="straightConnector1">
            <a:avLst/>
          </a:prstGeom>
          <a:noFill/>
          <a:ln w="34925" cap="flat" cmpd="sng">
            <a:solidFill>
              <a:schemeClr val="dk1"/>
            </a:solidFill>
            <a:prstDash val="solid"/>
            <a:miter/>
            <a:headEnd type="none" w="med" len="med"/>
            <a:tailEnd type="triangle" w="lg" len="lg"/>
          </a:ln>
        </p:spPr>
      </p:cxnSp>
      <p:sp>
        <p:nvSpPr>
          <p:cNvPr id="119" name="Shape 119"/>
          <p:cNvSpPr txBox="1"/>
          <p:nvPr/>
        </p:nvSpPr>
        <p:spPr>
          <a:xfrm>
            <a:off x="3437334" y="4250532"/>
            <a:ext cx="182522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Clavicle</a:t>
            </a:r>
          </a:p>
        </p:txBody>
      </p:sp>
      <p:cxnSp>
        <p:nvCxnSpPr>
          <p:cNvPr id="120" name="Shape 120"/>
          <p:cNvCxnSpPr/>
          <p:nvPr/>
        </p:nvCxnSpPr>
        <p:spPr>
          <a:xfrm rot="10800000" flipH="1">
            <a:off x="4922045" y="2369345"/>
            <a:ext cx="1140619" cy="2060971"/>
          </a:xfrm>
          <a:prstGeom prst="straightConnector1">
            <a:avLst/>
          </a:prstGeom>
          <a:noFill/>
          <a:ln w="34925" cap="flat" cmpd="sng">
            <a:solidFill>
              <a:schemeClr val="dk1"/>
            </a:solidFill>
            <a:prstDash val="solid"/>
            <a:miter/>
            <a:headEnd type="none" w="med" len="med"/>
            <a:tailEnd type="triangle" w="lg" len="lg"/>
          </a:ln>
        </p:spPr>
      </p:cxnSp>
      <p:sp>
        <p:nvSpPr>
          <p:cNvPr id="15" name="Title 1">
            <a:extLst>
              <a:ext uri="{FF2B5EF4-FFF2-40B4-BE49-F238E27FC236}">
                <a16:creationId xmlns:a16="http://schemas.microsoft.com/office/drawing/2014/main" id="{5BB15BD8-42EC-4346-9C5E-AEC251E713CC}"/>
              </a:ext>
            </a:extLst>
          </p:cNvPr>
          <p:cNvSpPr txBox="1">
            <a:spLocks/>
          </p:cNvSpPr>
          <p:nvPr/>
        </p:nvSpPr>
        <p:spPr>
          <a:xfrm>
            <a:off x="323528" y="154508"/>
            <a:ext cx="8496944" cy="912645"/>
          </a:xfrm>
          <a:prstGeom prst="rect">
            <a:avLst/>
          </a:prstGeom>
        </p:spPr>
        <p:txBody>
          <a:bodyPr vert="horz" lIns="91440" tIns="45720" rIns="91440" bIns="45720" rtlCol="0" anchor="ctr">
            <a:normAutofit fontScale="77500" lnSpcReduction="20000"/>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dirty="0"/>
              <a:t>Know the location of </a:t>
            </a:r>
            <a:r>
              <a:rPr lang="en-US" sz="4600" dirty="0"/>
              <a:t>the</a:t>
            </a:r>
            <a:r>
              <a:rPr lang="en-US" dirty="0"/>
              <a:t> major bones</a:t>
            </a:r>
          </a:p>
        </p:txBody>
      </p:sp>
    </p:spTree>
    <p:extLst>
      <p:ext uri="{BB962C8B-B14F-4D97-AF65-F5344CB8AC3E}">
        <p14:creationId xmlns:p14="http://schemas.microsoft.com/office/powerpoint/2010/main" val="2008324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nodeType="with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fade">
                                      <p:cBhvr>
                                        <p:cTn id="18" dur="500"/>
                                        <p:tgtEl>
                                          <p:spTgt spid="1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par>
                                <p:cTn id="24" presetID="10" presetClass="entr" presetSubtype="0" fill="hold" nodeType="with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fade">
                                      <p:cBhvr>
                                        <p:cTn id="2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4" name="Picture 13" title="Skeleton">
            <a:extLst>
              <a:ext uri="{FF2B5EF4-FFF2-40B4-BE49-F238E27FC236}">
                <a16:creationId xmlns:a16="http://schemas.microsoft.com/office/drawing/2014/main" id="{D61C7E1B-9D2F-46F0-B17C-A528ECFF1E82}"/>
              </a:ext>
            </a:extLst>
          </p:cNvPr>
          <p:cNvPicPr>
            <a:picLocks noChangeAspect="1"/>
          </p:cNvPicPr>
          <p:nvPr/>
        </p:nvPicPr>
        <p:blipFill rotWithShape="1">
          <a:blip r:embed="rId3">
            <a:extLst>
              <a:ext uri="{28A0092B-C50C-407E-A947-70E740481C1C}">
                <a14:useLocalDpi xmlns:a14="http://schemas.microsoft.com/office/drawing/2010/main" val="0"/>
              </a:ext>
            </a:extLst>
          </a:blip>
          <a:srcRect r="47449"/>
          <a:stretch/>
        </p:blipFill>
        <p:spPr>
          <a:xfrm>
            <a:off x="5161632" y="1431192"/>
            <a:ext cx="2244973" cy="4490918"/>
          </a:xfrm>
          <a:prstGeom prst="rect">
            <a:avLst/>
          </a:prstGeom>
        </p:spPr>
      </p:pic>
      <p:pic>
        <p:nvPicPr>
          <p:cNvPr id="13" name="Picture 12" title="Skeleton">
            <a:extLst>
              <a:ext uri="{FF2B5EF4-FFF2-40B4-BE49-F238E27FC236}">
                <a16:creationId xmlns:a16="http://schemas.microsoft.com/office/drawing/2014/main" id="{93DA3C17-A2F0-46E5-82B2-F99D9F1F153B}"/>
              </a:ext>
            </a:extLst>
          </p:cNvPr>
          <p:cNvPicPr>
            <a:picLocks noChangeAspect="1"/>
          </p:cNvPicPr>
          <p:nvPr/>
        </p:nvPicPr>
        <p:blipFill rotWithShape="1">
          <a:blip r:embed="rId3">
            <a:extLst>
              <a:ext uri="{28A0092B-C50C-407E-A947-70E740481C1C}">
                <a14:useLocalDpi xmlns:a14="http://schemas.microsoft.com/office/drawing/2010/main" val="0"/>
              </a:ext>
            </a:extLst>
          </a:blip>
          <a:srcRect l="49010"/>
          <a:stretch/>
        </p:blipFill>
        <p:spPr>
          <a:xfrm>
            <a:off x="1567756" y="1362428"/>
            <a:ext cx="2244973" cy="4628446"/>
          </a:xfrm>
          <a:prstGeom prst="rect">
            <a:avLst/>
          </a:prstGeom>
        </p:spPr>
      </p:pic>
      <p:sp>
        <p:nvSpPr>
          <p:cNvPr id="128" name="Shape 128"/>
          <p:cNvSpPr txBox="1"/>
          <p:nvPr/>
        </p:nvSpPr>
        <p:spPr>
          <a:xfrm>
            <a:off x="3919539" y="3170634"/>
            <a:ext cx="1002506"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Ribs</a:t>
            </a:r>
          </a:p>
        </p:txBody>
      </p:sp>
      <p:sp>
        <p:nvSpPr>
          <p:cNvPr id="129" name="Shape 129"/>
          <p:cNvSpPr txBox="1"/>
          <p:nvPr/>
        </p:nvSpPr>
        <p:spPr>
          <a:xfrm>
            <a:off x="3437334" y="3676651"/>
            <a:ext cx="182522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Sternum</a:t>
            </a:r>
          </a:p>
        </p:txBody>
      </p:sp>
      <p:cxnSp>
        <p:nvCxnSpPr>
          <p:cNvPr id="130" name="Shape 130"/>
          <p:cNvCxnSpPr/>
          <p:nvPr/>
        </p:nvCxnSpPr>
        <p:spPr>
          <a:xfrm rot="10800000" flipH="1">
            <a:off x="4861322" y="2726531"/>
            <a:ext cx="1169193" cy="607218"/>
          </a:xfrm>
          <a:prstGeom prst="straightConnector1">
            <a:avLst/>
          </a:prstGeom>
          <a:noFill/>
          <a:ln w="34925" cap="flat" cmpd="sng">
            <a:solidFill>
              <a:schemeClr val="dk1"/>
            </a:solidFill>
            <a:prstDash val="solid"/>
            <a:miter/>
            <a:headEnd type="none" w="med" len="med"/>
            <a:tailEnd type="triangle" w="lg" len="lg"/>
          </a:ln>
        </p:spPr>
      </p:cxnSp>
      <p:sp>
        <p:nvSpPr>
          <p:cNvPr id="131" name="Shape 131"/>
          <p:cNvSpPr txBox="1"/>
          <p:nvPr/>
        </p:nvSpPr>
        <p:spPr>
          <a:xfrm>
            <a:off x="2087165" y="2294333"/>
            <a:ext cx="4591050" cy="623888"/>
          </a:xfrm>
          <a:prstGeom prst="rect">
            <a:avLst/>
          </a:prstGeom>
          <a:noFill/>
          <a:ln w="9525" cap="flat" cmpd="sng">
            <a:solidFill>
              <a:srgbClr val="FF0000"/>
            </a:solidFill>
            <a:prstDash val="solid"/>
            <a:miter/>
            <a:headEnd type="none" w="med" len="med"/>
            <a:tailEnd type="none" w="med" len="med"/>
          </a:ln>
        </p:spPr>
        <p:txBody>
          <a:bodyPr lIns="68569" tIns="34275" rIns="68569" bIns="34275" anchor="t" anchorCtr="0">
            <a:noAutofit/>
          </a:bodyPr>
          <a:lstStyle/>
          <a:p>
            <a:pPr algn="ct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Chest region</a:t>
            </a:r>
          </a:p>
          <a:p>
            <a:endParaRPr b="1"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32" name="Shape 132"/>
          <p:cNvCxnSpPr/>
          <p:nvPr/>
        </p:nvCxnSpPr>
        <p:spPr>
          <a:xfrm rot="10800000" flipH="1">
            <a:off x="4922045" y="2619376"/>
            <a:ext cx="1362074" cy="1237058"/>
          </a:xfrm>
          <a:prstGeom prst="straightConnector1">
            <a:avLst/>
          </a:prstGeom>
          <a:noFill/>
          <a:ln w="34925" cap="flat" cmpd="sng">
            <a:solidFill>
              <a:schemeClr val="dk1"/>
            </a:solidFill>
            <a:prstDash val="solid"/>
            <a:miter/>
            <a:headEnd type="none" w="med" len="med"/>
            <a:tailEnd type="triangle" w="lg" len="lg"/>
          </a:ln>
        </p:spPr>
      </p:cxnSp>
      <p:sp>
        <p:nvSpPr>
          <p:cNvPr id="15" name="Title 1">
            <a:extLst>
              <a:ext uri="{FF2B5EF4-FFF2-40B4-BE49-F238E27FC236}">
                <a16:creationId xmlns:a16="http://schemas.microsoft.com/office/drawing/2014/main" id="{8E333775-3978-422C-B11F-EDB5169B65F1}"/>
              </a:ext>
            </a:extLst>
          </p:cNvPr>
          <p:cNvSpPr txBox="1">
            <a:spLocks/>
          </p:cNvSpPr>
          <p:nvPr/>
        </p:nvSpPr>
        <p:spPr>
          <a:xfrm>
            <a:off x="323528" y="154508"/>
            <a:ext cx="8496944" cy="912645"/>
          </a:xfrm>
          <a:prstGeom prst="rect">
            <a:avLst/>
          </a:prstGeom>
        </p:spPr>
        <p:txBody>
          <a:bodyPr vert="horz" lIns="91440" tIns="45720" rIns="91440" bIns="45720" rtlCol="0" anchor="ctr">
            <a:normAutofit fontScale="77500" lnSpcReduction="20000"/>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dirty="0"/>
              <a:t>Know the </a:t>
            </a:r>
            <a:r>
              <a:rPr lang="en-US" sz="4600" dirty="0"/>
              <a:t>location</a:t>
            </a:r>
            <a:r>
              <a:rPr lang="en-US" dirty="0"/>
              <a:t> of the major bones</a:t>
            </a:r>
          </a:p>
        </p:txBody>
      </p:sp>
    </p:spTree>
    <p:extLst>
      <p:ext uri="{BB962C8B-B14F-4D97-AF65-F5344CB8AC3E}">
        <p14:creationId xmlns:p14="http://schemas.microsoft.com/office/powerpoint/2010/main" val="476180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par>
                                <p:cTn id="16" presetID="10" presetClass="entr" presetSubtype="0" fill="hold" nodeType="with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fade">
                                      <p:cBhvr>
                                        <p:cTn id="1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4" name="Picture 13" title="Skeleton">
            <a:extLst>
              <a:ext uri="{FF2B5EF4-FFF2-40B4-BE49-F238E27FC236}">
                <a16:creationId xmlns:a16="http://schemas.microsoft.com/office/drawing/2014/main" id="{87579287-677D-41D2-B600-08E655571FE0}"/>
              </a:ext>
            </a:extLst>
          </p:cNvPr>
          <p:cNvPicPr>
            <a:picLocks noChangeAspect="1"/>
          </p:cNvPicPr>
          <p:nvPr/>
        </p:nvPicPr>
        <p:blipFill rotWithShape="1">
          <a:blip r:embed="rId3">
            <a:extLst>
              <a:ext uri="{28A0092B-C50C-407E-A947-70E740481C1C}">
                <a14:useLocalDpi xmlns:a14="http://schemas.microsoft.com/office/drawing/2010/main" val="0"/>
              </a:ext>
            </a:extLst>
          </a:blip>
          <a:srcRect r="47449"/>
          <a:stretch/>
        </p:blipFill>
        <p:spPr>
          <a:xfrm>
            <a:off x="5258424" y="1410951"/>
            <a:ext cx="2244973" cy="4490918"/>
          </a:xfrm>
          <a:prstGeom prst="rect">
            <a:avLst/>
          </a:prstGeom>
        </p:spPr>
      </p:pic>
      <p:pic>
        <p:nvPicPr>
          <p:cNvPr id="13" name="Picture 12" title="Skeleton">
            <a:extLst>
              <a:ext uri="{FF2B5EF4-FFF2-40B4-BE49-F238E27FC236}">
                <a16:creationId xmlns:a16="http://schemas.microsoft.com/office/drawing/2014/main" id="{5126AB48-B3ED-4043-A734-66CE56455A5C}"/>
              </a:ext>
            </a:extLst>
          </p:cNvPr>
          <p:cNvPicPr>
            <a:picLocks noChangeAspect="1"/>
          </p:cNvPicPr>
          <p:nvPr/>
        </p:nvPicPr>
        <p:blipFill rotWithShape="1">
          <a:blip r:embed="rId3">
            <a:extLst>
              <a:ext uri="{28A0092B-C50C-407E-A947-70E740481C1C}">
                <a14:useLocalDpi xmlns:a14="http://schemas.microsoft.com/office/drawing/2010/main" val="0"/>
              </a:ext>
            </a:extLst>
          </a:blip>
          <a:srcRect l="49010"/>
          <a:stretch/>
        </p:blipFill>
        <p:spPr>
          <a:xfrm>
            <a:off x="1361617" y="1407463"/>
            <a:ext cx="2244973" cy="4628446"/>
          </a:xfrm>
          <a:prstGeom prst="rect">
            <a:avLst/>
          </a:prstGeom>
        </p:spPr>
      </p:pic>
      <p:sp>
        <p:nvSpPr>
          <p:cNvPr id="140" name="Shape 140"/>
          <p:cNvSpPr txBox="1"/>
          <p:nvPr/>
        </p:nvSpPr>
        <p:spPr>
          <a:xfrm>
            <a:off x="3871633" y="3606843"/>
            <a:ext cx="117871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Humerus</a:t>
            </a:r>
          </a:p>
        </p:txBody>
      </p:sp>
      <p:sp>
        <p:nvSpPr>
          <p:cNvPr id="141" name="Shape 141"/>
          <p:cNvSpPr txBox="1"/>
          <p:nvPr/>
        </p:nvSpPr>
        <p:spPr>
          <a:xfrm>
            <a:off x="3321565" y="4112859"/>
            <a:ext cx="2147887"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Radius</a:t>
            </a:r>
          </a:p>
        </p:txBody>
      </p:sp>
      <p:cxnSp>
        <p:nvCxnSpPr>
          <p:cNvPr id="142" name="Shape 142"/>
          <p:cNvCxnSpPr/>
          <p:nvPr/>
        </p:nvCxnSpPr>
        <p:spPr>
          <a:xfrm rot="10800000" flipH="1">
            <a:off x="4984869" y="2731732"/>
            <a:ext cx="917971" cy="1047750"/>
          </a:xfrm>
          <a:prstGeom prst="straightConnector1">
            <a:avLst/>
          </a:prstGeom>
          <a:noFill/>
          <a:ln w="34925" cap="flat" cmpd="sng">
            <a:solidFill>
              <a:schemeClr val="dk1"/>
            </a:solidFill>
            <a:prstDash val="solid"/>
            <a:miter/>
            <a:headEnd type="none" w="med" len="med"/>
            <a:tailEnd type="triangle" w="lg" len="lg"/>
          </a:ln>
        </p:spPr>
      </p:cxnSp>
      <p:sp>
        <p:nvSpPr>
          <p:cNvPr id="143" name="Shape 143"/>
          <p:cNvSpPr txBox="1"/>
          <p:nvPr/>
        </p:nvSpPr>
        <p:spPr>
          <a:xfrm>
            <a:off x="1682303" y="2673085"/>
            <a:ext cx="5400675" cy="622696"/>
          </a:xfrm>
          <a:prstGeom prst="rect">
            <a:avLst/>
          </a:prstGeom>
          <a:noFill/>
          <a:ln w="9525" cap="flat" cmpd="sng">
            <a:solidFill>
              <a:srgbClr val="FF0000"/>
            </a:solidFill>
            <a:prstDash val="solid"/>
            <a:miter/>
            <a:headEnd type="none" w="med" len="med"/>
            <a:tailEnd type="none" w="med" len="med"/>
          </a:ln>
        </p:spPr>
        <p:txBody>
          <a:bodyPr lIns="68569" tIns="34275" rIns="68569" bIns="34275" anchor="t" anchorCtr="0">
            <a:noAutofit/>
          </a:bodyPr>
          <a:lstStyle/>
          <a:p>
            <a:pPr algn="ct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Elbow region</a:t>
            </a:r>
          </a:p>
          <a:p>
            <a:endParaRPr b="1"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44" name="Shape 144"/>
          <p:cNvCxnSpPr/>
          <p:nvPr/>
        </p:nvCxnSpPr>
        <p:spPr>
          <a:xfrm rot="10800000" flipH="1">
            <a:off x="4844375" y="3343714"/>
            <a:ext cx="901303" cy="948927"/>
          </a:xfrm>
          <a:prstGeom prst="straightConnector1">
            <a:avLst/>
          </a:prstGeom>
          <a:noFill/>
          <a:ln w="34925" cap="flat" cmpd="sng">
            <a:solidFill>
              <a:schemeClr val="dk1"/>
            </a:solidFill>
            <a:prstDash val="solid"/>
            <a:miter/>
            <a:headEnd type="none" w="med" len="med"/>
            <a:tailEnd type="triangle" w="lg" len="lg"/>
          </a:ln>
        </p:spPr>
      </p:cxnSp>
      <p:sp>
        <p:nvSpPr>
          <p:cNvPr id="145" name="Shape 145"/>
          <p:cNvSpPr txBox="1"/>
          <p:nvPr/>
        </p:nvSpPr>
        <p:spPr>
          <a:xfrm>
            <a:off x="3294181" y="4549818"/>
            <a:ext cx="2147887"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Ulna</a:t>
            </a:r>
          </a:p>
        </p:txBody>
      </p:sp>
      <p:cxnSp>
        <p:nvCxnSpPr>
          <p:cNvPr id="146" name="Shape 146"/>
          <p:cNvCxnSpPr/>
          <p:nvPr/>
        </p:nvCxnSpPr>
        <p:spPr>
          <a:xfrm rot="10800000" flipH="1">
            <a:off x="4687211" y="3481828"/>
            <a:ext cx="1096565" cy="1272778"/>
          </a:xfrm>
          <a:prstGeom prst="straightConnector1">
            <a:avLst/>
          </a:prstGeom>
          <a:noFill/>
          <a:ln w="34925" cap="flat" cmpd="sng">
            <a:solidFill>
              <a:schemeClr val="dk1"/>
            </a:solidFill>
            <a:prstDash val="solid"/>
            <a:miter/>
            <a:headEnd type="none" w="med" len="med"/>
            <a:tailEnd type="triangle" w="lg" len="lg"/>
          </a:ln>
        </p:spPr>
      </p:cxnSp>
      <p:sp>
        <p:nvSpPr>
          <p:cNvPr id="16" name="Title 1">
            <a:extLst>
              <a:ext uri="{FF2B5EF4-FFF2-40B4-BE49-F238E27FC236}">
                <a16:creationId xmlns:a16="http://schemas.microsoft.com/office/drawing/2014/main" id="{16E23027-D19F-4A1D-82E3-77298A03C2A3}"/>
              </a:ext>
            </a:extLst>
          </p:cNvPr>
          <p:cNvSpPr txBox="1">
            <a:spLocks/>
          </p:cNvSpPr>
          <p:nvPr/>
        </p:nvSpPr>
        <p:spPr>
          <a:xfrm>
            <a:off x="323528" y="154508"/>
            <a:ext cx="8496944" cy="912645"/>
          </a:xfrm>
          <a:prstGeom prst="rect">
            <a:avLst/>
          </a:prstGeom>
        </p:spPr>
        <p:txBody>
          <a:bodyPr vert="horz" lIns="91440" tIns="45720" rIns="91440" bIns="45720" rtlCol="0" anchor="ctr">
            <a:normAutofit fontScale="77500" lnSpcReduction="20000"/>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dirty="0"/>
              <a:t>Know the </a:t>
            </a:r>
            <a:r>
              <a:rPr lang="en-US" sz="4600" dirty="0"/>
              <a:t>location</a:t>
            </a:r>
            <a:r>
              <a:rPr lang="en-US" dirty="0"/>
              <a:t> of the major bones</a:t>
            </a:r>
          </a:p>
        </p:txBody>
      </p:sp>
    </p:spTree>
    <p:extLst>
      <p:ext uri="{BB962C8B-B14F-4D97-AF65-F5344CB8AC3E}">
        <p14:creationId xmlns:p14="http://schemas.microsoft.com/office/powerpoint/2010/main" val="839786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par>
                                <p:cTn id="8" presetID="10" presetClass="entr" presetSubtype="0"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500"/>
                                        <p:tgtEl>
                                          <p:spTgt spid="141"/>
                                        </p:tgtEl>
                                      </p:cBhvr>
                                    </p:animEffect>
                                  </p:childTnLst>
                                </p:cTn>
                              </p:par>
                              <p:par>
                                <p:cTn id="16" presetID="10" presetClass="entr" presetSubtype="0" fill="hold" nodeType="with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500"/>
                                        <p:tgtEl>
                                          <p:spTgt spid="1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fade">
                                      <p:cBhvr>
                                        <p:cTn id="23" dur="500"/>
                                        <p:tgtEl>
                                          <p:spTgt spid="145"/>
                                        </p:tgtEl>
                                      </p:cBhvr>
                                    </p:animEffect>
                                  </p:childTnLst>
                                </p:cTn>
                              </p:par>
                              <p:par>
                                <p:cTn id="24" presetID="10" presetClass="entr" presetSubtype="0" fill="hold" nodeType="with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2" name="Picture 11" title="Skeleton">
            <a:extLst>
              <a:ext uri="{FF2B5EF4-FFF2-40B4-BE49-F238E27FC236}">
                <a16:creationId xmlns:a16="http://schemas.microsoft.com/office/drawing/2014/main" id="{72660452-B834-441F-A65D-22FE34723922}"/>
              </a:ext>
            </a:extLst>
          </p:cNvPr>
          <p:cNvPicPr>
            <a:picLocks noChangeAspect="1"/>
          </p:cNvPicPr>
          <p:nvPr/>
        </p:nvPicPr>
        <p:blipFill rotWithShape="1">
          <a:blip r:embed="rId3">
            <a:extLst>
              <a:ext uri="{28A0092B-C50C-407E-A947-70E740481C1C}">
                <a14:useLocalDpi xmlns:a14="http://schemas.microsoft.com/office/drawing/2010/main" val="0"/>
              </a:ext>
            </a:extLst>
          </a:blip>
          <a:srcRect r="47449"/>
          <a:stretch/>
        </p:blipFill>
        <p:spPr>
          <a:xfrm>
            <a:off x="5189289" y="1421657"/>
            <a:ext cx="2244973" cy="4490918"/>
          </a:xfrm>
          <a:prstGeom prst="rect">
            <a:avLst/>
          </a:prstGeom>
        </p:spPr>
      </p:pic>
      <p:pic>
        <p:nvPicPr>
          <p:cNvPr id="11" name="Picture 10" title="Skeleton">
            <a:extLst>
              <a:ext uri="{FF2B5EF4-FFF2-40B4-BE49-F238E27FC236}">
                <a16:creationId xmlns:a16="http://schemas.microsoft.com/office/drawing/2014/main" id="{21A3B454-FBC5-4269-9445-7C8EB5B0F2E7}"/>
              </a:ext>
            </a:extLst>
          </p:cNvPr>
          <p:cNvPicPr>
            <a:picLocks noChangeAspect="1"/>
          </p:cNvPicPr>
          <p:nvPr/>
        </p:nvPicPr>
        <p:blipFill rotWithShape="1">
          <a:blip r:embed="rId3">
            <a:extLst>
              <a:ext uri="{28A0092B-C50C-407E-A947-70E740481C1C}">
                <a14:useLocalDpi xmlns:a14="http://schemas.microsoft.com/office/drawing/2010/main" val="0"/>
              </a:ext>
            </a:extLst>
          </a:blip>
          <a:srcRect l="49010"/>
          <a:stretch/>
        </p:blipFill>
        <p:spPr>
          <a:xfrm>
            <a:off x="1419224" y="1300671"/>
            <a:ext cx="2244973" cy="4628446"/>
          </a:xfrm>
          <a:prstGeom prst="rect">
            <a:avLst/>
          </a:prstGeom>
        </p:spPr>
      </p:pic>
      <p:sp>
        <p:nvSpPr>
          <p:cNvPr id="154" name="Shape 154"/>
          <p:cNvSpPr txBox="1"/>
          <p:nvPr/>
        </p:nvSpPr>
        <p:spPr>
          <a:xfrm>
            <a:off x="3837384" y="4030266"/>
            <a:ext cx="1178718"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Femur</a:t>
            </a:r>
          </a:p>
        </p:txBody>
      </p:sp>
      <p:sp>
        <p:nvSpPr>
          <p:cNvPr id="155" name="Shape 155"/>
          <p:cNvSpPr txBox="1"/>
          <p:nvPr/>
        </p:nvSpPr>
        <p:spPr>
          <a:xfrm>
            <a:off x="3287316" y="4536282"/>
            <a:ext cx="2147887" cy="346471"/>
          </a:xfrm>
          <a:prstGeom prst="rect">
            <a:avLst/>
          </a:prstGeom>
          <a:noFill/>
          <a:ln>
            <a:noFill/>
          </a:ln>
        </p:spPr>
        <p:txBody>
          <a:bodyPr lIns="68569" tIns="34275" rIns="68569" bIns="34275" anchor="t" anchorCtr="0">
            <a:noAutofit/>
          </a:bodyPr>
          <a:lstStyle/>
          <a:p>
            <a:pPr algn="ctr">
              <a:buClr>
                <a:schemeClr val="dk1"/>
              </a:buClr>
              <a:buSzPct val="25000"/>
            </a:pPr>
            <a:r>
              <a:rPr lang="en-US" dirty="0">
                <a:solidFill>
                  <a:schemeClr val="dk1"/>
                </a:solidFill>
                <a:latin typeface="Arial" panose="020B0604020202020204" pitchFamily="34" charset="0"/>
                <a:ea typeface="Calibri"/>
                <a:cs typeface="Arial" panose="020B0604020202020204" pitchFamily="34" charset="0"/>
                <a:sym typeface="Calibri"/>
              </a:rPr>
              <a:t>Pelvis</a:t>
            </a:r>
          </a:p>
        </p:txBody>
      </p:sp>
      <p:cxnSp>
        <p:nvCxnSpPr>
          <p:cNvPr id="156" name="Shape 156"/>
          <p:cNvCxnSpPr/>
          <p:nvPr/>
        </p:nvCxnSpPr>
        <p:spPr>
          <a:xfrm rot="10800000" flipH="1">
            <a:off x="4950620" y="3600451"/>
            <a:ext cx="1039415" cy="602456"/>
          </a:xfrm>
          <a:prstGeom prst="straightConnector1">
            <a:avLst/>
          </a:prstGeom>
          <a:noFill/>
          <a:ln w="34925" cap="flat" cmpd="sng">
            <a:solidFill>
              <a:schemeClr val="dk1"/>
            </a:solidFill>
            <a:prstDash val="solid"/>
            <a:miter/>
            <a:headEnd type="none" w="med" len="med"/>
            <a:tailEnd type="triangle" w="lg" len="lg"/>
          </a:ln>
        </p:spPr>
      </p:cxnSp>
      <p:sp>
        <p:nvSpPr>
          <p:cNvPr id="157" name="Shape 157"/>
          <p:cNvSpPr txBox="1"/>
          <p:nvPr/>
        </p:nvSpPr>
        <p:spPr>
          <a:xfrm>
            <a:off x="1709738" y="3155157"/>
            <a:ext cx="5400675" cy="622696"/>
          </a:xfrm>
          <a:prstGeom prst="rect">
            <a:avLst/>
          </a:prstGeom>
          <a:noFill/>
          <a:ln w="9525" cap="flat" cmpd="sng">
            <a:solidFill>
              <a:srgbClr val="FF0000"/>
            </a:solidFill>
            <a:prstDash val="solid"/>
            <a:miter/>
            <a:headEnd type="none" w="med" len="med"/>
            <a:tailEnd type="none" w="med" len="med"/>
          </a:ln>
        </p:spPr>
        <p:txBody>
          <a:bodyPr lIns="68569" tIns="34275" rIns="68569" bIns="34275" anchor="t" anchorCtr="0">
            <a:noAutofit/>
          </a:bodyPr>
          <a:lstStyle/>
          <a:p>
            <a:pPr algn="ctr">
              <a:buClr>
                <a:schemeClr val="dk1"/>
              </a:buClr>
              <a:buSzPct val="25000"/>
            </a:pPr>
            <a:r>
              <a:rPr lang="en-US" b="1" dirty="0">
                <a:solidFill>
                  <a:schemeClr val="dk1"/>
                </a:solidFill>
                <a:latin typeface="Arial" panose="020B0604020202020204" pitchFamily="34" charset="0"/>
                <a:ea typeface="Calibri"/>
                <a:cs typeface="Arial" panose="020B0604020202020204" pitchFamily="34" charset="0"/>
                <a:sym typeface="Calibri"/>
              </a:rPr>
              <a:t>Hip joint</a:t>
            </a:r>
          </a:p>
          <a:p>
            <a:endParaRPr b="1"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58" name="Shape 158"/>
          <p:cNvCxnSpPr/>
          <p:nvPr/>
        </p:nvCxnSpPr>
        <p:spPr>
          <a:xfrm rot="10800000" flipH="1">
            <a:off x="4810125" y="3429000"/>
            <a:ext cx="1706165" cy="1287065"/>
          </a:xfrm>
          <a:prstGeom prst="straightConnector1">
            <a:avLst/>
          </a:prstGeom>
          <a:noFill/>
          <a:ln w="34925" cap="flat" cmpd="sng">
            <a:solidFill>
              <a:schemeClr val="dk1"/>
            </a:solidFill>
            <a:prstDash val="solid"/>
            <a:miter/>
            <a:headEnd type="none" w="med" len="med"/>
            <a:tailEnd type="triangle" w="lg" len="lg"/>
          </a:ln>
        </p:spPr>
      </p:cxnSp>
      <p:sp>
        <p:nvSpPr>
          <p:cNvPr id="14" name="Title 1">
            <a:extLst>
              <a:ext uri="{FF2B5EF4-FFF2-40B4-BE49-F238E27FC236}">
                <a16:creationId xmlns:a16="http://schemas.microsoft.com/office/drawing/2014/main" id="{557A0C49-DED3-4A8F-95E3-209BAFE7C444}"/>
              </a:ext>
            </a:extLst>
          </p:cNvPr>
          <p:cNvSpPr txBox="1">
            <a:spLocks/>
          </p:cNvSpPr>
          <p:nvPr/>
        </p:nvSpPr>
        <p:spPr>
          <a:xfrm>
            <a:off x="323528" y="154508"/>
            <a:ext cx="8496944" cy="912645"/>
          </a:xfrm>
          <a:prstGeom prst="rect">
            <a:avLst/>
          </a:prstGeom>
        </p:spPr>
        <p:txBody>
          <a:bodyPr vert="horz" lIns="91440" tIns="45720" rIns="91440" bIns="45720" rtlCol="0" anchor="ctr">
            <a:normAutofit fontScale="77500" lnSpcReduction="20000"/>
          </a:bodyPr>
          <a:lstStyle>
            <a:defPPr>
              <a:defRPr lang="en-US"/>
            </a:defPPr>
            <a:lvl1pPr>
              <a:spcBef>
                <a:spcPct val="0"/>
              </a:spcBef>
              <a:buNone/>
              <a:defRPr sz="4400" b="1">
                <a:solidFill>
                  <a:srgbClr val="DA8AAD"/>
                </a:solidFill>
                <a:latin typeface="Arial" panose="020B0604020202020204" pitchFamily="34" charset="0"/>
                <a:ea typeface="+mj-ea"/>
                <a:cs typeface="Arial" panose="020B0604020202020204" pitchFamily="34" charset="0"/>
              </a:defRPr>
            </a:lvl1pPr>
          </a:lstStyle>
          <a:p>
            <a:r>
              <a:rPr lang="en-US" dirty="0"/>
              <a:t>Know the </a:t>
            </a:r>
            <a:r>
              <a:rPr lang="en-US" sz="4600" dirty="0"/>
              <a:t>location</a:t>
            </a:r>
            <a:r>
              <a:rPr lang="en-US" dirty="0"/>
              <a:t> of the major bones</a:t>
            </a:r>
          </a:p>
        </p:txBody>
      </p:sp>
    </p:spTree>
    <p:extLst>
      <p:ext uri="{BB962C8B-B14F-4D97-AF65-F5344CB8AC3E}">
        <p14:creationId xmlns:p14="http://schemas.microsoft.com/office/powerpoint/2010/main" val="1799429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500"/>
                                        <p:tgtEl>
                                          <p:spTgt spid="1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par>
                                <p:cTn id="16" presetID="10" presetClass="entr" presetSubtype="0" fill="hold" nodeType="with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1811</Words>
  <Application>Microsoft Office PowerPoint</Application>
  <PresentationFormat>On-screen Show (4:3)</PresentationFormat>
  <Paragraphs>291</Paragraphs>
  <Slides>33</Slides>
  <Notes>32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Times New Roman</vt:lpstr>
      <vt:lpstr>Office Theme</vt:lpstr>
      <vt:lpstr>Custom Design</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PE - Applied Anatomy and Physiology</dc:title>
  <dc:creator>OCR</dc:creator>
  <cp:keywords>GCSE; PE; Topic Presnetation; Skeletal system</cp:keywords>
  <cp:lastModifiedBy>Ceri Mullen</cp:lastModifiedBy>
  <cp:revision>123</cp:revision>
  <dcterms:created xsi:type="dcterms:W3CDTF">2018-10-01T14:21:10Z</dcterms:created>
  <dcterms:modified xsi:type="dcterms:W3CDTF">2018-11-28T15:44:17Z</dcterms:modified>
</cp:coreProperties>
</file>