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60"/>
  </p:notesMasterIdLst>
  <p:sldIdLst>
    <p:sldId id="257"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360" r:id="rId22"/>
    <p:sldId id="326" r:id="rId23"/>
    <p:sldId id="327" r:id="rId24"/>
    <p:sldId id="328" r:id="rId25"/>
    <p:sldId id="364" r:id="rId26"/>
    <p:sldId id="361" r:id="rId27"/>
    <p:sldId id="362" r:id="rId28"/>
    <p:sldId id="363" r:id="rId29"/>
    <p:sldId id="321" r:id="rId30"/>
    <p:sldId id="322" r:id="rId31"/>
    <p:sldId id="284" r:id="rId32"/>
    <p:sldId id="285" r:id="rId33"/>
    <p:sldId id="286" r:id="rId34"/>
    <p:sldId id="359" r:id="rId35"/>
    <p:sldId id="353" r:id="rId36"/>
    <p:sldId id="354" r:id="rId37"/>
    <p:sldId id="355" r:id="rId38"/>
    <p:sldId id="365" r:id="rId39"/>
    <p:sldId id="366" r:id="rId40"/>
    <p:sldId id="308" r:id="rId41"/>
    <p:sldId id="309" r:id="rId42"/>
    <p:sldId id="367" r:id="rId43"/>
    <p:sldId id="368" r:id="rId44"/>
    <p:sldId id="369" r:id="rId45"/>
    <p:sldId id="370" r:id="rId46"/>
    <p:sldId id="371" r:id="rId47"/>
    <p:sldId id="372" r:id="rId48"/>
    <p:sldId id="373" r:id="rId49"/>
    <p:sldId id="374" r:id="rId50"/>
    <p:sldId id="375" r:id="rId51"/>
    <p:sldId id="376" r:id="rId52"/>
    <p:sldId id="377" r:id="rId53"/>
    <p:sldId id="356" r:id="rId54"/>
    <p:sldId id="357" r:id="rId55"/>
    <p:sldId id="358" r:id="rId56"/>
    <p:sldId id="378" r:id="rId57"/>
    <p:sldId id="379" r:id="rId58"/>
    <p:sldId id="38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65A"/>
    <a:srgbClr val="60715F"/>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B4384-C96B-419E-B9B3-BB85DA49D043}" v="1" dt="2024-12-18T23:08:02.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Monk" userId="b4f25012-6f0a-475c-933d-31297783433e" providerId="ADAL" clId="{138B4384-C96B-419E-B9B3-BB85DA49D043}"/>
    <pc:docChg chg="custSel modSld">
      <pc:chgData name="Shelley Monk" userId="b4f25012-6f0a-475c-933d-31297783433e" providerId="ADAL" clId="{138B4384-C96B-419E-B9B3-BB85DA49D043}" dt="2024-12-18T23:17:12.976" v="89" actId="20577"/>
      <pc:docMkLst>
        <pc:docMk/>
      </pc:docMkLst>
      <pc:sldChg chg="addSp delSp modSp mod">
        <pc:chgData name="Shelley Monk" userId="b4f25012-6f0a-475c-933d-31297783433e" providerId="ADAL" clId="{138B4384-C96B-419E-B9B3-BB85DA49D043}" dt="2024-12-18T23:11:15.161" v="34" actId="14100"/>
        <pc:sldMkLst>
          <pc:docMk/>
          <pc:sldMk cId="1121580976" sldId="268"/>
        </pc:sldMkLst>
        <pc:spChg chg="mod">
          <ac:chgData name="Shelley Monk" userId="b4f25012-6f0a-475c-933d-31297783433e" providerId="ADAL" clId="{138B4384-C96B-419E-B9B3-BB85DA49D043}" dt="2024-12-18T23:09:41.758" v="17" actId="14100"/>
          <ac:spMkLst>
            <pc:docMk/>
            <pc:sldMk cId="1121580976" sldId="268"/>
            <ac:spMk id="12" creationId="{00000000-0000-0000-0000-000000000000}"/>
          </ac:spMkLst>
        </pc:spChg>
        <pc:spChg chg="mod">
          <ac:chgData name="Shelley Monk" userId="b4f25012-6f0a-475c-933d-31297783433e" providerId="ADAL" clId="{138B4384-C96B-419E-B9B3-BB85DA49D043}" dt="2024-12-18T23:10:42.563" v="28" actId="1076"/>
          <ac:spMkLst>
            <pc:docMk/>
            <pc:sldMk cId="1121580976" sldId="268"/>
            <ac:spMk id="16" creationId="{00000000-0000-0000-0000-000000000000}"/>
          </ac:spMkLst>
        </pc:spChg>
        <pc:spChg chg="mod">
          <ac:chgData name="Shelley Monk" userId="b4f25012-6f0a-475c-933d-31297783433e" providerId="ADAL" clId="{138B4384-C96B-419E-B9B3-BB85DA49D043}" dt="2024-12-18T23:11:09.630" v="33" actId="1076"/>
          <ac:spMkLst>
            <pc:docMk/>
            <pc:sldMk cId="1121580976" sldId="268"/>
            <ac:spMk id="19" creationId="{00000000-0000-0000-0000-000000000000}"/>
          </ac:spMkLst>
        </pc:spChg>
        <pc:spChg chg="mod">
          <ac:chgData name="Shelley Monk" userId="b4f25012-6f0a-475c-933d-31297783433e" providerId="ADAL" clId="{138B4384-C96B-419E-B9B3-BB85DA49D043}" dt="2024-12-18T23:07:09.464" v="2" actId="20577"/>
          <ac:spMkLst>
            <pc:docMk/>
            <pc:sldMk cId="1121580976" sldId="268"/>
            <ac:spMk id="21" creationId="{00000000-0000-0000-0000-000000000000}"/>
          </ac:spMkLst>
        </pc:spChg>
        <pc:picChg chg="add del">
          <ac:chgData name="Shelley Monk" userId="b4f25012-6f0a-475c-933d-31297783433e" providerId="ADAL" clId="{138B4384-C96B-419E-B9B3-BB85DA49D043}" dt="2024-12-18T23:08:39.311" v="5" actId="478"/>
          <ac:picMkLst>
            <pc:docMk/>
            <pc:sldMk cId="1121580976" sldId="268"/>
            <ac:picMk id="4" creationId="{D395776D-1E78-261C-240A-BCD4681C0D13}"/>
          </ac:picMkLst>
        </pc:picChg>
        <pc:picChg chg="add del">
          <ac:chgData name="Shelley Monk" userId="b4f25012-6f0a-475c-933d-31297783433e" providerId="ADAL" clId="{138B4384-C96B-419E-B9B3-BB85DA49D043}" dt="2024-12-18T23:09:12.007" v="7" actId="478"/>
          <ac:picMkLst>
            <pc:docMk/>
            <pc:sldMk cId="1121580976" sldId="268"/>
            <ac:picMk id="7" creationId="{5C363717-11E6-9039-01DD-6389F7A161FF}"/>
          </ac:picMkLst>
        </pc:picChg>
        <pc:picChg chg="add mod">
          <ac:chgData name="Shelley Monk" userId="b4f25012-6f0a-475c-933d-31297783433e" providerId="ADAL" clId="{138B4384-C96B-419E-B9B3-BB85DA49D043}" dt="2024-12-18T23:09:37.408" v="16" actId="1076"/>
          <ac:picMkLst>
            <pc:docMk/>
            <pc:sldMk cId="1121580976" sldId="268"/>
            <ac:picMk id="9" creationId="{E27EC303-D159-2012-1DD9-401FF2737EDE}"/>
          </ac:picMkLst>
        </pc:picChg>
        <pc:picChg chg="del">
          <ac:chgData name="Shelley Monk" userId="b4f25012-6f0a-475c-933d-31297783433e" providerId="ADAL" clId="{138B4384-C96B-419E-B9B3-BB85DA49D043}" dt="2024-12-18T23:08:02.992" v="3" actId="478"/>
          <ac:picMkLst>
            <pc:docMk/>
            <pc:sldMk cId="1121580976" sldId="268"/>
            <ac:picMk id="3075" creationId="{00000000-0000-0000-0000-000000000000}"/>
          </ac:picMkLst>
        </pc:picChg>
        <pc:cxnChg chg="ord">
          <ac:chgData name="Shelley Monk" userId="b4f25012-6f0a-475c-933d-31297783433e" providerId="ADAL" clId="{138B4384-C96B-419E-B9B3-BB85DA49D043}" dt="2024-12-18T23:10:06.781" v="23" actId="166"/>
          <ac:cxnSpMkLst>
            <pc:docMk/>
            <pc:sldMk cId="1121580976" sldId="268"/>
            <ac:cxnSpMk id="6" creationId="{00000000-0000-0000-0000-000000000000}"/>
          </ac:cxnSpMkLst>
        </pc:cxnChg>
        <pc:cxnChg chg="mod ord">
          <ac:chgData name="Shelley Monk" userId="b4f25012-6f0a-475c-933d-31297783433e" providerId="ADAL" clId="{138B4384-C96B-419E-B9B3-BB85DA49D043}" dt="2024-12-18T23:10:30.130" v="27" actId="14100"/>
          <ac:cxnSpMkLst>
            <pc:docMk/>
            <pc:sldMk cId="1121580976" sldId="268"/>
            <ac:cxnSpMk id="14" creationId="{00000000-0000-0000-0000-000000000000}"/>
          </ac:cxnSpMkLst>
        </pc:cxnChg>
        <pc:cxnChg chg="mod ord">
          <ac:chgData name="Shelley Monk" userId="b4f25012-6f0a-475c-933d-31297783433e" providerId="ADAL" clId="{138B4384-C96B-419E-B9B3-BB85DA49D043}" dt="2024-12-18T23:10:55.044" v="31" actId="166"/>
          <ac:cxnSpMkLst>
            <pc:docMk/>
            <pc:sldMk cId="1121580976" sldId="268"/>
            <ac:cxnSpMk id="18" creationId="{00000000-0000-0000-0000-000000000000}"/>
          </ac:cxnSpMkLst>
        </pc:cxnChg>
        <pc:cxnChg chg="mod">
          <ac:chgData name="Shelley Monk" userId="b4f25012-6f0a-475c-933d-31297783433e" providerId="ADAL" clId="{138B4384-C96B-419E-B9B3-BB85DA49D043}" dt="2024-12-18T23:11:15.161" v="34" actId="14100"/>
          <ac:cxnSpMkLst>
            <pc:docMk/>
            <pc:sldMk cId="1121580976" sldId="268"/>
            <ac:cxnSpMk id="20" creationId="{00000000-0000-0000-0000-000000000000}"/>
          </ac:cxnSpMkLst>
        </pc:cxnChg>
        <pc:cxnChg chg="ord">
          <ac:chgData name="Shelley Monk" userId="b4f25012-6f0a-475c-933d-31297783433e" providerId="ADAL" clId="{138B4384-C96B-419E-B9B3-BB85DA49D043}" dt="2024-12-18T23:10:01.551" v="22" actId="166"/>
          <ac:cxnSpMkLst>
            <pc:docMk/>
            <pc:sldMk cId="1121580976" sldId="268"/>
            <ac:cxnSpMk id="23" creationId="{00000000-0000-0000-0000-000000000000}"/>
          </ac:cxnSpMkLst>
        </pc:cxnChg>
      </pc:sldChg>
      <pc:sldChg chg="modSp mod">
        <pc:chgData name="Shelley Monk" userId="b4f25012-6f0a-475c-933d-31297783433e" providerId="ADAL" clId="{138B4384-C96B-419E-B9B3-BB85DA49D043}" dt="2024-12-18T23:13:31.398" v="52"/>
        <pc:sldMkLst>
          <pc:docMk/>
          <pc:sldMk cId="3774855006" sldId="285"/>
        </pc:sldMkLst>
        <pc:spChg chg="mod">
          <ac:chgData name="Shelley Monk" userId="b4f25012-6f0a-475c-933d-31297783433e" providerId="ADAL" clId="{138B4384-C96B-419E-B9B3-BB85DA49D043}" dt="2024-12-18T23:13:22.008" v="51" actId="20577"/>
          <ac:spMkLst>
            <pc:docMk/>
            <pc:sldMk cId="3774855006" sldId="285"/>
            <ac:spMk id="3" creationId="{00000000-0000-0000-0000-000000000000}"/>
          </ac:spMkLst>
        </pc:spChg>
        <pc:spChg chg="mod">
          <ac:chgData name="Shelley Monk" userId="b4f25012-6f0a-475c-933d-31297783433e" providerId="ADAL" clId="{138B4384-C96B-419E-B9B3-BB85DA49D043}" dt="2024-12-18T23:13:31.398" v="52"/>
          <ac:spMkLst>
            <pc:docMk/>
            <pc:sldMk cId="3774855006" sldId="285"/>
            <ac:spMk id="4" creationId="{00000000-0000-0000-0000-000000000000}"/>
          </ac:spMkLst>
        </pc:spChg>
      </pc:sldChg>
      <pc:sldChg chg="modSp mod">
        <pc:chgData name="Shelley Monk" userId="b4f25012-6f0a-475c-933d-31297783433e" providerId="ADAL" clId="{138B4384-C96B-419E-B9B3-BB85DA49D043}" dt="2024-12-18T23:16:13.575" v="67"/>
        <pc:sldMkLst>
          <pc:docMk/>
          <pc:sldMk cId="1207134399" sldId="357"/>
        </pc:sldMkLst>
        <pc:spChg chg="mod">
          <ac:chgData name="Shelley Monk" userId="b4f25012-6f0a-475c-933d-31297783433e" providerId="ADAL" clId="{138B4384-C96B-419E-B9B3-BB85DA49D043}" dt="2024-12-18T23:16:02.548" v="66" actId="20577"/>
          <ac:spMkLst>
            <pc:docMk/>
            <pc:sldMk cId="1207134399" sldId="357"/>
            <ac:spMk id="3" creationId="{00000000-0000-0000-0000-000000000000}"/>
          </ac:spMkLst>
        </pc:spChg>
        <pc:spChg chg="mod">
          <ac:chgData name="Shelley Monk" userId="b4f25012-6f0a-475c-933d-31297783433e" providerId="ADAL" clId="{138B4384-C96B-419E-B9B3-BB85DA49D043}" dt="2024-12-18T23:16:13.575" v="67"/>
          <ac:spMkLst>
            <pc:docMk/>
            <pc:sldMk cId="1207134399" sldId="357"/>
            <ac:spMk id="4" creationId="{00000000-0000-0000-0000-000000000000}"/>
          </ac:spMkLst>
        </pc:spChg>
      </pc:sldChg>
      <pc:sldChg chg="modSp mod">
        <pc:chgData name="Shelley Monk" userId="b4f25012-6f0a-475c-933d-31297783433e" providerId="ADAL" clId="{138B4384-C96B-419E-B9B3-BB85DA49D043}" dt="2024-12-18T23:12:20.838" v="39" actId="20577"/>
        <pc:sldMkLst>
          <pc:docMk/>
          <pc:sldMk cId="1283116208" sldId="362"/>
        </pc:sldMkLst>
        <pc:spChg chg="mod">
          <ac:chgData name="Shelley Monk" userId="b4f25012-6f0a-475c-933d-31297783433e" providerId="ADAL" clId="{138B4384-C96B-419E-B9B3-BB85DA49D043}" dt="2024-12-18T23:12:20.838" v="39" actId="20577"/>
          <ac:spMkLst>
            <pc:docMk/>
            <pc:sldMk cId="1283116208" sldId="362"/>
            <ac:spMk id="6" creationId="{00000000-0000-0000-0000-000000000000}"/>
          </ac:spMkLst>
        </pc:spChg>
      </pc:sldChg>
      <pc:sldChg chg="modSp mod">
        <pc:chgData name="Shelley Monk" userId="b4f25012-6f0a-475c-933d-31297783433e" providerId="ADAL" clId="{138B4384-C96B-419E-B9B3-BB85DA49D043}" dt="2024-12-18T23:17:12.976" v="89" actId="20577"/>
        <pc:sldMkLst>
          <pc:docMk/>
          <pc:sldMk cId="3847330801" sldId="379"/>
        </pc:sldMkLst>
        <pc:spChg chg="mod">
          <ac:chgData name="Shelley Monk" userId="b4f25012-6f0a-475c-933d-31297783433e" providerId="ADAL" clId="{138B4384-C96B-419E-B9B3-BB85DA49D043}" dt="2024-12-18T23:17:04.552" v="79" actId="20577"/>
          <ac:spMkLst>
            <pc:docMk/>
            <pc:sldMk cId="3847330801" sldId="379"/>
            <ac:spMk id="3" creationId="{00000000-0000-0000-0000-000000000000}"/>
          </ac:spMkLst>
        </pc:spChg>
        <pc:spChg chg="mod">
          <ac:chgData name="Shelley Monk" userId="b4f25012-6f0a-475c-933d-31297783433e" providerId="ADAL" clId="{138B4384-C96B-419E-B9B3-BB85DA49D043}" dt="2024-12-18T23:17:12.976" v="89" actId="20577"/>
          <ac:spMkLst>
            <pc:docMk/>
            <pc:sldMk cId="3847330801" sldId="37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8742C-7E83-401E-BBE3-DCA26973CF1F}" type="datetimeFigureOut">
              <a:rPr lang="en-GB" smtClean="0"/>
              <a:t>25/03/2025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D7A14-AAD4-4E3A-8AFF-3C5C17CDA586}" type="slidenum">
              <a:rPr lang="en-GB" smtClean="0"/>
              <a:t>‹#›</a:t>
            </a:fld>
            <a:endParaRPr lang="en-GB"/>
          </a:p>
        </p:txBody>
      </p:sp>
    </p:spTree>
    <p:extLst>
      <p:ext uri="{BB962C8B-B14F-4D97-AF65-F5344CB8AC3E}">
        <p14:creationId xmlns:p14="http://schemas.microsoft.com/office/powerpoint/2010/main" val="181077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a:p>
        </p:txBody>
      </p:sp>
    </p:spTree>
    <p:extLst>
      <p:ext uri="{BB962C8B-B14F-4D97-AF65-F5344CB8AC3E}">
        <p14:creationId xmlns:p14="http://schemas.microsoft.com/office/powerpoint/2010/main" val="35950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0865B-D879-4988-9AA4-C7ECE5CBD4D3}" type="slidenum">
              <a:rPr lang="en-GB" smtClean="0"/>
              <a:t>10</a:t>
            </a:fld>
            <a:endParaRPr lang="en-GB"/>
          </a:p>
        </p:txBody>
      </p:sp>
    </p:spTree>
    <p:extLst>
      <p:ext uri="{BB962C8B-B14F-4D97-AF65-F5344CB8AC3E}">
        <p14:creationId xmlns:p14="http://schemas.microsoft.com/office/powerpoint/2010/main" val="28571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27</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2D7A14-AAD4-4E3A-8AFF-3C5C17CDA586}" type="slidenum">
              <a:rPr lang="en-GB" smtClean="0"/>
              <a:t>38</a:t>
            </a:fld>
            <a:endParaRPr lang="en-GB"/>
          </a:p>
        </p:txBody>
      </p:sp>
    </p:spTree>
    <p:extLst>
      <p:ext uri="{BB962C8B-B14F-4D97-AF65-F5344CB8AC3E}">
        <p14:creationId xmlns:p14="http://schemas.microsoft.com/office/powerpoint/2010/main" val="226600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2D7A14-AAD4-4E3A-8AFF-3C5C17CDA586}" type="slidenum">
              <a:rPr lang="en-GB" smtClean="0"/>
              <a:t>47</a:t>
            </a:fld>
            <a:endParaRPr lang="en-GB"/>
          </a:p>
        </p:txBody>
      </p:sp>
    </p:spTree>
    <p:extLst>
      <p:ext uri="{BB962C8B-B14F-4D97-AF65-F5344CB8AC3E}">
        <p14:creationId xmlns:p14="http://schemas.microsoft.com/office/powerpoint/2010/main" val="226600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49</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52</a:t>
            </a:fld>
            <a:endParaRPr lang="en-GB"/>
          </a:p>
        </p:txBody>
      </p:sp>
    </p:spTree>
    <p:extLst>
      <p:ext uri="{BB962C8B-B14F-4D97-AF65-F5344CB8AC3E}">
        <p14:creationId xmlns:p14="http://schemas.microsoft.com/office/powerpoint/2010/main" val="316864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DB79-001E-13F4-E50B-F326664AB82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CE7CCB-B45B-1243-22A0-4426EA561A4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5CC0D9-A7E3-2FB8-62FD-F3031E20114D}"/>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5" name="Footer Placeholder 4">
            <a:extLst>
              <a:ext uri="{FF2B5EF4-FFF2-40B4-BE49-F238E27FC236}">
                <a16:creationId xmlns:a16="http://schemas.microsoft.com/office/drawing/2014/main" id="{13D227F6-C938-6DA8-DFFA-7BB35CC2E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64AF7-AE7E-8485-D585-109E51A65973}"/>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296483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5285-D85E-4473-469F-579C319D4B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D4B36C-FA07-863F-D37D-DB495ACA0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B8215-DD58-3083-4EF6-2466DEDFDF9D}"/>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5" name="Footer Placeholder 4">
            <a:extLst>
              <a:ext uri="{FF2B5EF4-FFF2-40B4-BE49-F238E27FC236}">
                <a16:creationId xmlns:a16="http://schemas.microsoft.com/office/drawing/2014/main" id="{305072BC-72B8-4F30-E8A8-98C4CC5FE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9BA61-F611-A2E1-24E7-13352F52C258}"/>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147370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590F-EB78-D262-8259-DC166E89B3E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4726AA-2449-915B-754F-1B3BF4C629C3}"/>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FD4C6F-AA0E-7723-D9B1-83A670BFC5A8}"/>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5" name="Footer Placeholder 4">
            <a:extLst>
              <a:ext uri="{FF2B5EF4-FFF2-40B4-BE49-F238E27FC236}">
                <a16:creationId xmlns:a16="http://schemas.microsoft.com/office/drawing/2014/main" id="{99192FF2-654C-3EB2-8301-57955FC16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7D9C96-4C1F-DB71-43C7-F9F9A18FBE48}"/>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40896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77F9-DC46-D642-327F-471A663158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CF5B21-B99E-ACD6-E3E9-E780D915A26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700993-0FD7-7953-8282-48EF8A0B1E0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378670-1075-242B-FE41-6C4B016AEC5E}"/>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6" name="Footer Placeholder 5">
            <a:extLst>
              <a:ext uri="{FF2B5EF4-FFF2-40B4-BE49-F238E27FC236}">
                <a16:creationId xmlns:a16="http://schemas.microsoft.com/office/drawing/2014/main" id="{C7EEB61B-6DAF-CC60-8A08-C1E7D15BF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2240B-6C01-6564-C5BA-2F06AB026A1E}"/>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289007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26A0-4B2D-8153-4AEE-611B942B712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1A666A-855C-8DF9-41C1-1F828233D29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3F070E-8BC4-2C48-29BA-EA2AFC0A0F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B68B9C-32A6-27F8-F179-0B25788957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F7C2B-7BF0-F3DA-464F-5B6E23A7E46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6FF772-150A-F950-66D5-04C96462C459}"/>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8" name="Footer Placeholder 7">
            <a:extLst>
              <a:ext uri="{FF2B5EF4-FFF2-40B4-BE49-F238E27FC236}">
                <a16:creationId xmlns:a16="http://schemas.microsoft.com/office/drawing/2014/main" id="{32925ACE-E588-3383-ECB0-ADF82FECBA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BB3274-FAF9-7636-2049-C4FB48BBD86D}"/>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92639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16FB-4989-E1D8-7986-1A480AF613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52600A-BE0B-FEE4-5D9B-4EBA604232D2}"/>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4" name="Footer Placeholder 3">
            <a:extLst>
              <a:ext uri="{FF2B5EF4-FFF2-40B4-BE49-F238E27FC236}">
                <a16:creationId xmlns:a16="http://schemas.microsoft.com/office/drawing/2014/main" id="{7913DCC0-2341-2FDE-9ED7-D32A6BDC6E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ED8800-B1F6-258D-E2FA-6EF46DE0A5B3}"/>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134506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B649CA-6C27-42FB-8EAE-FE01F43FE9B5}"/>
              </a:ext>
            </a:extLst>
          </p:cNvPr>
          <p:cNvSpPr>
            <a:spLocks noGrp="1"/>
          </p:cNvSpPr>
          <p:nvPr>
            <p:ph type="title"/>
          </p:nvPr>
        </p:nvSpPr>
        <p:spPr>
          <a:xfrm>
            <a:off x="457200" y="274638"/>
            <a:ext cx="8229600" cy="1143000"/>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57287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47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2339-4E1C-6555-5C17-53257D5BEC3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9131DC-5A3D-F932-6523-5BF492BD07A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210179-9415-5E28-CAE0-65C0BD5298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A127A-1581-9BC4-C369-1DEC92D12C26}"/>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6" name="Footer Placeholder 5">
            <a:extLst>
              <a:ext uri="{FF2B5EF4-FFF2-40B4-BE49-F238E27FC236}">
                <a16:creationId xmlns:a16="http://schemas.microsoft.com/office/drawing/2014/main" id="{6DE73C2C-F8C3-23E6-1968-CAF6040C4B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C81F2B-1D02-6CFD-1CD2-53462DA61A23}"/>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125480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2190-2541-BC77-0475-90C5435BFC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CF147D-DA3D-D5DD-7D16-1797516899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FAF0DB-6548-AE22-03AA-0EB60EC05F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4AD88-CCCA-82F6-831D-DEBAFF14D29D}"/>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6" name="Footer Placeholder 5">
            <a:extLst>
              <a:ext uri="{FF2B5EF4-FFF2-40B4-BE49-F238E27FC236}">
                <a16:creationId xmlns:a16="http://schemas.microsoft.com/office/drawing/2014/main" id="{90E1E31E-414B-8A22-67DB-2230F8D7D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0DCE6C-C2DC-DE6D-09FD-43002F16D10B}"/>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2506510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72DC-5F4C-AF01-27BF-91036C3075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82A41B-D684-C83F-ACC3-9432E1F74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78CD2-7757-1A63-4B0E-DD6EB567C555}"/>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5" name="Footer Placeholder 4">
            <a:extLst>
              <a:ext uri="{FF2B5EF4-FFF2-40B4-BE49-F238E27FC236}">
                <a16:creationId xmlns:a16="http://schemas.microsoft.com/office/drawing/2014/main" id="{34596CD5-05BA-FA52-3CD7-90990301D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53D84A-7C47-15AE-E871-B1CA6FB7FFBD}"/>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1512154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6221B-2751-2BFE-E0FA-FE3878C783B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09A5AB-7D50-5BD6-EFBC-9F6FFDD1B6B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98BF36-34EB-839C-1AAC-2DC812881EC4}"/>
              </a:ext>
            </a:extLst>
          </p:cNvPr>
          <p:cNvSpPr>
            <a:spLocks noGrp="1"/>
          </p:cNvSpPr>
          <p:nvPr>
            <p:ph type="dt" sz="half" idx="10"/>
          </p:nvPr>
        </p:nvSpPr>
        <p:spPr/>
        <p:txBody>
          <a:bodyPr/>
          <a:lstStyle/>
          <a:p>
            <a:fld id="{ED75FD0E-D67E-4229-9C25-1AE22B77DF6B}" type="datetimeFigureOut">
              <a:rPr lang="en-GB" smtClean="0"/>
              <a:t>25/03/2025</a:t>
            </a:fld>
            <a:endParaRPr lang="en-GB"/>
          </a:p>
        </p:txBody>
      </p:sp>
      <p:sp>
        <p:nvSpPr>
          <p:cNvPr id="5" name="Footer Placeholder 4">
            <a:extLst>
              <a:ext uri="{FF2B5EF4-FFF2-40B4-BE49-F238E27FC236}">
                <a16:creationId xmlns:a16="http://schemas.microsoft.com/office/drawing/2014/main" id="{30632E9D-7692-AFF4-072D-F31DC3DF9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BA50AA-ED0C-D14D-83C6-1F662F0163B8}"/>
              </a:ext>
            </a:extLst>
          </p:cNvPr>
          <p:cNvSpPr>
            <a:spLocks noGrp="1"/>
          </p:cNvSpPr>
          <p:nvPr>
            <p:ph type="sldNum" sz="quarter" idx="12"/>
          </p:nvPr>
        </p:nvSpPr>
        <p:spPr/>
        <p:txBody>
          <a:bodyPr/>
          <a:lstStyle/>
          <a:p>
            <a:fld id="{2761C885-E6AC-4D7A-98AC-41DE38E0586B}" type="slidenum">
              <a:rPr lang="en-GB" smtClean="0"/>
              <a:t>‹#›</a:t>
            </a:fld>
            <a:endParaRPr lang="en-GB"/>
          </a:p>
        </p:txBody>
      </p:sp>
    </p:spTree>
    <p:extLst>
      <p:ext uri="{BB962C8B-B14F-4D97-AF65-F5344CB8AC3E}">
        <p14:creationId xmlns:p14="http://schemas.microsoft.com/office/powerpoint/2010/main" val="311867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 OCR 2025</a:t>
            </a: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0B685-4B0B-8DED-F281-3B407DE6291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E55A16-9A59-3966-0BFE-42AE866DC3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6C1D84-B030-842F-6E59-1A3100FA873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75FD0E-D67E-4229-9C25-1AE22B77DF6B}" type="datetimeFigureOut">
              <a:rPr lang="en-GB" smtClean="0"/>
              <a:t>25/03/2025</a:t>
            </a:fld>
            <a:endParaRPr lang="en-GB"/>
          </a:p>
        </p:txBody>
      </p:sp>
      <p:sp>
        <p:nvSpPr>
          <p:cNvPr id="5" name="Footer Placeholder 4">
            <a:extLst>
              <a:ext uri="{FF2B5EF4-FFF2-40B4-BE49-F238E27FC236}">
                <a16:creationId xmlns:a16="http://schemas.microsoft.com/office/drawing/2014/main" id="{9FE20B20-6927-083A-DA26-277D4FDF732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91145D0-3476-661B-12AC-37233A9600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61C885-E6AC-4D7A-98AC-41DE38E0586B}" type="slidenum">
              <a:rPr lang="en-GB" smtClean="0"/>
              <a:t>‹#›</a:t>
            </a:fld>
            <a:endParaRPr lang="en-GB"/>
          </a:p>
        </p:txBody>
      </p:sp>
    </p:spTree>
    <p:extLst>
      <p:ext uri="{BB962C8B-B14F-4D97-AF65-F5344CB8AC3E}">
        <p14:creationId xmlns:p14="http://schemas.microsoft.com/office/powerpoint/2010/main" val="12060940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6"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a:solidFill>
                  <a:schemeClr val="bg1"/>
                </a:solidFill>
                <a:latin typeface="Arial" panose="020B0604020202020204" pitchFamily="34" charset="0"/>
                <a:cs typeface="Arial" panose="020B0604020202020204" pitchFamily="34" charset="0"/>
              </a:rPr>
              <a:t>H070 Topic Title</a:t>
            </a: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a:solidFill>
                  <a:schemeClr val="bg1"/>
                </a:solidFill>
                <a:latin typeface="Arial" panose="020B0604020202020204" pitchFamily="34" charset="0"/>
                <a:cs typeface="Arial" panose="020B0604020202020204" pitchFamily="34" charset="0"/>
              </a:rPr>
              <a:t>H470 </a:t>
            </a:r>
            <a:r>
              <a:rPr lang="en-GB" sz="2600" b="1" dirty="0">
                <a:solidFill>
                  <a:schemeClr val="bg1"/>
                </a:solidFill>
                <a:latin typeface="Arial" panose="020B0604020202020204" pitchFamily="34" charset="0"/>
                <a:cs typeface="Arial" panose="020B0604020202020204" pitchFamily="34" charset="0"/>
              </a:rPr>
              <a:t>Topic Title</a:t>
            </a:r>
          </a:p>
        </p:txBody>
      </p:sp>
      <p:sp>
        <p:nvSpPr>
          <p:cNvPr id="2" name="Content Placeholder 1"/>
          <p:cNvSpPr>
            <a:spLocks noGrp="1"/>
          </p:cNvSpPr>
          <p:nvPr>
            <p:ph idx="1"/>
          </p:nvPr>
        </p:nvSpPr>
        <p:spPr/>
        <p:txBody>
          <a:bodyPr/>
          <a:lstStyle/>
          <a:p>
            <a:endParaRPr lang="en-GB"/>
          </a:p>
        </p:txBody>
      </p:sp>
      <p:pic>
        <p:nvPicPr>
          <p:cNvPr id="1026" name="Picture 2" descr="A Level Geography&#10;H481&#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2420888"/>
            <a:ext cx="3960440" cy="21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a:bodyPr>
          <a:lstStyle/>
          <a:p>
            <a:r>
              <a:rPr lang="en-GB" sz="3600" dirty="0">
                <a:latin typeface="Myriad Pro"/>
              </a:rPr>
              <a:t>The Three Assessment Objectives (AOs)</a:t>
            </a:r>
          </a:p>
        </p:txBody>
      </p:sp>
      <p:sp>
        <p:nvSpPr>
          <p:cNvPr id="3" name="Content Placeholder 2"/>
          <p:cNvSpPr>
            <a:spLocks noGrp="1"/>
          </p:cNvSpPr>
          <p:nvPr>
            <p:ph idx="4294967295"/>
          </p:nvPr>
        </p:nvSpPr>
        <p:spPr>
          <a:xfrm>
            <a:off x="238210"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AS Geography there are three Assessment Objectives – </a:t>
            </a:r>
            <a:r>
              <a:rPr lang="en-GB" dirty="0">
                <a:solidFill>
                  <a:srgbClr val="FF0000"/>
                </a:solidFill>
                <a:latin typeface="Myriad Pro"/>
              </a:rPr>
              <a:t>AO1 (Knowledge and understanding)</a:t>
            </a:r>
            <a:r>
              <a:rPr lang="en-GB" dirty="0">
                <a:latin typeface="Myriad Pro"/>
              </a:rPr>
              <a:t>, </a:t>
            </a:r>
            <a:r>
              <a:rPr lang="en-GB" dirty="0">
                <a:solidFill>
                  <a:srgbClr val="00B0F0"/>
                </a:solidFill>
                <a:latin typeface="Myriad Pro"/>
              </a:rPr>
              <a:t>AO2 (Application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a:solidFill>
                  <a:srgbClr val="00B050"/>
                </a:solidFill>
                <a:latin typeface="Myriad Pro"/>
              </a:rPr>
              <a:t>AO3 (Skills)</a:t>
            </a:r>
            <a:r>
              <a:rPr lang="en-GB" dirty="0">
                <a:latin typeface="Myriad Pro"/>
              </a:rPr>
              <a:t>.</a:t>
            </a:r>
          </a:p>
          <a:p>
            <a:endParaRPr lang="en-GB" dirty="0">
              <a:latin typeface="Myriad Pro"/>
            </a:endParaRPr>
          </a:p>
        </p:txBody>
      </p:sp>
      <p:sp>
        <p:nvSpPr>
          <p:cNvPr id="5" name="TextBox 4"/>
          <p:cNvSpPr txBox="1"/>
          <p:nvPr/>
        </p:nvSpPr>
        <p:spPr>
          <a:xfrm>
            <a:off x="151145" y="2913890"/>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FF0000"/>
                </a:solidFill>
                <a:latin typeface="Myriad Pro"/>
              </a:rPr>
              <a:t>34% of the A Level Geography qualification </a:t>
            </a:r>
          </a:p>
          <a:p>
            <a:pPr fontAlgn="base">
              <a:spcBef>
                <a:spcPct val="0"/>
              </a:spcBef>
              <a:spcAft>
                <a:spcPct val="0"/>
              </a:spcAft>
            </a:pPr>
            <a:r>
              <a:rPr lang="en-GB" sz="1400" dirty="0">
                <a:solidFill>
                  <a:srgbClr val="FF0000"/>
                </a:solidFill>
                <a:latin typeface="Myriad Pro"/>
              </a:rPr>
              <a:t>marks will be allocated to assessing students' knowledge and understanding (AO1)</a:t>
            </a:r>
          </a:p>
        </p:txBody>
      </p:sp>
      <p:cxnSp>
        <p:nvCxnSpPr>
          <p:cNvPr id="6" name="Straight Arrow Connector 5"/>
          <p:cNvCxnSpPr/>
          <p:nvPr/>
        </p:nvCxnSpPr>
        <p:spPr>
          <a:xfrm>
            <a:off x="1835696" y="3068960"/>
            <a:ext cx="9360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04834" y="3500009"/>
            <a:ext cx="161804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18" y="2806168"/>
            <a:ext cx="2267744"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F0"/>
                </a:solidFill>
                <a:latin typeface="Myriad Pro"/>
              </a:rPr>
              <a:t>38% of the A Level Geography qualification </a:t>
            </a:r>
          </a:p>
          <a:p>
            <a:pPr fontAlgn="base">
              <a:spcBef>
                <a:spcPct val="0"/>
              </a:spcBef>
              <a:spcAft>
                <a:spcPct val="0"/>
              </a:spcAft>
            </a:pPr>
            <a:r>
              <a:rPr lang="en-GB" sz="1400" dirty="0">
                <a:solidFill>
                  <a:srgbClr val="00B0F0"/>
                </a:solidFill>
                <a:latin typeface="Myriad Pro"/>
              </a:rPr>
              <a:t>marks will be allocated to assessing students’ application of their knowledge and understanding (AO2)</a:t>
            </a:r>
          </a:p>
        </p:txBody>
      </p:sp>
      <p:sp>
        <p:nvSpPr>
          <p:cNvPr id="10" name="TextBox 9"/>
          <p:cNvSpPr txBox="1"/>
          <p:nvPr/>
        </p:nvSpPr>
        <p:spPr>
          <a:xfrm>
            <a:off x="1165887" y="4927426"/>
            <a:ext cx="6840759" cy="52322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50"/>
                </a:solidFill>
                <a:latin typeface="Myriad Pro"/>
              </a:rPr>
              <a:t>28% of the A Level Geography qualification marks will be allocated to assessing students’ ability to use a variety of quantitative, qualitative and fieldwork skills (AO3)</a:t>
            </a:r>
          </a:p>
        </p:txBody>
      </p:sp>
      <p:cxnSp>
        <p:nvCxnSpPr>
          <p:cNvPr id="12" name="Straight Arrow Connector 11"/>
          <p:cNvCxnSpPr/>
          <p:nvPr/>
        </p:nvCxnSpPr>
        <p:spPr>
          <a:xfrm flipV="1">
            <a:off x="4584842" y="4579130"/>
            <a:ext cx="0" cy="291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5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73"/>
            <a:ext cx="9144000" cy="1143000"/>
          </a:xfrm>
        </p:spPr>
        <p:txBody>
          <a:bodyPr>
            <a:normAutofit fontScale="90000"/>
          </a:bodyPr>
          <a:lstStyle/>
          <a:p>
            <a:r>
              <a:rPr lang="en-GB" dirty="0">
                <a:solidFill>
                  <a:srgbClr val="FF0000"/>
                </a:solidFill>
              </a:rPr>
              <a:t>AO1 – Knowledge and understanding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596336" cy="30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53744" y="1052734"/>
            <a:ext cx="4523904"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Places, environments, concepts, processes, interactions and change simply cover the subject content. There are other ways which you may describe content areas but all must be placed in these six aspects when we are creating our assessments.</a:t>
            </a:r>
          </a:p>
        </p:txBody>
      </p:sp>
      <p:sp>
        <p:nvSpPr>
          <p:cNvPr id="7" name="Down Arrow 6"/>
          <p:cNvSpPr/>
          <p:nvPr/>
        </p:nvSpPr>
        <p:spPr>
          <a:xfrm>
            <a:off x="6660232" y="200471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cxnSp>
        <p:nvCxnSpPr>
          <p:cNvPr id="8" name="Straight Connector 7"/>
          <p:cNvCxnSpPr/>
          <p:nvPr/>
        </p:nvCxnSpPr>
        <p:spPr>
          <a:xfrm>
            <a:off x="5234358" y="2973924"/>
            <a:ext cx="266429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4358" y="314749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071192"/>
            <a:ext cx="432048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a:t>
            </a:r>
            <a:r>
              <a:rPr lang="en-GB" sz="1200">
                <a:solidFill>
                  <a:srgbClr val="1F224E"/>
                </a:solidFill>
                <a:latin typeface="Myriad Pro" charset="0"/>
                <a:ea typeface="Myriad Pro" charset="0"/>
                <a:cs typeface="Myriad Pro" charset="0"/>
              </a:rPr>
              <a:t>year across </a:t>
            </a:r>
            <a:r>
              <a:rPr lang="en-GB" sz="1200" dirty="0">
                <a:solidFill>
                  <a:srgbClr val="1F224E"/>
                </a:solidFill>
                <a:latin typeface="Myriad Pro" charset="0"/>
                <a:ea typeface="Myriad Pro" charset="0"/>
                <a:cs typeface="Myriad Pro" charset="0"/>
              </a:rPr>
              <a:t>the range of assessments there must be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marks for locations, places, processes, environments and different scales but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marks do not have to be included in every assessment.</a:t>
            </a:r>
          </a:p>
        </p:txBody>
      </p:sp>
      <p:sp>
        <p:nvSpPr>
          <p:cNvPr id="14" name="Down Arrow 13"/>
          <p:cNvSpPr/>
          <p:nvPr/>
        </p:nvSpPr>
        <p:spPr>
          <a:xfrm>
            <a:off x="3635896" y="198884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5" name="TextBox 14"/>
          <p:cNvSpPr txBox="1"/>
          <p:nvPr/>
        </p:nvSpPr>
        <p:spPr>
          <a:xfrm>
            <a:off x="4283968" y="5301208"/>
            <a:ext cx="4793680"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assessments will cover different scales from local to global but not for every bit of content or necessarily for all of places, environments, concepts, processes, interactions and change.</a:t>
            </a:r>
          </a:p>
        </p:txBody>
      </p:sp>
      <p:sp>
        <p:nvSpPr>
          <p:cNvPr id="16" name="Up Arrow 15"/>
          <p:cNvSpPr/>
          <p:nvPr/>
        </p:nvSpPr>
        <p:spPr>
          <a:xfrm>
            <a:off x="6647247" y="5004353"/>
            <a:ext cx="168449" cy="296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7" name="TextBox 16"/>
          <p:cNvSpPr txBox="1"/>
          <p:nvPr/>
        </p:nvSpPr>
        <p:spPr>
          <a:xfrm>
            <a:off x="971600" y="5162708"/>
            <a:ext cx="3168352"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The number of marks available for students to just </a:t>
            </a:r>
            <a:r>
              <a:rPr lang="en-GB" sz="1200" dirty="0">
                <a:solidFill>
                  <a:srgbClr val="FF0000"/>
                </a:solidFill>
                <a:latin typeface="Myriad Pro" charset="0"/>
                <a:ea typeface="Myriad Pro" charset="0"/>
                <a:cs typeface="Myriad Pro" charset="0"/>
              </a:rPr>
              <a:t>recall</a:t>
            </a:r>
            <a:r>
              <a:rPr lang="en-GB" sz="1200" dirty="0">
                <a:solidFill>
                  <a:srgbClr val="1F224E"/>
                </a:solidFill>
                <a:latin typeface="Myriad Pro" charset="0"/>
                <a:ea typeface="Myriad Pro" charset="0"/>
                <a:cs typeface="Myriad Pro" charset="0"/>
              </a:rPr>
              <a:t> information is </a:t>
            </a:r>
            <a:r>
              <a:rPr lang="en-GB" sz="1200" u="sng" dirty="0">
                <a:solidFill>
                  <a:srgbClr val="1F224E"/>
                </a:solidFill>
                <a:latin typeface="Myriad Pro" charset="0"/>
                <a:ea typeface="Myriad Pro" charset="0"/>
                <a:cs typeface="Myriad Pro" charset="0"/>
              </a:rPr>
              <a:t>limited</a:t>
            </a:r>
            <a:r>
              <a:rPr lang="en-GB" sz="1200" dirty="0">
                <a:solidFill>
                  <a:srgbClr val="1F224E"/>
                </a:solidFill>
                <a:latin typeface="Myriad Pro" charset="0"/>
                <a:ea typeface="Myriad Pro" charset="0"/>
                <a:cs typeface="Myriad Pro" charset="0"/>
              </a:rPr>
              <a:t> to 15%</a:t>
            </a:r>
          </a:p>
        </p:txBody>
      </p:sp>
      <p:sp>
        <p:nvSpPr>
          <p:cNvPr id="18" name="Up Arrow 17"/>
          <p:cNvSpPr/>
          <p:nvPr/>
        </p:nvSpPr>
        <p:spPr>
          <a:xfrm>
            <a:off x="3467447" y="4221088"/>
            <a:ext cx="168449" cy="87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48280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464496"/>
          </a:xfrm>
          <a:prstGeom prst="rect">
            <a:avLst/>
          </a:prstGeom>
          <a:ln>
            <a:solidFill>
              <a:schemeClr val="tx1"/>
            </a:solidFill>
          </a:ln>
        </p:spPr>
        <p:txBody>
          <a:bodyPr>
            <a:normAutofit fontScale="925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students to demonstrate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of the specification content,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will require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 although there may be some marks available for simple recall of information within questions.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Explain is the most common command word which requires students to just show </a:t>
            </a:r>
            <a:r>
              <a:rPr lang="en-GB" sz="1800" dirty="0">
                <a:solidFill>
                  <a:srgbClr val="FF0000"/>
                </a:solidFill>
                <a:latin typeface="Myriad Pro" charset="0"/>
                <a:ea typeface="Myriad Pro" charset="0"/>
                <a:cs typeface="Myriad Pro" charset="0"/>
              </a:rPr>
              <a:t>knowledge and understanding</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will also be required in all ‘essay’ questions of 16 marks and above (where quality of extended response is considered).</a:t>
            </a:r>
            <a:endParaRPr lang="en-GB" sz="4000" dirty="0"/>
          </a:p>
        </p:txBody>
      </p:sp>
    </p:spTree>
    <p:extLst>
      <p:ext uri="{BB962C8B-B14F-4D97-AF65-F5344CB8AC3E}">
        <p14:creationId xmlns:p14="http://schemas.microsoft.com/office/powerpoint/2010/main" val="372175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39843"/>
          </a:xfrm>
        </p:spPr>
        <p:txBody>
          <a:bodyPr>
            <a:normAutofit/>
          </a:bodyPr>
          <a:lstStyle/>
          <a:p>
            <a:r>
              <a:rPr lang="en-GB" dirty="0">
                <a:solidFill>
                  <a:srgbClr val="00B0F0"/>
                </a:solidFill>
              </a:rPr>
              <a:t>AO2 - Application</a:t>
            </a:r>
            <a:endParaRPr lang="en-GB" dirty="0"/>
          </a:p>
        </p:txBody>
      </p:sp>
      <p:sp>
        <p:nvSpPr>
          <p:cNvPr id="6" name="TextBox 5"/>
          <p:cNvSpPr txBox="1"/>
          <p:nvPr/>
        </p:nvSpPr>
        <p:spPr>
          <a:xfrm>
            <a:off x="1259633" y="4978845"/>
            <a:ext cx="7204500"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relating to novel situations that are not clearly indicated in the specification</a:t>
            </a:r>
            <a:r>
              <a:rPr lang="en-GB" sz="1400" dirty="0">
                <a:solidFill>
                  <a:srgbClr val="1F224E"/>
                </a:solidFill>
                <a:latin typeface="Myriad Pro" charset="0"/>
                <a:ea typeface="Myriad Pro" charset="0"/>
                <a:cs typeface="Myriad Pro" charset="0"/>
              </a:rPr>
              <a:t>’ could </a:t>
            </a:r>
          </a:p>
          <a:p>
            <a:pPr fontAlgn="base">
              <a:spcBef>
                <a:spcPct val="0"/>
              </a:spcBef>
              <a:spcAft>
                <a:spcPct val="0"/>
              </a:spcAft>
            </a:pPr>
            <a:r>
              <a:rPr lang="en-GB" sz="1400" dirty="0">
                <a:solidFill>
                  <a:srgbClr val="1F224E"/>
                </a:solidFill>
                <a:latin typeface="Myriad Pro" charset="0"/>
                <a:ea typeface="Myriad Pro" charset="0"/>
                <a:cs typeface="Myriad Pro" charset="0"/>
              </a:rPr>
              <a:t>       mean applying knowledge and understanding to a resource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further material that is covered in the specification</a:t>
            </a:r>
            <a:r>
              <a:rPr lang="en-GB" sz="1400" dirty="0">
                <a:solidFill>
                  <a:srgbClr val="1F224E"/>
                </a:solidFill>
                <a:latin typeface="Myriad Pro" charset="0"/>
                <a:ea typeface="Myriad Pro" charset="0"/>
                <a:cs typeface="Myriad Pro" charset="0"/>
              </a:rPr>
              <a:t>’ could be assessing </a:t>
            </a:r>
          </a:p>
          <a:p>
            <a:pPr fontAlgn="base">
              <a:spcBef>
                <a:spcPct val="0"/>
              </a:spcBef>
              <a:spcAft>
                <a:spcPct val="0"/>
              </a:spcAft>
            </a:pPr>
            <a:r>
              <a:rPr lang="en-GB" sz="1400" dirty="0">
                <a:solidFill>
                  <a:srgbClr val="1F224E"/>
                </a:solidFill>
                <a:latin typeface="Myriad Pro" charset="0"/>
                <a:ea typeface="Myriad Pro" charset="0"/>
                <a:cs typeface="Myriad Pro" charset="0"/>
              </a:rPr>
              <a:t>      the relative importance of things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p>
          <a:p>
            <a:pPr fontAlgn="base">
              <a:spcBef>
                <a:spcPct val="0"/>
              </a:spcBef>
              <a:spcAft>
                <a:spcPct val="0"/>
              </a:spcAft>
            </a:pPr>
            <a:r>
              <a:rPr lang="en-GB" sz="1400" dirty="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948264" y="188640"/>
            <a:ext cx="208317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Definitions of </a:t>
            </a:r>
            <a:r>
              <a:rPr lang="en-GB" sz="1400" dirty="0">
                <a:solidFill>
                  <a:srgbClr val="00B0F0"/>
                </a:solidFill>
                <a:latin typeface="Myriad Pro" charset="0"/>
                <a:ea typeface="Myriad Pro" charset="0"/>
                <a:cs typeface="Myriad Pro" charset="0"/>
              </a:rPr>
              <a:t>analyse</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interpret</a:t>
            </a:r>
            <a:r>
              <a:rPr lang="en-GB" sz="1400" dirty="0">
                <a:solidFill>
                  <a:srgbClr val="1F224E"/>
                </a:solidFill>
                <a:latin typeface="Myriad Pro" charset="0"/>
                <a:ea typeface="Myriad Pro" charset="0"/>
                <a:cs typeface="Myriad Pro" charset="0"/>
              </a:rPr>
              <a:t> and </a:t>
            </a:r>
            <a:r>
              <a:rPr lang="en-GB" sz="1400" dirty="0">
                <a:solidFill>
                  <a:srgbClr val="00B0F0"/>
                </a:solidFill>
                <a:latin typeface="Myriad Pro" charset="0"/>
                <a:ea typeface="Myriad Pro" charset="0"/>
                <a:cs typeface="Myriad Pro" charset="0"/>
              </a:rPr>
              <a:t>evaluate</a:t>
            </a:r>
            <a:r>
              <a:rPr lang="en-GB" sz="1400" dirty="0">
                <a:solidFill>
                  <a:srgbClr val="1F224E"/>
                </a:solidFill>
                <a:latin typeface="Myriad Pro" charset="0"/>
                <a:ea typeface="Myriad Pro" charset="0"/>
                <a:cs typeface="Myriad Pro" charset="0"/>
              </a:rPr>
              <a:t> in the context of A Level examinations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242"/>
            <a:ext cx="5904656" cy="351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18047" y="1560512"/>
            <a:ext cx="1383623"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Geographical information and issues are just aspects of subject content </a:t>
            </a:r>
          </a:p>
        </p:txBody>
      </p:sp>
      <p:sp>
        <p:nvSpPr>
          <p:cNvPr id="8" name="Bent Arrow 7"/>
          <p:cNvSpPr/>
          <p:nvPr/>
        </p:nvSpPr>
        <p:spPr>
          <a:xfrm>
            <a:off x="3716662" y="4243771"/>
            <a:ext cx="691811" cy="6137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Bent Arrow 14"/>
          <p:cNvSpPr/>
          <p:nvPr/>
        </p:nvSpPr>
        <p:spPr>
          <a:xfrm rot="10800000">
            <a:off x="7772322" y="1340240"/>
            <a:ext cx="691811" cy="1389822"/>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flipH="1">
            <a:off x="1011626" y="2852935"/>
            <a:ext cx="1180088" cy="6289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929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solidFill>
                  <a:srgbClr val="00B0F0"/>
                </a:solidFill>
              </a:rPr>
              <a:t>AO2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a:solidFill>
                  <a:srgbClr val="1F224E"/>
                </a:solidFill>
                <a:latin typeface="Myriad Pro" charset="0"/>
                <a:ea typeface="Myriad Pro" charset="0"/>
                <a:cs typeface="Myriad Pro" charset="0"/>
              </a:rPr>
              <a:t>Command words will vary depending on whether students are </a:t>
            </a:r>
            <a:r>
              <a:rPr lang="en-GB" sz="1800" dirty="0">
                <a:solidFill>
                  <a:srgbClr val="00B0F0"/>
                </a:solidFill>
                <a:latin typeface="Myriad Pro" charset="0"/>
                <a:ea typeface="Myriad Pro" charset="0"/>
                <a:cs typeface="Myriad Pro" charset="0"/>
              </a:rPr>
              <a:t>applying their knowledge and understanding</a:t>
            </a:r>
            <a:r>
              <a:rPr lang="en-GB" sz="1800" dirty="0">
                <a:solidFill>
                  <a:srgbClr val="1F224E"/>
                </a:solidFill>
                <a:latin typeface="Myriad Pro" charset="0"/>
                <a:ea typeface="Myriad Pro" charset="0"/>
                <a:cs typeface="Myriad Pro" charset="0"/>
              </a:rPr>
              <a:t> by interacting with a resource(s) or not.</a:t>
            </a:r>
          </a:p>
          <a:p>
            <a:pPr marL="0" indent="0">
              <a:buNone/>
            </a:pPr>
            <a:endParaRPr lang="en-GB" sz="1800" dirty="0">
              <a:latin typeface="Myriad Pro"/>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questions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 marks:</a:t>
            </a: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222057123"/>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52028">
                <a:tc>
                  <a:txBody>
                    <a:bodyPr/>
                    <a:lstStyle/>
                    <a:p>
                      <a:pPr algn="ctr"/>
                      <a:r>
                        <a:rPr lang="en-GB" dirty="0"/>
                        <a:t>Interacting</a:t>
                      </a:r>
                      <a:r>
                        <a:rPr lang="en-GB" baseline="0" dirty="0"/>
                        <a:t> with resource</a:t>
                      </a:r>
                      <a:endParaRPr lang="en-GB" dirty="0"/>
                    </a:p>
                  </a:txBody>
                  <a:tcPr/>
                </a:tc>
                <a:tc>
                  <a:txBody>
                    <a:bodyPr/>
                    <a:lstStyle/>
                    <a:p>
                      <a:pPr algn="ctr"/>
                      <a:r>
                        <a:rPr lang="en-GB" dirty="0"/>
                        <a:t>No resource</a:t>
                      </a:r>
                    </a:p>
                  </a:txBody>
                  <a:tcPr/>
                </a:tc>
                <a:extLst>
                  <a:ext uri="{0D108BD9-81ED-4DB2-BD59-A6C34878D82A}">
                    <a16:rowId xmlns:a16="http://schemas.microsoft.com/office/drawing/2014/main" val="10000"/>
                  </a:ext>
                </a:extLst>
              </a:tr>
              <a:tr h="252028">
                <a:tc>
                  <a:txBody>
                    <a:bodyPr/>
                    <a:lstStyle/>
                    <a:p>
                      <a:pPr algn="ctr"/>
                      <a:r>
                        <a:rPr lang="en-GB" dirty="0"/>
                        <a:t>Describe</a:t>
                      </a:r>
                    </a:p>
                  </a:txBody>
                  <a:tcPr/>
                </a:tc>
                <a:tc>
                  <a:txBody>
                    <a:bodyPr/>
                    <a:lstStyle/>
                    <a:p>
                      <a:pPr algn="ctr"/>
                      <a:r>
                        <a:rPr lang="en-GB" dirty="0"/>
                        <a:t>Assess</a:t>
                      </a:r>
                    </a:p>
                  </a:txBody>
                  <a:tcPr/>
                </a:tc>
                <a:extLst>
                  <a:ext uri="{0D108BD9-81ED-4DB2-BD59-A6C34878D82A}">
                    <a16:rowId xmlns:a16="http://schemas.microsoft.com/office/drawing/2014/main" val="10001"/>
                  </a:ext>
                </a:extLst>
              </a:tr>
              <a:tr h="252028">
                <a:tc>
                  <a:txBody>
                    <a:bodyPr/>
                    <a:lstStyle/>
                    <a:p>
                      <a:pPr algn="ctr"/>
                      <a:r>
                        <a:rPr lang="en-GB" dirty="0"/>
                        <a:t>Analyse</a:t>
                      </a:r>
                    </a:p>
                  </a:txBody>
                  <a:tcPr/>
                </a:tc>
                <a:tc>
                  <a:txBody>
                    <a:bodyPr/>
                    <a:lstStyle/>
                    <a:p>
                      <a:pPr algn="ctr"/>
                      <a:r>
                        <a:rPr lang="en-GB" dirty="0"/>
                        <a:t>Examine</a:t>
                      </a:r>
                    </a:p>
                  </a:txBody>
                  <a:tcPr/>
                </a:tc>
                <a:extLst>
                  <a:ext uri="{0D108BD9-81ED-4DB2-BD59-A6C34878D82A}">
                    <a16:rowId xmlns:a16="http://schemas.microsoft.com/office/drawing/2014/main" val="10002"/>
                  </a:ext>
                </a:extLst>
              </a:tr>
              <a:tr h="252028">
                <a:tc>
                  <a:txBody>
                    <a:bodyPr/>
                    <a:lstStyle/>
                    <a:p>
                      <a:pPr algn="ctr"/>
                      <a:r>
                        <a:rPr lang="en-GB" dirty="0"/>
                        <a:t>Suggest</a:t>
                      </a:r>
                    </a:p>
                  </a:txBody>
                  <a:tcPr/>
                </a:tc>
                <a:tc>
                  <a:txBody>
                    <a:bodyPr/>
                    <a:lstStyle/>
                    <a:p>
                      <a:pPr algn="ctr"/>
                      <a:r>
                        <a:rPr lang="en-US" dirty="0"/>
                        <a:t>How far do you agree</a:t>
                      </a:r>
                      <a:endParaRPr lang="en-GB" dirty="0"/>
                    </a:p>
                  </a:txBody>
                  <a:tcPr/>
                </a:tc>
                <a:extLst>
                  <a:ext uri="{0D108BD9-81ED-4DB2-BD59-A6C34878D82A}">
                    <a16:rowId xmlns:a16="http://schemas.microsoft.com/office/drawing/2014/main" val="10003"/>
                  </a:ext>
                </a:extLst>
              </a:tr>
              <a:tr h="252028">
                <a:tc>
                  <a:txBody>
                    <a:bodyPr/>
                    <a:lstStyle/>
                    <a:p>
                      <a:pPr algn="ctr"/>
                      <a:r>
                        <a:rPr lang="en-GB" dirty="0"/>
                        <a:t>Outline</a:t>
                      </a:r>
                    </a:p>
                  </a:txBody>
                  <a:tcPr/>
                </a:tc>
                <a:tc>
                  <a:txBody>
                    <a:bodyPr/>
                    <a:lstStyle/>
                    <a:p>
                      <a:pPr algn="ctr"/>
                      <a:r>
                        <a:rPr lang="en-GB" dirty="0"/>
                        <a:t>To what extent do</a:t>
                      </a:r>
                      <a:r>
                        <a:rPr lang="en-GB" baseline="0" dirty="0"/>
                        <a:t> you agree</a:t>
                      </a:r>
                      <a:endParaRPr lang="en-GB"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issues.</a:t>
            </a:r>
          </a:p>
        </p:txBody>
      </p:sp>
      <p:sp>
        <p:nvSpPr>
          <p:cNvPr id="8" name="TextBox 7"/>
          <p:cNvSpPr txBox="1"/>
          <p:nvPr/>
        </p:nvSpPr>
        <p:spPr>
          <a:xfrm>
            <a:off x="6748765" y="4526523"/>
            <a:ext cx="2234030"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far you agree with a statement based on evidence </a:t>
            </a: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5123" y="4757355"/>
            <a:ext cx="4680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0310" y="5461980"/>
            <a:ext cx="4735470"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The extent you agree with a statement based on evidence.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0472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a:solidFill>
                  <a:srgbClr val="00B050"/>
                </a:solidFill>
              </a:rPr>
              <a:t>AO3 - Skills</a:t>
            </a:r>
            <a:endParaRPr lang="en-GB" dirty="0"/>
          </a:p>
        </p:txBody>
      </p:sp>
      <p:sp>
        <p:nvSpPr>
          <p:cNvPr id="7" name="TextBox 6"/>
          <p:cNvSpPr txBox="1"/>
          <p:nvPr/>
        </p:nvSpPr>
        <p:spPr>
          <a:xfrm>
            <a:off x="5652120" y="1052736"/>
            <a:ext cx="3373846"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Emphasis of assessment objective is on the </a:t>
            </a:r>
            <a:r>
              <a:rPr lang="en-GB" sz="1200" dirty="0">
                <a:solidFill>
                  <a:srgbClr val="00B050"/>
                </a:solidFill>
                <a:latin typeface="Myriad Pro" charset="0"/>
                <a:ea typeface="Myriad Pro" charset="0"/>
                <a:cs typeface="Myriad Pro" charset="0"/>
              </a:rPr>
              <a:t>use of geographical skills </a:t>
            </a:r>
            <a:r>
              <a:rPr lang="en-GB" sz="1200" dirty="0">
                <a:solidFill>
                  <a:srgbClr val="1F224E"/>
                </a:solidFill>
                <a:latin typeface="Myriad Pro" charset="0"/>
                <a:ea typeface="Myriad Pro" charset="0"/>
                <a:cs typeface="Myriad Pro" charset="0"/>
              </a:rPr>
              <a:t>– overarching methods (e.g. quantitative skills) and/or specific techniques (e.g. standard deviation)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 y="1949201"/>
            <a:ext cx="7435180" cy="33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190" y="974188"/>
            <a:ext cx="201253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Data and evidence means stimulus materials (e.g. unseen resources in a resource booklet)</a:t>
            </a:r>
          </a:p>
        </p:txBody>
      </p:sp>
      <p:sp>
        <p:nvSpPr>
          <p:cNvPr id="15" name="Bent Arrow 14"/>
          <p:cNvSpPr/>
          <p:nvPr/>
        </p:nvSpPr>
        <p:spPr>
          <a:xfrm rot="10800000">
            <a:off x="8122442"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flipH="1">
            <a:off x="269187" y="1949201"/>
            <a:ext cx="403714"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0800000">
            <a:off x="8122441"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0487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AO3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requires students to </a:t>
            </a:r>
            <a:r>
              <a:rPr lang="en-US" sz="1600" dirty="0">
                <a:solidFill>
                  <a:srgbClr val="00B050"/>
                </a:solidFill>
                <a:latin typeface="Myriad Pro" charset="0"/>
                <a:ea typeface="Myriad Pro" charset="0"/>
                <a:cs typeface="Myriad Pro" charset="0"/>
              </a:rPr>
              <a:t>use a variety of relevant quantitative, qualitative and fieldwork skills</a:t>
            </a:r>
            <a:r>
              <a:rPr lang="en-GB" sz="1600" dirty="0">
                <a:solidFill>
                  <a:srgbClr val="1F224E"/>
                </a:solidFill>
                <a:latin typeface="Myriad Pro" charset="0"/>
                <a:ea typeface="Myriad Pro" charset="0"/>
                <a:cs typeface="Myriad Pro" charset="0"/>
              </a:rPr>
              <a:t>, in order to:</a:t>
            </a:r>
          </a:p>
          <a:p>
            <a:r>
              <a:rPr lang="en-US" sz="1600" dirty="0">
                <a:solidFill>
                  <a:srgbClr val="00B050"/>
                </a:solidFill>
                <a:latin typeface="Myriad Pro" charset="0"/>
                <a:ea typeface="Myriad Pro" charset="0"/>
                <a:cs typeface="Myriad Pro" charset="0"/>
              </a:rPr>
              <a:t>investigate geographical questions and issues </a:t>
            </a:r>
          </a:p>
          <a:p>
            <a:r>
              <a:rPr lang="en-US" sz="1600" dirty="0">
                <a:solidFill>
                  <a:srgbClr val="00B050"/>
                </a:solidFill>
                <a:latin typeface="Myriad Pro" charset="0"/>
                <a:ea typeface="Myriad Pro" charset="0"/>
                <a:cs typeface="Myriad Pro" charset="0"/>
              </a:rPr>
              <a:t>interpret, </a:t>
            </a:r>
            <a:r>
              <a:rPr lang="en-US" sz="1600" dirty="0" err="1">
                <a:solidFill>
                  <a:srgbClr val="00B050"/>
                </a:solidFill>
                <a:latin typeface="Myriad Pro" charset="0"/>
                <a:ea typeface="Myriad Pro" charset="0"/>
                <a:cs typeface="Myriad Pro" charset="0"/>
              </a:rPr>
              <a:t>analyse</a:t>
            </a:r>
            <a:r>
              <a:rPr lang="en-US" sz="1600" dirty="0">
                <a:solidFill>
                  <a:srgbClr val="00B050"/>
                </a:solidFill>
                <a:latin typeface="Myriad Pro" charset="0"/>
                <a:ea typeface="Myriad Pro" charset="0"/>
                <a:cs typeface="Myriad Pro" charset="0"/>
              </a:rPr>
              <a:t> and evaluate data and evidence </a:t>
            </a:r>
          </a:p>
          <a:p>
            <a:r>
              <a:rPr lang="en-US" sz="1600" dirty="0">
                <a:solidFill>
                  <a:srgbClr val="00B050"/>
                </a:solidFill>
                <a:latin typeface="Myriad Pro" charset="0"/>
                <a:ea typeface="Myriad Pro" charset="0"/>
                <a:cs typeface="Myriad Pro" charset="0"/>
              </a:rPr>
              <a:t>construct arguments and draw conclusions.</a:t>
            </a:r>
            <a:endParaRPr lang="en-GB" sz="1600" dirty="0">
              <a:solidFill>
                <a:srgbClr val="00B050"/>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following are some of the command words which may be used for questions with </a:t>
            </a: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marks:</a:t>
            </a:r>
          </a:p>
          <a:p>
            <a:pPr marL="685800" lvl="1"/>
            <a:r>
              <a:rPr lang="en-GB" sz="1600" dirty="0">
                <a:solidFill>
                  <a:srgbClr val="1F224E"/>
                </a:solidFill>
                <a:latin typeface="Myriad Pro" charset="0"/>
                <a:ea typeface="Myriad Pro" charset="0"/>
                <a:cs typeface="Myriad Pro" charset="0"/>
              </a:rPr>
              <a:t>Compare and contrast</a:t>
            </a:r>
          </a:p>
          <a:p>
            <a:pPr marL="685800" lvl="1"/>
            <a:r>
              <a:rPr lang="en-GB" sz="1600" dirty="0">
                <a:solidFill>
                  <a:srgbClr val="1F224E"/>
                </a:solidFill>
                <a:latin typeface="Myriad Pro" charset="0"/>
                <a:ea typeface="Myriad Pro" charset="0"/>
                <a:cs typeface="Myriad Pro" charset="0"/>
              </a:rPr>
              <a:t>Using evidence from</a:t>
            </a:r>
          </a:p>
          <a:p>
            <a:pPr marL="685800" lvl="1"/>
            <a:r>
              <a:rPr lang="en-GB" sz="1600" dirty="0">
                <a:solidFill>
                  <a:srgbClr val="1F224E"/>
                </a:solidFill>
                <a:latin typeface="Myriad Pro" charset="0"/>
                <a:ea typeface="Myriad Pro" charset="0"/>
                <a:cs typeface="Myriad Pro" charset="0"/>
              </a:rPr>
              <a:t>Suggest</a:t>
            </a:r>
          </a:p>
          <a:p>
            <a:pPr marL="685800" lvl="1"/>
            <a:r>
              <a:rPr lang="en-GB" sz="1600" dirty="0">
                <a:solidFill>
                  <a:srgbClr val="1F224E"/>
                </a:solidFill>
                <a:latin typeface="Myriad Pro" charset="0"/>
                <a:ea typeface="Myriad Pro" charset="0"/>
                <a:cs typeface="Myriad Pro" charset="0"/>
              </a:rPr>
              <a:t>Calculate</a:t>
            </a:r>
          </a:p>
          <a:p>
            <a:pPr marL="285750" lvl="0" indent="-285750"/>
            <a:endParaRPr lang="en-GB" sz="1600" dirty="0">
              <a:latin typeface="Myriad Pro"/>
            </a:endParaRPr>
          </a:p>
          <a:p>
            <a:pPr marL="285750" lvl="0" indent="-285750"/>
            <a:endParaRPr lang="en-GB" sz="1600" dirty="0">
              <a:latin typeface="Myriad Pro"/>
            </a:endParaRPr>
          </a:p>
          <a:p>
            <a:endParaRPr lang="en-GB" sz="1600" dirty="0">
              <a:latin typeface="Myriad Pro"/>
            </a:endParaRPr>
          </a:p>
        </p:txBody>
      </p:sp>
      <p:sp>
        <p:nvSpPr>
          <p:cNvPr id="5" name="TextBox 4"/>
          <p:cNvSpPr txBox="1"/>
          <p:nvPr/>
        </p:nvSpPr>
        <p:spPr>
          <a:xfrm>
            <a:off x="5131745" y="4130607"/>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295633"/>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41117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a:t>Section A</a:t>
            </a:r>
          </a:p>
        </p:txBody>
      </p:sp>
      <p:sp>
        <p:nvSpPr>
          <p:cNvPr id="5" name="Content Placeholder 4"/>
          <p:cNvSpPr>
            <a:spLocks noGrp="1"/>
          </p:cNvSpPr>
          <p:nvPr>
            <p:ph idx="1"/>
          </p:nvPr>
        </p:nvSpPr>
        <p:spPr/>
        <p:txBody>
          <a:bodyPr>
            <a:normAutofit fontScale="92500" lnSpcReduction="10000"/>
          </a:bodyPr>
          <a:lstStyle/>
          <a:p>
            <a:r>
              <a:rPr lang="en-GB" sz="2400" dirty="0">
                <a:solidFill>
                  <a:srgbClr val="1F224E"/>
                </a:solidFill>
                <a:latin typeface="Myriad Pro" charset="0"/>
                <a:ea typeface="Myriad Pro" charset="0"/>
                <a:cs typeface="Myriad Pro" charset="0"/>
              </a:rPr>
              <a:t>In the SAMs, </a:t>
            </a:r>
            <a:r>
              <a:rPr lang="en-GB" sz="2400">
                <a:solidFill>
                  <a:srgbClr val="1F224E"/>
                </a:solidFill>
                <a:latin typeface="Myriad Pro" charset="0"/>
                <a:ea typeface="Myriad Pro" charset="0"/>
                <a:cs typeface="Myriad Pro" charset="0"/>
              </a:rPr>
              <a:t>Section A </a:t>
            </a:r>
            <a:r>
              <a:rPr lang="en-GB" sz="2400" dirty="0">
                <a:solidFill>
                  <a:srgbClr val="1F224E"/>
                </a:solidFill>
                <a:latin typeface="Myriad Pro" charset="0"/>
                <a:ea typeface="Myriad Pro" charset="0"/>
                <a:cs typeface="Myriad Pro" charset="0"/>
              </a:rPr>
              <a:t>had a 3 mark question split between </a:t>
            </a:r>
            <a:r>
              <a:rPr lang="en-GB" sz="2400" dirty="0">
                <a:solidFill>
                  <a:srgbClr val="00B0F0"/>
                </a:solidFill>
                <a:latin typeface="Myriad Pro" charset="0"/>
                <a:ea typeface="Myriad Pro" charset="0"/>
                <a:cs typeface="Myriad Pro" charset="0"/>
              </a:rPr>
              <a:t>AO2 </a:t>
            </a:r>
            <a:r>
              <a:rPr lang="en-GB" sz="2400" dirty="0">
                <a:solidFill>
                  <a:srgbClr val="1F224E"/>
                </a:solidFill>
                <a:latin typeface="Myriad Pro" charset="0"/>
                <a:ea typeface="Myriad Pro" charset="0"/>
                <a:cs typeface="Myriad Pro" charset="0"/>
              </a:rPr>
              <a:t>and </a:t>
            </a:r>
            <a:r>
              <a:rPr lang="en-GB" sz="2400" dirty="0">
                <a:solidFill>
                  <a:srgbClr val="00B050"/>
                </a:solidFill>
                <a:latin typeface="Myriad Pro" charset="0"/>
                <a:ea typeface="Myriad Pro" charset="0"/>
                <a:cs typeface="Myriad Pro" charset="0"/>
              </a:rPr>
              <a:t>AO3</a:t>
            </a:r>
            <a:r>
              <a:rPr lang="en-GB" sz="2400" dirty="0">
                <a:solidFill>
                  <a:srgbClr val="1F224E"/>
                </a:solidFill>
                <a:latin typeface="Myriad Pro" charset="0"/>
                <a:ea typeface="Myriad Pro" charset="0"/>
                <a:cs typeface="Myriad Pro" charset="0"/>
              </a:rPr>
              <a:t>, a 6 mark </a:t>
            </a:r>
            <a:r>
              <a:rPr lang="en-GB" sz="2400" dirty="0">
                <a:solidFill>
                  <a:srgbClr val="FF0000"/>
                </a:solidFill>
                <a:latin typeface="Myriad Pro" charset="0"/>
                <a:ea typeface="Myriad Pro" charset="0"/>
                <a:cs typeface="Myriad Pro" charset="0"/>
              </a:rPr>
              <a:t>AO1</a:t>
            </a:r>
            <a:r>
              <a:rPr lang="en-GB" sz="2400" dirty="0">
                <a:solidFill>
                  <a:srgbClr val="00B0F0"/>
                </a:solidFill>
                <a:latin typeface="Myriad Pro" charset="0"/>
                <a:ea typeface="Myriad Pro" charset="0"/>
                <a:cs typeface="Myriad Pro" charset="0"/>
              </a:rPr>
              <a:t> </a:t>
            </a:r>
            <a:r>
              <a:rPr lang="en-GB" sz="2400" dirty="0">
                <a:solidFill>
                  <a:srgbClr val="1F224E"/>
                </a:solidFill>
                <a:latin typeface="Myriad Pro" charset="0"/>
                <a:ea typeface="Myriad Pro" charset="0"/>
                <a:cs typeface="Myriad Pro" charset="0"/>
              </a:rPr>
              <a:t>question, an 8 mark question split between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 and </a:t>
            </a:r>
            <a:r>
              <a:rPr lang="en-GB" sz="2400" dirty="0">
                <a:solidFill>
                  <a:srgbClr val="00B050"/>
                </a:solidFill>
                <a:latin typeface="Myriad Pro" charset="0"/>
                <a:ea typeface="Myriad Pro" charset="0"/>
                <a:cs typeface="Myriad Pro" charset="0"/>
              </a:rPr>
              <a:t>AO3,</a:t>
            </a:r>
            <a:r>
              <a:rPr lang="en-GB" sz="2400" dirty="0">
                <a:solidFill>
                  <a:srgbClr val="1F224E"/>
                </a:solidFill>
                <a:latin typeface="Myriad Pro" charset="0"/>
                <a:ea typeface="Myriad Pro" charset="0"/>
                <a:cs typeface="Myriad Pro" charset="0"/>
              </a:rPr>
              <a:t> and a 16 mark question split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a:t>
            </a:r>
          </a:p>
          <a:p>
            <a:r>
              <a:rPr lang="en-GB" sz="2400" dirty="0">
                <a:solidFill>
                  <a:srgbClr val="1F224E"/>
                </a:solidFill>
                <a:latin typeface="Myriad Pro" charset="0"/>
                <a:ea typeface="Myriad Pro" charset="0"/>
                <a:cs typeface="Myriad Pro" charset="0"/>
              </a:rPr>
              <a:t>This structure is not the same as in Section B and is not necessarily the same structure which will be used in future examinations.</a:t>
            </a:r>
          </a:p>
          <a:p>
            <a:r>
              <a:rPr lang="en-GB" sz="2400" dirty="0">
                <a:solidFill>
                  <a:srgbClr val="1F224E"/>
                </a:solidFill>
                <a:latin typeface="Myriad Pro" charset="0"/>
                <a:ea typeface="Myriad Pro" charset="0"/>
                <a:cs typeface="Myriad Pro" charset="0"/>
              </a:rPr>
              <a:t>However there will always be a combination of low tariff, point marked questions (between 1 and 4 mark questions) and medium length questions (between 6 and 10 marks), and a higher tariff extended response question of 16 marks. </a:t>
            </a:r>
          </a:p>
          <a:p>
            <a:r>
              <a:rPr lang="en-GB" sz="2400" dirty="0">
                <a:solidFill>
                  <a:srgbClr val="1F224E"/>
                </a:solidFill>
                <a:latin typeface="Myriad Pro" charset="0"/>
                <a:ea typeface="Myriad Pro" charset="0"/>
                <a:cs typeface="Myriad Pro" charset="0"/>
              </a:rPr>
              <a:t>There is no optionality in Section A.  </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4714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a:t>
            </a:r>
          </a:p>
        </p:txBody>
      </p:sp>
      <p:sp>
        <p:nvSpPr>
          <p:cNvPr id="3" name="Content Placeholder 2"/>
          <p:cNvSpPr>
            <a:spLocks noGrp="1"/>
          </p:cNvSpPr>
          <p:nvPr>
            <p:ph idx="1"/>
          </p:nvPr>
        </p:nvSpPr>
        <p:spPr>
          <a:xfrm>
            <a:off x="329655" y="1700808"/>
            <a:ext cx="3427015"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1(a) begins with a statement introducing Fig. 1, which shows </a:t>
            </a:r>
            <a:r>
              <a:rPr lang="en-US" sz="1800" dirty="0">
                <a:solidFill>
                  <a:srgbClr val="1F224E"/>
                </a:solidFill>
                <a:latin typeface="Myriad Pro" charset="0"/>
                <a:ea typeface="Myriad Pro" charset="0"/>
                <a:cs typeface="Myriad Pro" charset="0"/>
              </a:rPr>
              <a:t>a photograph of part of a city in the UK in 2014</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questions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40768"/>
            <a:ext cx="5248243" cy="458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1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a:t>Question 1(a) – 3 marks</a:t>
            </a:r>
          </a:p>
        </p:txBody>
      </p:sp>
      <p:sp>
        <p:nvSpPr>
          <p:cNvPr id="3" name="Content Placeholder 2"/>
          <p:cNvSpPr>
            <a:spLocks noGrp="1"/>
          </p:cNvSpPr>
          <p:nvPr>
            <p:ph idx="1"/>
          </p:nvPr>
        </p:nvSpPr>
        <p:spPr>
          <a:xfrm>
            <a:off x="323528" y="2348880"/>
            <a:ext cx="8136904" cy="3600400"/>
          </a:xfrm>
        </p:spPr>
        <p:txBody>
          <a:bodyPr>
            <a:normAutofit fontScale="85000"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use their geographical skill of interpreting…a range of source material including textual and visual sources in order to pick out a piece of evidence form Fig. 1 which shows the place has been rebranded to construct a new place image.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must also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how a range of strategies can be used to rebrand places to explain how the piece of evidence from Fig. 1 shows this place has been rebranded to construct a new place image.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is one mark available for specific evidence interpreted from the resource (</a:t>
            </a:r>
            <a:r>
              <a:rPr lang="en-US" sz="1600" dirty="0">
                <a:sym typeface="Wingdings"/>
              </a:rPr>
              <a:t></a:t>
            </a:r>
            <a:r>
              <a:rPr lang="en-GB" sz="1800" dirty="0">
                <a:solidFill>
                  <a:srgbClr val="1F224E"/>
                </a:solidFill>
                <a:latin typeface="Myriad Pro" charset="0"/>
                <a:ea typeface="Myriad Pro" charset="0"/>
                <a:cs typeface="Myriad Pro" charset="0"/>
              </a:rPr>
              <a:t>) and two marks for drawing conclusions from the specific resource evidence that this place has been rebranded to construct a new place image (DEV).</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88696"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how </a:t>
            </a:r>
            <a:r>
              <a:rPr lang="en-US" sz="2400" dirty="0">
                <a:solidFill>
                  <a:srgbClr val="00B050"/>
                </a:solidFill>
                <a:latin typeface="Myriad Pro" charset="0"/>
                <a:ea typeface="Myriad Pro" charset="0"/>
                <a:cs typeface="Myriad Pro" charset="0"/>
              </a:rPr>
              <a:t>one piece of evidence from Fig. 1 </a:t>
            </a:r>
            <a:r>
              <a:rPr lang="en-US" sz="2400" dirty="0">
                <a:solidFill>
                  <a:srgbClr val="00B0F0"/>
                </a:solidFill>
                <a:latin typeface="Myriad Pro" charset="0"/>
                <a:ea typeface="Myriad Pro" charset="0"/>
                <a:cs typeface="Myriad Pro" charset="0"/>
              </a:rPr>
              <a:t>shows this place has been rebranded to construct a new place image</a:t>
            </a:r>
            <a:r>
              <a:rPr lang="en-US" sz="2400" dirty="0">
                <a:solidFill>
                  <a:srgbClr val="1F224E"/>
                </a:solidFill>
                <a:latin typeface="Myriad Pro" charset="0"/>
                <a:ea typeface="Myriad Pro" charset="0"/>
                <a:cs typeface="Myriad Pro" charset="0"/>
              </a:rPr>
              <a:t>.</a:t>
            </a:r>
            <a:endParaRPr lang="en-GB"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9051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title"/>
          </p:nvPr>
        </p:nvSpPr>
        <p:spPr>
          <a:xfrm>
            <a:off x="467544" y="764704"/>
            <a:ext cx="8229600" cy="1143000"/>
          </a:xfrm>
        </p:spPr>
        <p:txBody>
          <a:bodyPr>
            <a:normAutofit/>
          </a:bodyPr>
          <a:lstStyle/>
          <a:p>
            <a:r>
              <a:rPr lang="en-GB" sz="6600" dirty="0">
                <a:effectLst>
                  <a:outerShdw blurRad="38100" dist="38100" dir="2700000" algn="tl">
                    <a:srgbClr val="000000">
                      <a:alpha val="43137"/>
                    </a:srgbClr>
                  </a:outerShdw>
                </a:effectLst>
              </a:rPr>
              <a:t>Guide 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effectLst>
                  <a:outerShdw blurRad="38100" dist="38100" dir="2700000" algn="tl">
                    <a:srgbClr val="000000">
                      <a:alpha val="43137"/>
                    </a:srgbClr>
                  </a:outerShdw>
                </a:effectLst>
              </a:rPr>
              <a:t>Component 2 – </a:t>
            </a:r>
          </a:p>
          <a:p>
            <a:pPr marL="0" indent="0" algn="ctr">
              <a:buNone/>
            </a:pPr>
            <a:r>
              <a:rPr lang="en-GB" sz="4400" dirty="0">
                <a:solidFill>
                  <a:srgbClr val="9BB29E"/>
                </a:solidFill>
                <a:effectLst>
                  <a:outerShdw blurRad="38100" dist="38100" dir="2700000" algn="tl">
                    <a:srgbClr val="000000">
                      <a:alpha val="43137"/>
                    </a:srgbClr>
                  </a:outerShdw>
                </a:effectLst>
              </a:rPr>
              <a:t>Human interactions</a:t>
            </a:r>
          </a:p>
        </p:txBody>
      </p:sp>
    </p:spTree>
    <p:extLst>
      <p:ext uri="{BB962C8B-B14F-4D97-AF65-F5344CB8AC3E}">
        <p14:creationId xmlns:p14="http://schemas.microsoft.com/office/powerpoint/2010/main" val="39942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1143000"/>
          </a:xfrm>
        </p:spPr>
        <p:txBody>
          <a:bodyPr>
            <a:normAutofit/>
          </a:bodyPr>
          <a:lstStyle/>
          <a:p>
            <a:r>
              <a:rPr lang="en-GB" dirty="0"/>
              <a:t>Question 1(a) – 3 marks</a:t>
            </a:r>
          </a:p>
        </p:txBody>
      </p:sp>
      <p:sp>
        <p:nvSpPr>
          <p:cNvPr id="3" name="Content Placeholder 2"/>
          <p:cNvSpPr>
            <a:spLocks noGrp="1"/>
          </p:cNvSpPr>
          <p:nvPr>
            <p:ph idx="1"/>
          </p:nvPr>
        </p:nvSpPr>
        <p:spPr>
          <a:xfrm>
            <a:off x="310580" y="1916832"/>
            <a:ext cx="8437884" cy="3993539"/>
          </a:xfrm>
        </p:spPr>
        <p:txBody>
          <a:bodyPr>
            <a:normAutofit fontScale="70000" lnSpcReduction="20000"/>
          </a:bodyPr>
          <a:lstStyle/>
          <a:p>
            <a:pPr marL="0" indent="0">
              <a:buNone/>
            </a:pPr>
            <a:r>
              <a:rPr lang="en-GB" sz="1800" dirty="0">
                <a:solidFill>
                  <a:srgbClr val="1F224E"/>
                </a:solidFill>
                <a:latin typeface="Myriad Pro" charset="0"/>
                <a:ea typeface="Myriad Pro" charset="0"/>
                <a:cs typeface="Myriad Pro" charset="0"/>
              </a:rPr>
              <a:t>Exemplar answers given in the mark scheme include: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Boat trips are available along the canal (</a:t>
            </a:r>
            <a:r>
              <a:rPr lang="en-US" sz="1200" dirty="0">
                <a:sym typeface="Wingdings"/>
              </a:rPr>
              <a:t></a:t>
            </a:r>
            <a:r>
              <a:rPr lang="en-US" sz="1800" dirty="0">
                <a:solidFill>
                  <a:srgbClr val="1F224E"/>
                </a:solidFill>
                <a:latin typeface="Myriad Pro" charset="0"/>
                <a:ea typeface="Myriad Pro" charset="0"/>
                <a:cs typeface="Myriad Pro" charset="0"/>
              </a:rPr>
              <a:t>). This canal was most likely used for industrial purposes in the past (DEV), now it has rebranded to attract tourists to the area, possibly drawing on its heritage (DEV).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Restaurants/café culture along the canal side (</a:t>
            </a:r>
            <a:r>
              <a:rPr lang="en-US" sz="1200" dirty="0">
                <a:sym typeface="Wingdings"/>
              </a:rPr>
              <a:t></a:t>
            </a:r>
            <a:r>
              <a:rPr lang="en-US" sz="1800" dirty="0">
                <a:solidFill>
                  <a:srgbClr val="1F224E"/>
                </a:solidFill>
                <a:latin typeface="Myriad Pro" charset="0"/>
                <a:ea typeface="Myriad Pro" charset="0"/>
                <a:cs typeface="Myriad Pro" charset="0"/>
              </a:rPr>
              <a:t>). Café culture is a relatively new addition to the UK but part of a rebranding process to create a positive atmosphere where people can meet and enjoy leisure time (DEV). The range of restaurants and cafes creates ‘something for everyone,’ an inclusive space where people can relax together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use of street furniture in the form of hanging baskets and lighting (</a:t>
            </a:r>
            <a:r>
              <a:rPr lang="en-US" sz="1200" dirty="0">
                <a:sym typeface="Wingdings"/>
              </a:rPr>
              <a:t></a:t>
            </a:r>
            <a:r>
              <a:rPr lang="en-US" sz="1800" dirty="0">
                <a:solidFill>
                  <a:srgbClr val="1F224E"/>
                </a:solidFill>
                <a:latin typeface="Myriad Pro" charset="0"/>
                <a:ea typeface="Myriad Pro" charset="0"/>
                <a:cs typeface="Myriad Pro" charset="0"/>
              </a:rPr>
              <a:t>). This shows that planners have tried to make the area attractive and encourage people to use the space (DEV). Lighting up the area makes people feel safer at night time and is part of the rebranding process (DEV).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Split level/multifunctional in layout (</a:t>
            </a:r>
            <a:r>
              <a:rPr lang="en-US" sz="1200" dirty="0">
                <a:sym typeface="Wingdings"/>
              </a:rPr>
              <a:t></a:t>
            </a:r>
            <a:r>
              <a:rPr lang="en-US" sz="1800" dirty="0">
                <a:solidFill>
                  <a:srgbClr val="1F224E"/>
                </a:solidFill>
                <a:latin typeface="Myriad Pro" charset="0"/>
                <a:ea typeface="Myriad Pro" charset="0"/>
                <a:cs typeface="Myriad Pro" charset="0"/>
              </a:rPr>
              <a:t>). Space has been </a:t>
            </a:r>
            <a:r>
              <a:rPr lang="en-US" sz="1800" dirty="0" err="1">
                <a:solidFill>
                  <a:srgbClr val="1F224E"/>
                </a:solidFill>
                <a:latin typeface="Myriad Pro" charset="0"/>
                <a:ea typeface="Myriad Pro" charset="0"/>
                <a:cs typeface="Myriad Pro" charset="0"/>
              </a:rPr>
              <a:t>maximised</a:t>
            </a:r>
            <a:r>
              <a:rPr lang="en-US" sz="1800" dirty="0">
                <a:solidFill>
                  <a:srgbClr val="1F224E"/>
                </a:solidFill>
                <a:latin typeface="Myriad Pro" charset="0"/>
                <a:ea typeface="Myriad Pro" charset="0"/>
                <a:cs typeface="Myriad Pro" charset="0"/>
              </a:rPr>
              <a:t> with the canal and walkways below and the road with buildings in the background of the image above (DEV). Making spaces multi-functional is part of the rebranding process and assists in creating the 24 hour city (DEV).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Greenery in the form of trees and flowers have been added to the area (</a:t>
            </a:r>
            <a:r>
              <a:rPr lang="en-US" sz="1200" dirty="0">
                <a:sym typeface="Wingdings"/>
              </a:rPr>
              <a:t></a:t>
            </a:r>
            <a:r>
              <a:rPr lang="en-US" sz="1800" dirty="0">
                <a:solidFill>
                  <a:srgbClr val="1F224E"/>
                </a:solidFill>
                <a:latin typeface="Myriad Pro" charset="0"/>
                <a:ea typeface="Myriad Pro" charset="0"/>
                <a:cs typeface="Myriad Pro" charset="0"/>
              </a:rPr>
              <a:t>). This is often a strategic move by planners to make the place feel more attractive, it was a technique used historically in industrial times (DEV) and greenery is said to improve mood and health of people who use the area (DEV).</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980728"/>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how </a:t>
            </a:r>
            <a:r>
              <a:rPr lang="en-US" sz="2400" dirty="0">
                <a:solidFill>
                  <a:srgbClr val="00B050"/>
                </a:solidFill>
                <a:latin typeface="Myriad Pro" charset="0"/>
                <a:ea typeface="Myriad Pro" charset="0"/>
                <a:cs typeface="Myriad Pro" charset="0"/>
              </a:rPr>
              <a:t>one piece of evidence from Fig. 1 </a:t>
            </a:r>
            <a:r>
              <a:rPr lang="en-US" sz="2400" dirty="0">
                <a:solidFill>
                  <a:srgbClr val="00B0F0"/>
                </a:solidFill>
                <a:latin typeface="Myriad Pro" charset="0"/>
                <a:ea typeface="Myriad Pro" charset="0"/>
                <a:cs typeface="Myriad Pro" charset="0"/>
              </a:rPr>
              <a:t>shows this place has been rebranded to construct a new place image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0574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Question 1(b)</a:t>
            </a:r>
          </a:p>
        </p:txBody>
      </p:sp>
      <p:sp>
        <p:nvSpPr>
          <p:cNvPr id="3" name="Content Placeholder 2"/>
          <p:cNvSpPr>
            <a:spLocks noGrp="1"/>
          </p:cNvSpPr>
          <p:nvPr>
            <p:ph idx="1"/>
          </p:nvPr>
        </p:nvSpPr>
        <p:spPr>
          <a:xfrm>
            <a:off x="251520" y="2868390"/>
            <a:ext cx="8599140" cy="1656184"/>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1(b) begins with a statement introducing Fig. 1, which shows </a:t>
            </a:r>
            <a:r>
              <a:rPr lang="en-US" sz="1800" dirty="0">
                <a:solidFill>
                  <a:srgbClr val="1F224E"/>
                </a:solidFill>
                <a:latin typeface="Myriad Pro" charset="0"/>
                <a:ea typeface="Myriad Pro" charset="0"/>
                <a:cs typeface="Myriad Pro" charset="0"/>
              </a:rPr>
              <a:t>information collected from a coastal town to form part of a place profile</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questions will refer to the information,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68" y="836712"/>
            <a:ext cx="4210075" cy="122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057700"/>
            <a:ext cx="4924822" cy="64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 y="4524574"/>
            <a:ext cx="3918395" cy="233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043" y="4984899"/>
            <a:ext cx="4282675"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98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Question 1(b) – 8 marks</a:t>
            </a:r>
          </a:p>
        </p:txBody>
      </p:sp>
      <p:sp>
        <p:nvSpPr>
          <p:cNvPr id="7" name="TextBox 6"/>
          <p:cNvSpPr txBox="1"/>
          <p:nvPr/>
        </p:nvSpPr>
        <p:spPr>
          <a:xfrm>
            <a:off x="424694" y="1012403"/>
            <a:ext cx="8496944" cy="338554"/>
          </a:xfrm>
          <a:prstGeom prst="rect">
            <a:avLst/>
          </a:prstGeom>
          <a:noFill/>
          <a:ln>
            <a:solidFill>
              <a:schemeClr val="tx1"/>
            </a:solidFill>
          </a:ln>
        </p:spPr>
        <p:txBody>
          <a:bodyPr wrap="square" rtlCol="0">
            <a:spAutoFit/>
          </a:bodyPr>
          <a:lstStyle/>
          <a:p>
            <a:r>
              <a:rPr lang="en-US" sz="1600" dirty="0">
                <a:solidFill>
                  <a:srgbClr val="00B050"/>
                </a:solidFill>
                <a:latin typeface="Myriad Pro" charset="0"/>
                <a:ea typeface="Myriad Pro" charset="0"/>
                <a:cs typeface="Myriad Pro" charset="0"/>
              </a:rPr>
              <a:t>Using evidence from Fig. 2, </a:t>
            </a:r>
            <a:r>
              <a:rPr lang="en-US" sz="1600" dirty="0">
                <a:solidFill>
                  <a:srgbClr val="00B0F0"/>
                </a:solidFill>
                <a:latin typeface="Myriad Pro" charset="0"/>
                <a:ea typeface="Myriad Pro" charset="0"/>
                <a:cs typeface="Myriad Pro" charset="0"/>
              </a:rPr>
              <a:t>explain why this coastal town has contrasting representations.</a:t>
            </a:r>
            <a:endParaRPr lang="en-GB" sz="1600" dirty="0">
              <a:solidFill>
                <a:srgbClr val="00B0F0"/>
              </a:solidFill>
              <a:latin typeface="Myriad Pro" charset="0"/>
              <a:ea typeface="Myriad Pro" charset="0"/>
              <a:cs typeface="Myriad Pro" charset="0"/>
            </a:endParaRPr>
          </a:p>
        </p:txBody>
      </p:sp>
      <p:sp>
        <p:nvSpPr>
          <p:cNvPr id="10" name="Content Placeholder 2"/>
          <p:cNvSpPr txBox="1">
            <a:spLocks/>
          </p:cNvSpPr>
          <p:nvPr/>
        </p:nvSpPr>
        <p:spPr>
          <a:xfrm>
            <a:off x="179513" y="1556792"/>
            <a:ext cx="5379292"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an 8 mark question which has marks allocated to both </a:t>
            </a:r>
            <a:r>
              <a:rPr lang="en-GB" sz="1200" dirty="0">
                <a:solidFill>
                  <a:srgbClr val="00B0F0"/>
                </a:solidFill>
                <a:latin typeface="Myriad Pro" charset="0"/>
                <a:ea typeface="Myriad Pro" charset="0"/>
                <a:cs typeface="Myriad Pro" charset="0"/>
              </a:rPr>
              <a:t>application of knowledge and understanding (AO2 – 4 marks)</a:t>
            </a:r>
            <a:r>
              <a:rPr lang="en-GB" sz="1200" dirty="0">
                <a:solidFill>
                  <a:srgbClr val="1F224E"/>
                </a:solidFill>
                <a:latin typeface="Myriad Pro" charset="0"/>
                <a:ea typeface="Myriad Pro" charset="0"/>
                <a:cs typeface="Myriad Pro" charset="0"/>
              </a:rPr>
              <a:t> and </a:t>
            </a:r>
            <a:r>
              <a:rPr lang="en-GB" sz="1200" dirty="0">
                <a:solidFill>
                  <a:srgbClr val="00B050"/>
                </a:solidFill>
                <a:latin typeface="Myriad Pro" charset="0"/>
                <a:ea typeface="Myriad Pro" charset="0"/>
                <a:cs typeface="Myriad Pro" charset="0"/>
              </a:rPr>
              <a:t>geographical skills (AO3 – 4 marks)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Students have to </a:t>
            </a:r>
            <a:r>
              <a:rPr lang="en-GB" sz="1200" dirty="0">
                <a:solidFill>
                  <a:srgbClr val="00B0F0"/>
                </a:solidFill>
                <a:latin typeface="Myriad Pro" charset="0"/>
                <a:ea typeface="Myriad Pro" charset="0"/>
                <a:cs typeface="Myriad Pro" charset="0"/>
              </a:rPr>
              <a:t>apply their knowledge and understanding (AO2)</a:t>
            </a:r>
            <a:r>
              <a:rPr lang="en-GB" sz="1200" dirty="0">
                <a:solidFill>
                  <a:srgbClr val="1F224E"/>
                </a:solidFill>
                <a:latin typeface="Myriad Pro" charset="0"/>
                <a:ea typeface="Myriad Pro" charset="0"/>
                <a:cs typeface="Myriad Pro" charset="0"/>
              </a:rPr>
              <a:t> of content learned in key idea 2.b of this topic ‘</a:t>
            </a:r>
            <a:r>
              <a:rPr lang="en-US" sz="1200" dirty="0">
                <a:solidFill>
                  <a:srgbClr val="1F224E"/>
                </a:solidFill>
                <a:latin typeface="Myriad Pro" charset="0"/>
                <a:ea typeface="Myriad Pro" charset="0"/>
                <a:cs typeface="Myriad Pro" charset="0"/>
              </a:rPr>
              <a:t>Places are represented through a variety</a:t>
            </a:r>
          </a:p>
          <a:p>
            <a:pPr marL="0" indent="0">
              <a:buNone/>
            </a:pPr>
            <a:r>
              <a:rPr lang="en-US" sz="1200" dirty="0">
                <a:solidFill>
                  <a:srgbClr val="1F224E"/>
                </a:solidFill>
                <a:latin typeface="Myriad Pro" charset="0"/>
                <a:ea typeface="Myriad Pro" charset="0"/>
                <a:cs typeface="Myriad Pro" charset="0"/>
              </a:rPr>
              <a:t>of contrasting formal and informal agencies</a:t>
            </a:r>
            <a:r>
              <a:rPr lang="en-GB" sz="1200" dirty="0">
                <a:solidFill>
                  <a:srgbClr val="1F224E"/>
                </a:solidFill>
                <a:latin typeface="Myriad Pro" charset="0"/>
                <a:ea typeface="Myriad Pro" charset="0"/>
                <a:cs typeface="Myriad Pro" charset="0"/>
              </a:rPr>
              <a:t>’ in order to suggest why </a:t>
            </a:r>
            <a:r>
              <a:rPr lang="en-US" sz="1200" dirty="0">
                <a:solidFill>
                  <a:srgbClr val="1F224E"/>
                </a:solidFill>
                <a:latin typeface="Myriad Pro" charset="0"/>
                <a:ea typeface="Myriad Pro" charset="0"/>
                <a:cs typeface="Myriad Pro" charset="0"/>
              </a:rPr>
              <a:t>this coastal town has contrasting representations</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Students are </a:t>
            </a:r>
            <a:r>
              <a:rPr lang="en-GB" sz="1200" dirty="0">
                <a:solidFill>
                  <a:srgbClr val="00B0F0"/>
                </a:solidFill>
                <a:latin typeface="Myriad Pro" charset="0"/>
                <a:ea typeface="Myriad Pro" charset="0"/>
                <a:cs typeface="Myriad Pro" charset="0"/>
              </a:rPr>
              <a:t>applying their knowledge and understanding </a:t>
            </a:r>
            <a:r>
              <a:rPr lang="en-GB" sz="1200" dirty="0">
                <a:solidFill>
                  <a:srgbClr val="1F224E"/>
                </a:solidFill>
                <a:latin typeface="Myriad Pro" charset="0"/>
                <a:ea typeface="Myriad Pro" charset="0"/>
                <a:cs typeface="Myriad Pro" charset="0"/>
              </a:rPr>
              <a:t>to a </a:t>
            </a:r>
            <a:r>
              <a:rPr lang="en-GB" sz="1200" u="sng" dirty="0">
                <a:solidFill>
                  <a:srgbClr val="00B0F0"/>
                </a:solidFill>
                <a:latin typeface="Myriad Pro" charset="0"/>
                <a:ea typeface="Myriad Pro" charset="0"/>
                <a:cs typeface="Myriad Pro" charset="0"/>
              </a:rPr>
              <a:t>novel situation</a:t>
            </a:r>
            <a:r>
              <a:rPr lang="en-GB" sz="1200" dirty="0">
                <a:solidFill>
                  <a:srgbClr val="00B0F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one of the three ways we must assess the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 command to ‘</a:t>
            </a:r>
            <a:r>
              <a:rPr lang="en-GB" sz="1200" dirty="0">
                <a:solidFill>
                  <a:srgbClr val="00B050"/>
                </a:solidFill>
                <a:latin typeface="Myriad Pro" charset="0"/>
                <a:ea typeface="Myriad Pro" charset="0"/>
                <a:cs typeface="Myriad Pro" charset="0"/>
              </a:rPr>
              <a:t>use evidence from Fig. 2</a:t>
            </a:r>
            <a:r>
              <a:rPr lang="en-GB" sz="1200" dirty="0">
                <a:solidFill>
                  <a:srgbClr val="1F224E"/>
                </a:solidFill>
                <a:latin typeface="Myriad Pro" charset="0"/>
                <a:ea typeface="Myriad Pro" charset="0"/>
                <a:cs typeface="Myriad Pro" charset="0"/>
              </a:rPr>
              <a:t>’ means that students need to use their skill </a:t>
            </a:r>
            <a:r>
              <a:rPr lang="en-GB" sz="1200" dirty="0">
                <a:solidFill>
                  <a:srgbClr val="00B050"/>
                </a:solidFill>
                <a:latin typeface="Myriad Pro" charset="0"/>
                <a:ea typeface="Myriad Pro" charset="0"/>
                <a:cs typeface="Myriad Pro" charset="0"/>
              </a:rPr>
              <a:t>(AO3) </a:t>
            </a:r>
            <a:r>
              <a:rPr lang="en-GB" sz="1200" dirty="0">
                <a:solidFill>
                  <a:srgbClr val="1F224E"/>
                </a:solidFill>
                <a:latin typeface="Myriad Pro" charset="0"/>
                <a:ea typeface="Myriad Pro" charset="0"/>
                <a:cs typeface="Myriad Pro" charset="0"/>
              </a:rPr>
              <a:t>of interpreting source material to give evidence.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9 of this presentation).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34505"/>
            <a:ext cx="3376927" cy="472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59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694" y="140789"/>
            <a:ext cx="8229600" cy="1143000"/>
          </a:xfrm>
        </p:spPr>
        <p:txBody>
          <a:bodyPr>
            <a:normAutofit/>
          </a:bodyPr>
          <a:lstStyle/>
          <a:p>
            <a:r>
              <a:rPr lang="en-GB" dirty="0"/>
              <a:t>Question 1(b) – 8 marks</a:t>
            </a:r>
          </a:p>
        </p:txBody>
      </p:sp>
      <p:sp>
        <p:nvSpPr>
          <p:cNvPr id="7" name="TextBox 6"/>
          <p:cNvSpPr txBox="1"/>
          <p:nvPr/>
        </p:nvSpPr>
        <p:spPr>
          <a:xfrm>
            <a:off x="424694" y="1318416"/>
            <a:ext cx="8496944" cy="830997"/>
          </a:xfrm>
          <a:prstGeom prst="rect">
            <a:avLst/>
          </a:prstGeom>
          <a:noFill/>
          <a:ln>
            <a:solidFill>
              <a:schemeClr val="tx1"/>
            </a:solidFill>
          </a:ln>
        </p:spPr>
        <p:txBody>
          <a:bodyPr wrap="square" rtlCol="0">
            <a:spAutoFit/>
          </a:bodyPr>
          <a:lstStyle/>
          <a:p>
            <a:r>
              <a:rPr lang="en-US" sz="2400" dirty="0">
                <a:solidFill>
                  <a:srgbClr val="00B050"/>
                </a:solidFill>
                <a:latin typeface="Myriad Pro" charset="0"/>
                <a:ea typeface="Myriad Pro" charset="0"/>
                <a:cs typeface="Myriad Pro" charset="0"/>
              </a:rPr>
              <a:t>Using evidence from Fig. 2, </a:t>
            </a:r>
            <a:r>
              <a:rPr lang="en-US" sz="2400" dirty="0">
                <a:solidFill>
                  <a:srgbClr val="00B0F0"/>
                </a:solidFill>
                <a:latin typeface="Myriad Pro" charset="0"/>
                <a:ea typeface="Myriad Pro" charset="0"/>
                <a:cs typeface="Myriad Pro" charset="0"/>
              </a:rPr>
              <a:t>explain why this coastal town has contrasting representations.</a:t>
            </a:r>
            <a:endParaRPr lang="en-GB" sz="2400" dirty="0">
              <a:solidFill>
                <a:srgbClr val="00B0F0"/>
              </a:solidFill>
              <a:latin typeface="Myriad Pro" charset="0"/>
              <a:ea typeface="Myriad Pro" charset="0"/>
              <a:cs typeface="Myriad Pro" charset="0"/>
            </a:endParaRPr>
          </a:p>
        </p:txBody>
      </p:sp>
      <p:sp>
        <p:nvSpPr>
          <p:cNvPr id="5" name="TextBox 4"/>
          <p:cNvSpPr txBox="1"/>
          <p:nvPr/>
        </p:nvSpPr>
        <p:spPr>
          <a:xfrm>
            <a:off x="251520" y="2337300"/>
            <a:ext cx="2736304" cy="304698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(6-8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a clear and developed </a:t>
            </a:r>
            <a:r>
              <a:rPr lang="en-US" sz="1200" dirty="0">
                <a:solidFill>
                  <a:srgbClr val="00B0F0"/>
                </a:solidFill>
                <a:latin typeface="Myriad Pro" charset="0"/>
                <a:ea typeface="Myriad Pro" charset="0"/>
                <a:cs typeface="Myriad Pro" charset="0"/>
              </a:rPr>
              <a:t>analysis</a:t>
            </a:r>
            <a:r>
              <a:rPr lang="en-US" sz="1200" dirty="0">
                <a:solidFill>
                  <a:srgbClr val="1F224E"/>
                </a:solidFill>
                <a:latin typeface="Myriad Pro" charset="0"/>
                <a:ea typeface="Myriad Pro" charset="0"/>
                <a:cs typeface="Myriad Pro" charset="0"/>
              </a:rPr>
              <a:t> that shows accuracy, as to why this coastal town has contrasting representations </a:t>
            </a:r>
            <a:r>
              <a:rPr lang="en-US" sz="1200" dirty="0">
                <a:solidFill>
                  <a:srgbClr val="00B0F0"/>
                </a:solidFill>
                <a:latin typeface="Myriad Pro" charset="0"/>
                <a:ea typeface="Myriad Pro" charset="0"/>
                <a:cs typeface="Myriad Pro" charset="0"/>
              </a:rPr>
              <a:t>(AO2)</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 </a:t>
            </a:r>
            <a:r>
              <a:rPr lang="en-US" sz="1200" dirty="0">
                <a:solidFill>
                  <a:srgbClr val="00B050"/>
                </a:solidFill>
                <a:latin typeface="Myriad Pro" charset="0"/>
                <a:ea typeface="Myriad Pro" charset="0"/>
                <a:cs typeface="Myriad Pro" charset="0"/>
              </a:rPr>
              <a:t>investigation and interpretation of the qualitative and quantitative resources to fully evidence </a:t>
            </a:r>
            <a:r>
              <a:rPr lang="en-US" sz="1200" dirty="0">
                <a:solidFill>
                  <a:srgbClr val="1F224E"/>
                </a:solidFill>
                <a:latin typeface="Myriad Pro" charset="0"/>
                <a:ea typeface="Myriad Pro" charset="0"/>
                <a:cs typeface="Myriad Pro" charset="0"/>
              </a:rPr>
              <a:t>why this coastal town has contrasting representations. There must be good ideas linking resource evidence to contrasting representations of place </a:t>
            </a:r>
            <a:r>
              <a:rPr lang="en-US" sz="1200" dirty="0">
                <a:solidFill>
                  <a:srgbClr val="00B050"/>
                </a:solidFill>
                <a:latin typeface="Myriad Pro" charset="0"/>
                <a:ea typeface="Myriad Pro" charset="0"/>
                <a:cs typeface="Myriad Pro" charset="0"/>
              </a:rPr>
              <a:t>(AO3)</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062972" y="2337300"/>
            <a:ext cx="2858666" cy="286232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 </a:t>
            </a:r>
            <a:r>
              <a:rPr lang="en-US" sz="1200" dirty="0">
                <a:solidFill>
                  <a:srgbClr val="1F224E"/>
                </a:solidFill>
                <a:latin typeface="Myriad Pro" charset="0"/>
                <a:ea typeface="Myriad Pro" charset="0"/>
                <a:cs typeface="Myriad Pro" charset="0"/>
              </a:rPr>
              <a:t>to form a sound </a:t>
            </a:r>
            <a:r>
              <a:rPr lang="en-US" sz="1200" dirty="0">
                <a:solidFill>
                  <a:srgbClr val="00B0F0"/>
                </a:solidFill>
                <a:latin typeface="Myriad Pro" charset="0"/>
                <a:ea typeface="Myriad Pro" charset="0"/>
                <a:cs typeface="Myriad Pro" charset="0"/>
              </a:rPr>
              <a:t>analysis </a:t>
            </a:r>
            <a:r>
              <a:rPr lang="en-US" sz="1200" dirty="0">
                <a:solidFill>
                  <a:srgbClr val="1F224E"/>
                </a:solidFill>
                <a:latin typeface="Myriad Pro" charset="0"/>
                <a:ea typeface="Myriad Pro" charset="0"/>
                <a:cs typeface="Myriad Pro" charset="0"/>
              </a:rPr>
              <a:t>that shows some accuracy, as to why this coastal town has contrasting representations </a:t>
            </a:r>
            <a:r>
              <a:rPr lang="en-US" sz="1200" dirty="0">
                <a:solidFill>
                  <a:srgbClr val="00B0F0"/>
                </a:solidFill>
                <a:latin typeface="Myriad Pro" charset="0"/>
                <a:ea typeface="Myriad Pro" charset="0"/>
                <a:cs typeface="Myriad Pro" charset="0"/>
              </a:rPr>
              <a:t>(AO2)</a:t>
            </a:r>
            <a:r>
              <a:rPr lang="en-US" sz="1200" dirty="0">
                <a:solidFill>
                  <a:srgbClr val="1F224E"/>
                </a:solidFill>
                <a:latin typeface="Myriad Pro" charset="0"/>
                <a:ea typeface="Myriad Pro" charset="0"/>
                <a:cs typeface="Myriad Pro" charset="0"/>
              </a:rPr>
              <a:t>.</a:t>
            </a:r>
          </a:p>
          <a:p>
            <a:endParaRPr lang="en-US"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00B050"/>
                </a:solidFill>
                <a:latin typeface="Myriad Pro" charset="0"/>
                <a:ea typeface="Myriad Pro" charset="0"/>
                <a:cs typeface="Myriad Pro" charset="0"/>
              </a:rPr>
              <a:t>investigation and interpretation of the qualitative and quantitative resources providing limited evidence </a:t>
            </a:r>
            <a:r>
              <a:rPr lang="en-US" sz="1200" dirty="0">
                <a:solidFill>
                  <a:srgbClr val="1F224E"/>
                </a:solidFill>
                <a:latin typeface="Myriad Pro" charset="0"/>
                <a:ea typeface="Myriad Pro" charset="0"/>
                <a:cs typeface="Myriad Pro" charset="0"/>
              </a:rPr>
              <a:t>of why this coastal town has contrasting representations. There must be limited ideas about contrasting representations of place with limited or no link to resource evidence </a:t>
            </a:r>
            <a:r>
              <a:rPr lang="en-US" sz="1200" dirty="0">
                <a:solidFill>
                  <a:srgbClr val="00B050"/>
                </a:solidFill>
                <a:latin typeface="Myriad Pro" charset="0"/>
                <a:ea typeface="Myriad Pro" charset="0"/>
                <a:cs typeface="Myriad Pro" charset="0"/>
              </a:rPr>
              <a:t>(AO3)</a:t>
            </a:r>
            <a:r>
              <a:rPr lang="en-US" sz="1200" dirty="0">
                <a:solidFill>
                  <a:srgbClr val="1F224E"/>
                </a:solidFill>
                <a:latin typeface="Myriad Pro" charset="0"/>
                <a:ea typeface="Myriad Pro" charset="0"/>
                <a:cs typeface="Myriad Pro" charset="0"/>
              </a:rPr>
              <a:t>.</a:t>
            </a:r>
          </a:p>
        </p:txBody>
      </p:sp>
      <p:sp>
        <p:nvSpPr>
          <p:cNvPr id="8" name="TextBox 7"/>
          <p:cNvSpPr txBox="1"/>
          <p:nvPr/>
        </p:nvSpPr>
        <p:spPr>
          <a:xfrm>
            <a:off x="3171081" y="2337300"/>
            <a:ext cx="2736305" cy="304698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(3–5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 </a:t>
            </a:r>
            <a:r>
              <a:rPr lang="en-US" sz="1200" dirty="0">
                <a:solidFill>
                  <a:srgbClr val="1F224E"/>
                </a:solidFill>
                <a:latin typeface="Myriad Pro" charset="0"/>
                <a:ea typeface="Myriad Pro" charset="0"/>
                <a:cs typeface="Myriad Pro" charset="0"/>
              </a:rPr>
              <a:t>to form a sound </a:t>
            </a:r>
            <a:r>
              <a:rPr lang="en-US" sz="1200" dirty="0">
                <a:solidFill>
                  <a:srgbClr val="00B0F0"/>
                </a:solidFill>
                <a:latin typeface="Myriad Pro" charset="0"/>
                <a:ea typeface="Myriad Pro" charset="0"/>
                <a:cs typeface="Myriad Pro" charset="0"/>
              </a:rPr>
              <a:t>analysis </a:t>
            </a:r>
            <a:r>
              <a:rPr lang="en-US" sz="1200" dirty="0">
                <a:solidFill>
                  <a:srgbClr val="1F224E"/>
                </a:solidFill>
                <a:latin typeface="Myriad Pro" charset="0"/>
                <a:ea typeface="Myriad Pro" charset="0"/>
                <a:cs typeface="Myriad Pro" charset="0"/>
              </a:rPr>
              <a:t>that shows some accuracy, as to why this coastal town has contrasting representations </a:t>
            </a:r>
            <a:r>
              <a:rPr lang="en-US" sz="1200" dirty="0">
                <a:solidFill>
                  <a:srgbClr val="00B0F0"/>
                </a:solidFill>
                <a:latin typeface="Myriad Pro" charset="0"/>
                <a:ea typeface="Myriad Pro" charset="0"/>
                <a:cs typeface="Myriad Pro" charset="0"/>
              </a:rPr>
              <a:t>(AO2)</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00B050"/>
                </a:solidFill>
                <a:latin typeface="Myriad Pro" charset="0"/>
                <a:ea typeface="Myriad Pro" charset="0"/>
                <a:cs typeface="Myriad Pro" charset="0"/>
              </a:rPr>
              <a:t>investigation and interpretation of the qualitative and quantitative resources to evidence </a:t>
            </a:r>
            <a:r>
              <a:rPr lang="en-US" sz="1200" dirty="0">
                <a:solidFill>
                  <a:srgbClr val="1F224E"/>
                </a:solidFill>
                <a:latin typeface="Myriad Pro" charset="0"/>
                <a:ea typeface="Myriad Pro" charset="0"/>
                <a:cs typeface="Myriad Pro" charset="0"/>
              </a:rPr>
              <a:t>why this coastal town has contrasting representations. There must be sound ideas linking resource evidence to contrasting representations of place </a:t>
            </a:r>
            <a:r>
              <a:rPr lang="en-US" sz="1200" dirty="0">
                <a:solidFill>
                  <a:srgbClr val="00B050"/>
                </a:solidFill>
                <a:latin typeface="Myriad Pro" charset="0"/>
                <a:ea typeface="Myriad Pro" charset="0"/>
                <a:cs typeface="Myriad Pro" charset="0"/>
              </a:rPr>
              <a:t>(AO3)</a:t>
            </a:r>
            <a:r>
              <a:rPr lang="en-US" sz="1200" dirty="0">
                <a:solidFill>
                  <a:srgbClr val="1F224E"/>
                </a:solidFill>
                <a:latin typeface="Myriad Pro" charset="0"/>
                <a:ea typeface="Myriad Pro" charset="0"/>
                <a:cs typeface="Myriad Pro" charset="0"/>
              </a:rPr>
              <a:t>. </a:t>
            </a:r>
          </a:p>
        </p:txBody>
      </p:sp>
      <p:sp>
        <p:nvSpPr>
          <p:cNvPr id="2" name="Rectangle 1"/>
          <p:cNvSpPr/>
          <p:nvPr/>
        </p:nvSpPr>
        <p:spPr>
          <a:xfrm>
            <a:off x="1515641" y="5567887"/>
            <a:ext cx="5976664" cy="276999"/>
          </a:xfrm>
          <a:prstGeom prst="rect">
            <a:avLst/>
          </a:prstGeom>
        </p:spPr>
        <p:txBody>
          <a:bodyPr wrap="square">
            <a:spAutoFit/>
          </a:bodyPr>
          <a:lstStyle/>
          <a:p>
            <a:r>
              <a:rPr lang="en-US" sz="1200" dirty="0">
                <a:solidFill>
                  <a:srgbClr val="1F224E"/>
                </a:solidFill>
                <a:latin typeface="Myriad Pro" charset="0"/>
                <a:ea typeface="Myriad Pro" charset="0"/>
                <a:cs typeface="Myriad Pro" charset="0"/>
              </a:rPr>
              <a:t>No response or no response worthy of credit would achieve </a:t>
            </a:r>
            <a:r>
              <a:rPr lang="en-US" sz="1200" b="1" dirty="0">
                <a:solidFill>
                  <a:srgbClr val="1F224E"/>
                </a:solidFill>
                <a:latin typeface="Myriad Pro" charset="0"/>
                <a:ea typeface="Myriad Pro" charset="0"/>
                <a:cs typeface="Myriad Pro" charset="0"/>
              </a:rPr>
              <a:t>0 marks </a:t>
            </a:r>
            <a:r>
              <a:rPr lang="en-US" sz="1200" dirty="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8311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490"/>
            <a:ext cx="9144000" cy="936104"/>
          </a:xfrm>
        </p:spPr>
        <p:txBody>
          <a:bodyPr>
            <a:noAutofit/>
          </a:bodyPr>
          <a:lstStyle/>
          <a:p>
            <a:r>
              <a:rPr lang="en-GB" dirty="0"/>
              <a:t>Question 1(b) – 8 marks</a:t>
            </a:r>
          </a:p>
        </p:txBody>
      </p:sp>
      <p:sp>
        <p:nvSpPr>
          <p:cNvPr id="7" name="Content Placeholder 2"/>
          <p:cNvSpPr txBox="1">
            <a:spLocks/>
          </p:cNvSpPr>
          <p:nvPr/>
        </p:nvSpPr>
        <p:spPr>
          <a:xfrm>
            <a:off x="107504" y="1844824"/>
            <a:ext cx="460851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 – 4 marks </a:t>
            </a:r>
            <a:endParaRPr lang="en-GB" sz="1050" b="1" dirty="0">
              <a:solidFill>
                <a:srgbClr val="00B0F0"/>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Application of knowledge and understanding to </a:t>
            </a:r>
            <a:r>
              <a:rPr lang="en-US" sz="1050" dirty="0" err="1">
                <a:solidFill>
                  <a:srgbClr val="1F224E"/>
                </a:solidFill>
                <a:latin typeface="Myriad Pro" charset="0"/>
                <a:ea typeface="Myriad Pro" charset="0"/>
                <a:cs typeface="Myriad Pro" charset="0"/>
              </a:rPr>
              <a:t>analyse</a:t>
            </a:r>
            <a:r>
              <a:rPr lang="en-US" sz="1050" dirty="0">
                <a:solidFill>
                  <a:srgbClr val="1F224E"/>
                </a:solidFill>
                <a:latin typeface="Myriad Pro" charset="0"/>
                <a:ea typeface="Myriad Pro" charset="0"/>
                <a:cs typeface="Myriad Pro" charset="0"/>
              </a:rPr>
              <a:t> why the coastal town has contrasting representations could potentially include:</a:t>
            </a:r>
            <a:endParaRPr lang="en-GB"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formal representations of the place e.g. The census data in Fig. 2a show the town in a negative light when compared to the rest of the country. This raw data could potentially lead to a downward spiral deterring people from the area </a:t>
            </a:r>
          </a:p>
          <a:p>
            <a:pPr lvl="0"/>
            <a:r>
              <a:rPr lang="en-US" sz="1050" dirty="0">
                <a:solidFill>
                  <a:srgbClr val="1F224E"/>
                </a:solidFill>
                <a:latin typeface="Myriad Pro" charset="0"/>
                <a:ea typeface="Myriad Pro" charset="0"/>
                <a:cs typeface="Myriad Pro" charset="0"/>
              </a:rPr>
              <a:t>informal representations are often used for marketing purposes to attract people to the area, for example the council website. This can have a positive effect on the economy </a:t>
            </a:r>
          </a:p>
          <a:p>
            <a:pPr lvl="0"/>
            <a:r>
              <a:rPr lang="en-US" sz="1050" dirty="0">
                <a:solidFill>
                  <a:srgbClr val="1F224E"/>
                </a:solidFill>
                <a:latin typeface="Myriad Pro" charset="0"/>
                <a:ea typeface="Myriad Pro" charset="0"/>
                <a:cs typeface="Myriad Pro" charset="0"/>
              </a:rPr>
              <a:t>informal and personal representations are based on an individual’s understanding of a place and how this may vary according to factors such as age and gender</a:t>
            </a:r>
          </a:p>
          <a:p>
            <a:pPr lvl="0"/>
            <a:r>
              <a:rPr lang="en-US" sz="1050" dirty="0">
                <a:solidFill>
                  <a:srgbClr val="1F224E"/>
                </a:solidFill>
                <a:latin typeface="Myriad Pro" charset="0"/>
                <a:ea typeface="Myriad Pro" charset="0"/>
                <a:cs typeface="Myriad Pro" charset="0"/>
              </a:rPr>
              <a:t>representations in the form of photographs have been taken by a person who chose to take the photographs of particular areas for reasons of personal bias </a:t>
            </a:r>
          </a:p>
          <a:p>
            <a:pPr lvl="0"/>
            <a:r>
              <a:rPr lang="en-US" sz="1050" dirty="0">
                <a:solidFill>
                  <a:srgbClr val="1F224E"/>
                </a:solidFill>
                <a:latin typeface="Myriad Pro" charset="0"/>
                <a:ea typeface="Myriad Pro" charset="0"/>
                <a:cs typeface="Myriad Pro" charset="0"/>
              </a:rPr>
              <a:t>photographic information also shows the town in different lights. These photos may have been taken for a particular reason by a particular person so may demonstrate bias. </a:t>
            </a:r>
          </a:p>
        </p:txBody>
      </p:sp>
      <p:sp>
        <p:nvSpPr>
          <p:cNvPr id="3" name="Rectangle 2"/>
          <p:cNvSpPr/>
          <p:nvPr/>
        </p:nvSpPr>
        <p:spPr>
          <a:xfrm>
            <a:off x="4656559" y="1845675"/>
            <a:ext cx="4320480" cy="3970318"/>
          </a:xfrm>
          <a:prstGeom prst="rect">
            <a:avLst/>
          </a:prstGeom>
          <a:solidFill>
            <a:schemeClr val="bg1"/>
          </a:solidFill>
        </p:spPr>
        <p:txBody>
          <a:bodyPr wrap="square">
            <a:spAutoFit/>
          </a:bodyPr>
          <a:lstStyle/>
          <a:p>
            <a:r>
              <a:rPr lang="en-US" sz="1050" b="1" dirty="0">
                <a:solidFill>
                  <a:srgbClr val="00B050"/>
                </a:solidFill>
                <a:latin typeface="Myriad Pro" charset="0"/>
                <a:ea typeface="Myriad Pro" charset="0"/>
                <a:cs typeface="Myriad Pro" charset="0"/>
              </a:rPr>
              <a:t>AO3 – 4 marks </a:t>
            </a:r>
            <a:endParaRPr lang="en-GB" sz="1050" b="1" dirty="0">
              <a:solidFill>
                <a:srgbClr val="00B050"/>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Evidence from investigation and interpretation of the resources, which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employment rates are lower at 67.8% when compared to the national average of 71.7. All the formal statistics point to a negative place profile with the exception of 1-4 GCSE category. This raw data could potentially lead to a downward spiral deterring people from the area</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phrases like ‘relax’ and ‘soft clean sandy beaches’ have been used to make the place sound an attractive place to visit</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informal interview data states that ‘young </a:t>
            </a:r>
            <a:r>
              <a:rPr lang="en-US" sz="1050" dirty="0" err="1">
                <a:solidFill>
                  <a:srgbClr val="1F224E"/>
                </a:solidFill>
                <a:latin typeface="Myriad Pro" charset="0"/>
                <a:ea typeface="Myriad Pro" charset="0"/>
                <a:cs typeface="Myriad Pro" charset="0"/>
              </a:rPr>
              <a:t>yobs’</a:t>
            </a:r>
            <a:r>
              <a:rPr lang="en-US" sz="1050" dirty="0">
                <a:solidFill>
                  <a:srgbClr val="1F224E"/>
                </a:solidFill>
                <a:latin typeface="Myriad Pro" charset="0"/>
                <a:ea typeface="Myriad Pro" charset="0"/>
                <a:cs typeface="Myriad Pro" charset="0"/>
              </a:rPr>
              <a:t> gather by nightfall. This implies that this is perhaps not the view of a ‘younger’ person</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photo of graffiti artwork shows some potentially positive attributes of the area but also some more negative with the sad face of the girl with a teddy bear. This artwork may have been created by a person who wanted to send certain messages about the area</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image of the volleyball on the beach again shows a different representation of the town. This fits with the council description of ‘soft sandy beaches’, the sun is also shining in this image and people look like they are enjoying themselves and friendships exist. Again this image was chosen for a purpose probably linked to tourism</a:t>
            </a:r>
            <a:r>
              <a:rPr lang="en-GB" sz="1050" dirty="0">
                <a:solidFill>
                  <a:srgbClr val="1F224E"/>
                </a:solidFill>
                <a:latin typeface="Myriad Pro" charset="0"/>
                <a:ea typeface="Myriad Pro" charset="0"/>
                <a:cs typeface="Myriad Pro" charset="0"/>
              </a:rPr>
              <a:t>. </a:t>
            </a:r>
          </a:p>
        </p:txBody>
      </p:sp>
      <p:sp>
        <p:nvSpPr>
          <p:cNvPr id="8" name="Rectangle 7"/>
          <p:cNvSpPr/>
          <p:nvPr/>
        </p:nvSpPr>
        <p:spPr>
          <a:xfrm>
            <a:off x="107504" y="1087594"/>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50"/>
                </a:solidFill>
                <a:latin typeface="Myriad Pro" charset="0"/>
                <a:ea typeface="Myriad Pro" charset="0"/>
                <a:cs typeface="Myriad Pro" charset="0"/>
              </a:rPr>
              <a:t>evidence from investigation and interpretation of the resource</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or ‘</a:t>
            </a:r>
            <a:r>
              <a:rPr lang="en-GB" sz="1050" dirty="0">
                <a:solidFill>
                  <a:srgbClr val="00B050"/>
                </a:solidFill>
                <a:latin typeface="Myriad Pro" charset="0"/>
                <a:ea typeface="Myriad Pro" charset="0"/>
                <a:cs typeface="Myriad Pro" charset="0"/>
              </a:rPr>
              <a:t>evidence</a:t>
            </a:r>
            <a:r>
              <a:rPr lang="en-GB" sz="105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267590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17" y="32048"/>
            <a:ext cx="8229600" cy="1143000"/>
          </a:xfrm>
        </p:spPr>
        <p:txBody>
          <a:bodyPr>
            <a:normAutofit/>
          </a:bodyPr>
          <a:lstStyle/>
          <a:p>
            <a:r>
              <a:rPr lang="en-GB" dirty="0"/>
              <a:t>Question 1(c) – 6 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globalisation can influence people’s sense of place.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 six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How the processes of globalisation and time-space compression can influence our sense of place’</a:t>
            </a:r>
            <a:r>
              <a:rPr lang="en-GB" sz="1200" dirty="0">
                <a:solidFill>
                  <a:srgbClr val="1F224E"/>
                </a:solidFill>
                <a:latin typeface="Myriad Pro" charset="0"/>
                <a:ea typeface="Myriad Pro" charset="0"/>
                <a:cs typeface="Myriad Pro" charset="0"/>
              </a:rPr>
              <a:t> is stated in the specification (key idea 2.a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54600"/>
            <a:ext cx="2736304" cy="175432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(5-6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globalisation can influence sense of place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globalisation and sense of place.</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175432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globalisation can influence sense of place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ideas about globalisation and sense of place.</a:t>
            </a:r>
          </a:p>
          <a:p>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670294"/>
            <a:ext cx="2736305" cy="175432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(3–4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globalisation can influence sense of place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ideas about globalisation and sense of place.</a:t>
            </a:r>
            <a:endParaRPr lang="en-GB" sz="1200" dirty="0">
              <a:solidFill>
                <a:srgbClr val="1F224E"/>
              </a:solidFill>
              <a:latin typeface="Myriad Pro" charset="0"/>
              <a:ea typeface="Myriad Pro" charset="0"/>
              <a:cs typeface="Myriad Pro" charset="0"/>
            </a:endParaRPr>
          </a:p>
        </p:txBody>
      </p:sp>
      <p:sp>
        <p:nvSpPr>
          <p:cNvPr id="2" name="Rectangle 1"/>
          <p:cNvSpPr/>
          <p:nvPr/>
        </p:nvSpPr>
        <p:spPr>
          <a:xfrm>
            <a:off x="1524026" y="5589240"/>
            <a:ext cx="5976664" cy="276999"/>
          </a:xfrm>
          <a:prstGeom prst="rect">
            <a:avLst/>
          </a:prstGeom>
        </p:spPr>
        <p:txBody>
          <a:bodyPr wrap="square">
            <a:spAutoFit/>
          </a:bodyPr>
          <a:lstStyle/>
          <a:p>
            <a:r>
              <a:rPr lang="en-US" sz="1200" dirty="0">
                <a:solidFill>
                  <a:srgbClr val="1F224E"/>
                </a:solidFill>
                <a:latin typeface="Myriad Pro" charset="0"/>
                <a:ea typeface="Myriad Pro" charset="0"/>
                <a:cs typeface="Myriad Pro" charset="0"/>
              </a:rPr>
              <a:t>No response or no response worthy of credit would achieve </a:t>
            </a:r>
            <a:r>
              <a:rPr lang="en-US" sz="1200" b="1" dirty="0">
                <a:solidFill>
                  <a:srgbClr val="1F224E"/>
                </a:solidFill>
                <a:latin typeface="Myriad Pro" charset="0"/>
                <a:ea typeface="Myriad Pro" charset="0"/>
                <a:cs typeface="Myriad Pro" charset="0"/>
              </a:rPr>
              <a:t>0 marks </a:t>
            </a:r>
            <a:r>
              <a:rPr lang="en-US" sz="1200" dirty="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822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a:bodyPr>
          <a:lstStyle/>
          <a:p>
            <a:r>
              <a:rPr lang="en-GB" dirty="0"/>
              <a:t>Question 1(c) – 6 marks</a:t>
            </a:r>
          </a:p>
        </p:txBody>
      </p:sp>
      <p:sp>
        <p:nvSpPr>
          <p:cNvPr id="7" name="TextBox 6"/>
          <p:cNvSpPr txBox="1"/>
          <p:nvPr/>
        </p:nvSpPr>
        <p:spPr>
          <a:xfrm>
            <a:off x="42469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globalisation can influence people’s sense of place.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globalisation and how this can influence sense of place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how rapid globalisation has led to time-space compression, where transport and communications have helped shrink time and space, therefore influencing place meaning</a:t>
            </a:r>
          </a:p>
          <a:p>
            <a:r>
              <a:rPr lang="en-US" sz="1200" dirty="0">
                <a:solidFill>
                  <a:srgbClr val="1F224E"/>
                </a:solidFill>
                <a:latin typeface="Myriad Pro" charset="0"/>
                <a:ea typeface="Myriad Pro" charset="0"/>
                <a:cs typeface="Myriad Pro" charset="0"/>
              </a:rPr>
              <a:t>globalisation and global brands can impact places, threatening what makes them unique and important in their individual right </a:t>
            </a:r>
          </a:p>
          <a:p>
            <a:r>
              <a:rPr lang="en-US" sz="1200" dirty="0">
                <a:solidFill>
                  <a:srgbClr val="1F224E"/>
                </a:solidFill>
                <a:latin typeface="Myriad Pro" charset="0"/>
                <a:ea typeface="Myriad Pro" charset="0"/>
                <a:cs typeface="Myriad Pro" charset="0"/>
              </a:rPr>
              <a:t>anti-globalisation activists would argue that </a:t>
            </a:r>
            <a:r>
              <a:rPr lang="en-US" sz="1200" dirty="0" err="1">
                <a:solidFill>
                  <a:srgbClr val="1F224E"/>
                </a:solidFill>
                <a:latin typeface="Myriad Pro" charset="0"/>
                <a:ea typeface="Myriad Pro" charset="0"/>
                <a:cs typeface="Myriad Pro" charset="0"/>
              </a:rPr>
              <a:t>homogenised</a:t>
            </a:r>
            <a:r>
              <a:rPr lang="en-US" sz="1200" dirty="0">
                <a:solidFill>
                  <a:srgbClr val="1F224E"/>
                </a:solidFill>
                <a:latin typeface="Myriad Pro" charset="0"/>
                <a:ea typeface="Myriad Pro" charset="0"/>
                <a:cs typeface="Myriad Pro" charset="0"/>
              </a:rPr>
              <a:t> landscapes have been created where global corporations like Starbucks can be found on every street corner. These can create perceptions of  familiarity where people feel comforted, where they know what they are getting and like they have been somewhere before.  Examples might include New York where numerous films and songs about this place have been available globally, creating a sense of place about somewhere you may have never been</a:t>
            </a:r>
          </a:p>
          <a:p>
            <a:r>
              <a:rPr lang="en-US" sz="1200" dirty="0">
                <a:solidFill>
                  <a:srgbClr val="1F224E"/>
                </a:solidFill>
                <a:latin typeface="Myriad Pro" charset="0"/>
                <a:ea typeface="Myriad Pro" charset="0"/>
                <a:cs typeface="Myriad Pro" charset="0"/>
              </a:rPr>
              <a:t>it can also lead to some people feeling that the local place has been done a disservice as local more unique businesses might be put out of operation, creating feelings of dis-location </a:t>
            </a:r>
          </a:p>
          <a:p>
            <a:r>
              <a:rPr lang="en-US" sz="1200" dirty="0">
                <a:solidFill>
                  <a:srgbClr val="1F224E"/>
                </a:solidFill>
                <a:latin typeface="Myriad Pro" charset="0"/>
                <a:ea typeface="Myriad Pro" charset="0"/>
                <a:cs typeface="Myriad Pro" charset="0"/>
              </a:rPr>
              <a:t>some people might argue that globalisation has created a new exciting sense of place through a new kind of diversity, making places appear more exciting with influences from all around the world in the form of food, fashion and music.</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9333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a:t>Question 1(d)* – 16 marks</a:t>
            </a:r>
          </a:p>
        </p:txBody>
      </p:sp>
      <p:sp>
        <p:nvSpPr>
          <p:cNvPr id="7" name="TextBox 6"/>
          <p:cNvSpPr txBox="1"/>
          <p:nvPr/>
        </p:nvSpPr>
        <p:spPr>
          <a:xfrm>
            <a:off x="323528"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Placemaking is used by governments </a:t>
            </a:r>
            <a:r>
              <a:rPr lang="en-US" sz="1600" u="sng" dirty="0">
                <a:solidFill>
                  <a:srgbClr val="00B0F0"/>
                </a:solidFill>
                <a:latin typeface="Myriad Pro" charset="0"/>
                <a:ea typeface="Myriad Pro" charset="0"/>
                <a:cs typeface="Myriad Pro" charset="0"/>
              </a:rPr>
              <a:t>only to</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attract inward investment</a:t>
            </a:r>
            <a:r>
              <a:rPr lang="en-US" sz="1600" dirty="0">
                <a:solidFill>
                  <a:srgbClr val="00B0F0"/>
                </a:solidFill>
                <a:latin typeface="Myriad Pro" charset="0"/>
                <a:ea typeface="Myriad Pro" charset="0"/>
                <a:cs typeface="Myriad Pro" charset="0"/>
              </a:rPr>
              <a:t>.’ How far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23528" y="2060848"/>
            <a:ext cx="8496944"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The final question for Sections A of the Human interactions (02) question paper will always be a </a:t>
            </a:r>
            <a:r>
              <a:rPr lang="en-GB" sz="1200" u="sng" dirty="0">
                <a:solidFill>
                  <a:srgbClr val="1F224E"/>
                </a:solidFill>
                <a:latin typeface="Myriad Pro" charset="0"/>
                <a:ea typeface="Myriad Pro" charset="0"/>
                <a:cs typeface="Myriad Pro" charset="0"/>
              </a:rPr>
              <a:t>16 mark question</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how governments use placemaking</a:t>
            </a:r>
            <a:r>
              <a:rPr lang="en-GB" sz="1200" dirty="0">
                <a:solidFill>
                  <a:srgbClr val="FF000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(key ideas 5.a, 5.b and 5.c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 key ideas 5.c is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how far do you agree</a:t>
            </a:r>
            <a:r>
              <a:rPr lang="en-GB" sz="1200" dirty="0">
                <a:solidFill>
                  <a:srgbClr val="1F224E"/>
                </a:solidFill>
                <a:latin typeface="Myriad Pro" charset="0"/>
                <a:ea typeface="Myriad Pro" charset="0"/>
                <a:cs typeface="Myriad Pro" charset="0"/>
              </a:rPr>
              <a:t>’ and the key words ‘</a:t>
            </a:r>
            <a:r>
              <a:rPr lang="en-GB" sz="1200" dirty="0">
                <a:solidFill>
                  <a:srgbClr val="00B0F0"/>
                </a:solidFill>
                <a:latin typeface="Myriad Pro" charset="0"/>
                <a:ea typeface="Myriad Pro" charset="0"/>
                <a:cs typeface="Myriad Pro" charset="0"/>
              </a:rPr>
              <a:t>only to</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how far they agree that </a:t>
            </a:r>
            <a:r>
              <a:rPr lang="en-US" sz="1200" dirty="0">
                <a:solidFill>
                  <a:srgbClr val="1F224E"/>
                </a:solidFill>
                <a:latin typeface="Myriad Pro" charset="0"/>
                <a:ea typeface="Myriad Pro" charset="0"/>
                <a:cs typeface="Myriad Pro" charset="0"/>
              </a:rPr>
              <a:t>placemaking is only used by governments to attract inward investment</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study</a:t>
            </a:r>
            <a:r>
              <a:rPr lang="en-GB" sz="1200" dirty="0">
                <a:solidFill>
                  <a:srgbClr val="1F224E"/>
                </a:solidFill>
                <a:latin typeface="Myriad Pro" charset="0"/>
                <a:ea typeface="Myriad Pro" charset="0"/>
                <a:cs typeface="Myriad Pro" charset="0"/>
              </a:rPr>
              <a:t> covered to determine whether students agree with this statement or not. </a:t>
            </a:r>
          </a:p>
        </p:txBody>
      </p:sp>
    </p:spTree>
    <p:extLst>
      <p:ext uri="{BB962C8B-B14F-4D97-AF65-F5344CB8AC3E}">
        <p14:creationId xmlns:p14="http://schemas.microsoft.com/office/powerpoint/2010/main" val="375524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3200" dirty="0"/>
              <a:t>Question 1(d)* – 16 marks – The mark scheme</a:t>
            </a:r>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governments use placemaking.</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governments use placemaking.</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governments use placemaking.</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of whether placemaking is only used by governments to attract inward investment.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of whether placemaking is only used by governments to attract inward investment.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placemaking is only used by governments to attract inward investment.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377485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703"/>
            <a:ext cx="9144000" cy="771017"/>
          </a:xfrm>
        </p:spPr>
        <p:txBody>
          <a:bodyPr>
            <a:noAutofit/>
          </a:bodyPr>
          <a:lstStyle/>
          <a:p>
            <a:pPr algn="ctr"/>
            <a:r>
              <a:rPr lang="en-GB" sz="3200" dirty="0">
                <a:solidFill>
                  <a:srgbClr val="60665A"/>
                </a:solidFill>
                <a:latin typeface="Arial" panose="020B0604020202020204" pitchFamily="34" charset="0"/>
                <a:cs typeface="Arial" panose="020B0604020202020204" pitchFamily="34" charset="0"/>
              </a:rPr>
              <a:t>Question 1(d)* – 16 marks – Indicative content</a:t>
            </a:r>
          </a:p>
        </p:txBody>
      </p:sp>
      <p:sp>
        <p:nvSpPr>
          <p:cNvPr id="7" name="Content Placeholder 2"/>
          <p:cNvSpPr txBox="1">
            <a:spLocks/>
          </p:cNvSpPr>
          <p:nvPr/>
        </p:nvSpPr>
        <p:spPr>
          <a:xfrm>
            <a:off x="40406" y="2124414"/>
            <a:ext cx="4503627" cy="459588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FF0000"/>
                </a:solidFill>
                <a:latin typeface="Myriad Pro" charset="0"/>
                <a:ea typeface="Myriad Pro" charset="0"/>
                <a:cs typeface="Myriad Pro" charset="0"/>
              </a:rPr>
              <a:t>AO1 –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placemaking and how governments use it could potentially include: </a:t>
            </a:r>
            <a:endParaRPr lang="en-GB" sz="1050" dirty="0">
              <a:solidFill>
                <a:srgbClr val="1F224E"/>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How governments use placemaking to attract inward investment for example:</a:t>
            </a:r>
          </a:p>
          <a:p>
            <a:pPr lvl="0">
              <a:buFont typeface="Courier New" panose="02070309020205020404" pitchFamily="49" charset="0"/>
              <a:buChar char="o"/>
            </a:pPr>
            <a:r>
              <a:rPr lang="en-US" sz="1050" dirty="0">
                <a:solidFill>
                  <a:srgbClr val="1F224E"/>
                </a:solidFill>
                <a:latin typeface="Myriad Pro" charset="0"/>
                <a:ea typeface="Myriad Pro" charset="0"/>
                <a:cs typeface="Myriad Pro" charset="0"/>
              </a:rPr>
              <a:t>reinventing a place e.g. Dubai has reinvented itself from a small fishing village to a hub city with many global brands locating there.  Dubai is now a regional hub in several areas</a:t>
            </a:r>
          </a:p>
          <a:p>
            <a:pPr lvl="0">
              <a:buFont typeface="Courier New" panose="02070309020205020404" pitchFamily="49" charset="0"/>
              <a:buChar char="o"/>
            </a:pPr>
            <a:r>
              <a:rPr lang="en-US" sz="1050" dirty="0">
                <a:solidFill>
                  <a:srgbClr val="1F224E"/>
                </a:solidFill>
                <a:latin typeface="Myriad Pro" charset="0"/>
                <a:ea typeface="Myriad Pro" charset="0"/>
                <a:cs typeface="Myriad Pro" charset="0"/>
              </a:rPr>
              <a:t>planning e.g. three decades ago Jebel Ali became the Middle East’s first big “free zone” (a place where foreign firms can operate, unusually, without a local partner and with less red tape and lower taxes than in the rest of the emirate). Now it is the world’s largest, and Dubai has 22 such zones in total, most based around particular industries. The number of companies in it grew by 14% in 2013 and 18% in 2014, to reach 1,225. More growth is expected, with $1 billion worth of new development planned</a:t>
            </a:r>
          </a:p>
          <a:p>
            <a:pPr lvl="0">
              <a:buFont typeface="Courier New" panose="02070309020205020404" pitchFamily="49" charset="0"/>
              <a:buChar char="o"/>
            </a:pPr>
            <a:r>
              <a:rPr lang="en-US" sz="1050" dirty="0">
                <a:solidFill>
                  <a:srgbClr val="1F224E"/>
                </a:solidFill>
                <a:latin typeface="Myriad Pro" charset="0"/>
                <a:ea typeface="Myriad Pro" charset="0"/>
                <a:cs typeface="Myriad Pro" charset="0"/>
              </a:rPr>
              <a:t>land-use zoning</a:t>
            </a:r>
          </a:p>
          <a:p>
            <a:pPr lvl="0">
              <a:buFont typeface="Courier New" panose="02070309020205020404" pitchFamily="49" charset="0"/>
              <a:buChar char="o"/>
            </a:pPr>
            <a:r>
              <a:rPr lang="en-US" sz="1050" dirty="0">
                <a:solidFill>
                  <a:srgbClr val="1F224E"/>
                </a:solidFill>
                <a:latin typeface="Myriad Pro" charset="0"/>
                <a:ea typeface="Myriad Pro" charset="0"/>
                <a:cs typeface="Myriad Pro" charset="0"/>
              </a:rPr>
              <a:t>creating infrastructure e.g. in Cambridge the creation of a specific ‘Science Park’ as a zone that has attracted many high tech companies, including Astra </a:t>
            </a:r>
            <a:r>
              <a:rPr lang="en-US" sz="1050" dirty="0" err="1">
                <a:solidFill>
                  <a:srgbClr val="1F224E"/>
                </a:solidFill>
                <a:latin typeface="Myriad Pro" charset="0"/>
                <a:ea typeface="Myriad Pro" charset="0"/>
                <a:cs typeface="Myriad Pro" charset="0"/>
              </a:rPr>
              <a:t>Zenica</a:t>
            </a:r>
            <a:r>
              <a:rPr lang="en-US" sz="1050" dirty="0">
                <a:solidFill>
                  <a:srgbClr val="1F224E"/>
                </a:solidFill>
                <a:latin typeface="Myriad Pro" charset="0"/>
                <a:ea typeface="Myriad Pro" charset="0"/>
                <a:cs typeface="Myriad Pro" charset="0"/>
              </a:rPr>
              <a:t> which was originally founded in Sweden</a:t>
            </a:r>
          </a:p>
          <a:p>
            <a:pPr lvl="0">
              <a:buFont typeface="Courier New" panose="02070309020205020404" pitchFamily="49" charset="0"/>
              <a:buChar char="o"/>
            </a:pPr>
            <a:r>
              <a:rPr lang="en-US" sz="1050" dirty="0">
                <a:solidFill>
                  <a:srgbClr val="1F224E"/>
                </a:solidFill>
                <a:latin typeface="Myriad Pro" charset="0"/>
                <a:ea typeface="Myriad Pro" charset="0"/>
                <a:cs typeface="Myriad Pro" charset="0"/>
              </a:rPr>
              <a:t>specific policies e.g. Birmingham now offers direct flights to India and China and this has supported foreign direct investment growth which increased by more than 50% against a national increase of just 11% in 2013. This has created an additional 4,000 local jobs and is worth an estimated £174 million to the local economy per year. </a:t>
            </a:r>
          </a:p>
        </p:txBody>
      </p:sp>
      <p:sp>
        <p:nvSpPr>
          <p:cNvPr id="3" name="Rectangle 2"/>
          <p:cNvSpPr/>
          <p:nvPr/>
        </p:nvSpPr>
        <p:spPr>
          <a:xfrm>
            <a:off x="4544033" y="2149699"/>
            <a:ext cx="4501565" cy="4293483"/>
          </a:xfrm>
          <a:prstGeom prst="rect">
            <a:avLst/>
          </a:prstGeom>
          <a:solidFill>
            <a:schemeClr val="bg1"/>
          </a:solidFill>
        </p:spPr>
        <p:txBody>
          <a:bodyPr wrap="square">
            <a:spAutoFit/>
          </a:bodyPr>
          <a:lstStyle/>
          <a:p>
            <a:r>
              <a:rPr lang="en-US" sz="1050" b="1">
                <a:solidFill>
                  <a:srgbClr val="00B0F0"/>
                </a:solidFill>
                <a:latin typeface="Myriad Pro" charset="0"/>
                <a:ea typeface="Myriad Pro" charset="0"/>
                <a:cs typeface="Myriad Pro" charset="0"/>
              </a:rPr>
              <a:t>AO2 – 8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t>
            </a:r>
            <a:r>
              <a:rPr lang="en-US" sz="1050" dirty="0" err="1">
                <a:solidFill>
                  <a:srgbClr val="00B0F0"/>
                </a:solidFill>
                <a:latin typeface="Myriad Pro" charset="0"/>
                <a:ea typeface="Myriad Pro" charset="0"/>
                <a:cs typeface="Myriad Pro" charset="0"/>
              </a:rPr>
              <a:t>analyse</a:t>
            </a:r>
            <a:r>
              <a:rPr lang="en-US" sz="1050" dirty="0">
                <a:solidFill>
                  <a:srgbClr val="00B0F0"/>
                </a:solidFill>
                <a:latin typeface="Myriad Pro" charset="0"/>
                <a:ea typeface="Myriad Pro" charset="0"/>
                <a:cs typeface="Myriad Pro" charset="0"/>
              </a:rPr>
              <a:t> and evaluate </a:t>
            </a:r>
            <a:r>
              <a:rPr lang="en-US" sz="1050" dirty="0">
                <a:solidFill>
                  <a:srgbClr val="1F224E"/>
                </a:solidFill>
                <a:latin typeface="Myriad Pro" charset="0"/>
                <a:ea typeface="Myriad Pro" charset="0"/>
                <a:cs typeface="Myriad Pro" charset="0"/>
              </a:rPr>
              <a:t>whether placemaking is only used by governments to attract inward investment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why governments use placemaking for reasons other than attracting inward investment e.g. to improve the environmental quality of the area for local residents, to reduce crime rates, to increase social cohesion</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concept of placemaking, for example that placemaking itself has people at the heart of it and so placemaking purely for economic gain is not possible as placemaking is about how the environment and society would benefit too. </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strategic placemaking for example that it exists to target certain things, achieving a particular goal in addition to creating quality places. It aims to create places that are uniquely attractive to talented workers so that they want to be there and live there, by so doing, they create the circumstances for substantial job creation and income growth by attracting businesses that are looking for concentrations of talented workers.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level of agreement with the statement that governments only use placemaking to attract inward investment </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whether inward investment is the most important reason why places rebrand, if not why not and what is more important? e.g. environmental, social and / or political reasons</a:t>
            </a:r>
          </a:p>
          <a:p>
            <a:pPr marL="171450" lvl="0" indent="-171450">
              <a:buFont typeface="Arial" panose="020B0604020202020204" pitchFamily="34" charset="0"/>
              <a:buChar char="•"/>
            </a:pPr>
            <a:r>
              <a:rPr lang="en-US" sz="1050" dirty="0">
                <a:solidFill>
                  <a:srgbClr val="1F224E"/>
                </a:solidFill>
                <a:latin typeface="Myriad Pro" charset="0"/>
                <a:ea typeface="Myriad Pro" charset="0"/>
                <a:cs typeface="Myriad Pro" charset="0"/>
              </a:rPr>
              <a:t>the role and range of players in the placemaking process for example community groups, governments, TNCs.</a:t>
            </a:r>
          </a:p>
        </p:txBody>
      </p:sp>
      <p:sp>
        <p:nvSpPr>
          <p:cNvPr id="8" name="Rectangle 7"/>
          <p:cNvSpPr/>
          <p:nvPr/>
        </p:nvSpPr>
        <p:spPr>
          <a:xfrm>
            <a:off x="115541" y="764704"/>
            <a:ext cx="8856984" cy="1384995"/>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shown. </a:t>
            </a:r>
          </a:p>
          <a:p>
            <a:endParaRPr lang="en-GB" sz="1050" dirty="0">
              <a:solidFill>
                <a:srgbClr val="1F224E"/>
              </a:solidFill>
              <a:latin typeface="Myriad Pro" charset="0"/>
              <a:ea typeface="Myriad Pro" charset="0"/>
              <a:cs typeface="Myriad Pro" charset="0"/>
            </a:endParaRPr>
          </a:p>
          <a:p>
            <a:r>
              <a:rPr lang="en-GB" sz="1050" dirty="0">
                <a:solidFill>
                  <a:srgbClr val="1F224E"/>
                </a:solidFill>
                <a:latin typeface="Myriad Pro" charset="0"/>
                <a:ea typeface="Myriad Pro" charset="0"/>
                <a:cs typeface="Myriad Pro" charset="0"/>
              </a:rPr>
              <a:t>The answer will depend on the choice of place(s) and government could be local, national or regional. </a:t>
            </a:r>
            <a:r>
              <a:rPr lang="en-US" sz="1050" dirty="0">
                <a:solidFill>
                  <a:srgbClr val="1F224E"/>
                </a:solidFill>
                <a:latin typeface="Myriad Pro" charset="0"/>
                <a:ea typeface="Myriad Pro" charset="0"/>
                <a:cs typeface="Myriad Pro" charset="0"/>
              </a:rPr>
              <a:t>The concept of placemaking can be described in more than one way. One description from The Project for Public Spaces </a:t>
            </a:r>
            <a:r>
              <a:rPr lang="en-US" sz="1050" dirty="0" err="1">
                <a:solidFill>
                  <a:srgbClr val="1F224E"/>
                </a:solidFill>
                <a:latin typeface="Myriad Pro" charset="0"/>
                <a:ea typeface="Myriad Pro" charset="0"/>
                <a:cs typeface="Myriad Pro" charset="0"/>
              </a:rPr>
              <a:t>organisation</a:t>
            </a:r>
            <a:r>
              <a:rPr lang="en-US" sz="1050" dirty="0">
                <a:solidFill>
                  <a:srgbClr val="1F224E"/>
                </a:solidFill>
                <a:latin typeface="Myriad Pro" charset="0"/>
                <a:ea typeface="Myriad Pro" charset="0"/>
                <a:cs typeface="Myriad Pro" charset="0"/>
              </a:rPr>
              <a:t> defines it as ‘placemaking inspires people to collectively reimagine and reinvent public spaces as the heart of every community. Strengthening the connection between people and the places they share, Placemaking refers to a collaborative process by which we can shape our public realm in order to maximize shared value.’</a:t>
            </a:r>
            <a:endParaRPr lang="en-GB" sz="105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1611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a:t>H481/02 Human interactions</a:t>
            </a:r>
            <a:endParaRPr lang="en-GB" dirty="0"/>
          </a:p>
        </p:txBody>
      </p:sp>
      <p:sp>
        <p:nvSpPr>
          <p:cNvPr id="5" name="Content Placeholder 4"/>
          <p:cNvSpPr>
            <a:spLocks noGrp="1"/>
          </p:cNvSpPr>
          <p:nvPr>
            <p:ph idx="1"/>
          </p:nvPr>
        </p:nvSpPr>
        <p:spPr>
          <a:xfrm>
            <a:off x="467544" y="1565176"/>
            <a:ext cx="8229600" cy="3240360"/>
          </a:xfrm>
        </p:spPr>
        <p:txBody>
          <a:bodyPr>
            <a:noAutofit/>
          </a:bodyPr>
          <a:lstStyle/>
          <a:p>
            <a:pPr marL="0" indent="0">
              <a:buNone/>
            </a:pPr>
            <a:r>
              <a:rPr lang="en-US" sz="1600" dirty="0">
                <a:solidFill>
                  <a:srgbClr val="1F224E"/>
                </a:solidFill>
                <a:latin typeface="Myriad Pro" charset="0"/>
                <a:ea typeface="Myriad Pro" charset="0"/>
                <a:cs typeface="Myriad Pro" charset="0"/>
              </a:rPr>
              <a:t>The Human interactions (02) component is built around two main topics, Changing Spaces; Making Places and Global Connections. Learners will investigate the actions, interactions and spatial patterns of people in places as well as unpicking the flows and connections of global systems (either trade or migration) and global governance (either human rights or power and borders).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question-by-question explanation of the sample assessment for H481/02 Human interactions. 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59434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1143000"/>
          </a:xfrm>
        </p:spPr>
        <p:txBody>
          <a:bodyPr>
            <a:normAutofit/>
          </a:bodyPr>
          <a:lstStyle/>
          <a:p>
            <a:r>
              <a:rPr lang="en-GB" dirty="0"/>
              <a:t>Section B</a:t>
            </a:r>
          </a:p>
        </p:txBody>
      </p:sp>
      <p:sp>
        <p:nvSpPr>
          <p:cNvPr id="5" name="Content Placeholder 4"/>
          <p:cNvSpPr>
            <a:spLocks noGrp="1"/>
          </p:cNvSpPr>
          <p:nvPr>
            <p:ph idx="1"/>
          </p:nvPr>
        </p:nvSpPr>
        <p:spPr>
          <a:xfrm>
            <a:off x="457200" y="1412776"/>
            <a:ext cx="8229600" cy="4465077"/>
          </a:xfrm>
        </p:spPr>
        <p:txBody>
          <a:bodyPr>
            <a:normAutofit fontScale="77500" lnSpcReduction="20000"/>
          </a:bodyPr>
          <a:lstStyle/>
          <a:p>
            <a:r>
              <a:rPr lang="en-GB" sz="2400" dirty="0">
                <a:solidFill>
                  <a:srgbClr val="1F224E"/>
                </a:solidFill>
                <a:latin typeface="Myriad Pro" charset="0"/>
                <a:ea typeface="Myriad Pro" charset="0"/>
                <a:cs typeface="Myriad Pro" charset="0"/>
              </a:rPr>
              <a:t>In Section B, option A and B will always have an identical structure so that they are comparable. </a:t>
            </a:r>
          </a:p>
          <a:p>
            <a:r>
              <a:rPr lang="en-GB" sz="2400" dirty="0">
                <a:solidFill>
                  <a:srgbClr val="1F224E"/>
                </a:solidFill>
                <a:latin typeface="Myriad Pro" charset="0"/>
                <a:ea typeface="Myriad Pro" charset="0"/>
                <a:cs typeface="Myriad Pro" charset="0"/>
              </a:rPr>
              <a:t>In Section B, option C and D will always have an identical structure so that they are comparable. </a:t>
            </a:r>
          </a:p>
          <a:p>
            <a:r>
              <a:rPr lang="en-GB" sz="2400" dirty="0">
                <a:solidFill>
                  <a:srgbClr val="1F224E"/>
                </a:solidFill>
                <a:latin typeface="Myriad Pro" charset="0"/>
                <a:ea typeface="Myriad Pro" charset="0"/>
                <a:cs typeface="Myriad Pro" charset="0"/>
              </a:rPr>
              <a:t>In the SAMs, options A and B had a 2 mark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 question, a 3 mark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 question, a 4 mark </a:t>
            </a:r>
            <a:r>
              <a:rPr lang="en-GB" sz="2400" dirty="0">
                <a:solidFill>
                  <a:srgbClr val="00B050"/>
                </a:solidFill>
                <a:latin typeface="Myriad Pro" charset="0"/>
                <a:ea typeface="Myriad Pro" charset="0"/>
                <a:cs typeface="Myriad Pro" charset="0"/>
              </a:rPr>
              <a:t>AO3</a:t>
            </a:r>
            <a:r>
              <a:rPr lang="en-GB" sz="2400" dirty="0">
                <a:solidFill>
                  <a:srgbClr val="1F224E"/>
                </a:solidFill>
                <a:latin typeface="Myriad Pro" charset="0"/>
                <a:ea typeface="Myriad Pro" charset="0"/>
                <a:cs typeface="Myriad Pro" charset="0"/>
              </a:rPr>
              <a:t> question and an 8 mark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question. Options C and D had a 16 mark question split between </a:t>
            </a:r>
            <a:r>
              <a:rPr lang="en-GB" sz="2400" dirty="0">
                <a:solidFill>
                  <a:srgbClr val="FF0000"/>
                </a:solidFill>
                <a:latin typeface="Myriad Pro" charset="0"/>
                <a:ea typeface="Myriad Pro" charset="0"/>
                <a:cs typeface="Myriad Pro" charset="0"/>
              </a:rPr>
              <a:t>AO1</a:t>
            </a:r>
            <a:r>
              <a:rPr lang="en-GB" sz="2400" dirty="0">
                <a:solidFill>
                  <a:srgbClr val="1F224E"/>
                </a:solidFill>
                <a:latin typeface="Myriad Pro" charset="0"/>
                <a:ea typeface="Myriad Pro" charset="0"/>
                <a:cs typeface="Myriad Pro" charset="0"/>
              </a:rPr>
              <a:t> and </a:t>
            </a:r>
            <a:r>
              <a:rPr lang="en-GB" sz="2400" dirty="0">
                <a:solidFill>
                  <a:srgbClr val="00B0F0"/>
                </a:solidFill>
                <a:latin typeface="Myriad Pro" charset="0"/>
                <a:ea typeface="Myriad Pro" charset="0"/>
                <a:cs typeface="Myriad Pro" charset="0"/>
              </a:rPr>
              <a:t>AO2</a:t>
            </a:r>
            <a:r>
              <a:rPr lang="en-GB" sz="2400" dirty="0">
                <a:solidFill>
                  <a:srgbClr val="1F224E"/>
                </a:solidFill>
                <a:latin typeface="Myriad Pro" charset="0"/>
                <a:ea typeface="Myriad Pro" charset="0"/>
                <a:cs typeface="Myriad Pro" charset="0"/>
              </a:rPr>
              <a:t>.</a:t>
            </a:r>
          </a:p>
          <a:p>
            <a:r>
              <a:rPr lang="en-GB" sz="2400" dirty="0">
                <a:solidFill>
                  <a:srgbClr val="1F224E"/>
                </a:solidFill>
                <a:latin typeface="Myriad Pro" charset="0"/>
                <a:ea typeface="Myriad Pro" charset="0"/>
                <a:cs typeface="Myriad Pro" charset="0"/>
              </a:rPr>
              <a:t>This structure is not the same as in Section A and is not necessarily the same structure which will be used in future examinations.</a:t>
            </a:r>
          </a:p>
          <a:p>
            <a:r>
              <a:rPr lang="en-GB" sz="2400" dirty="0">
                <a:solidFill>
                  <a:srgbClr val="1F224E"/>
                </a:solidFill>
                <a:latin typeface="Myriad Pro" charset="0"/>
                <a:ea typeface="Myriad Pro" charset="0"/>
                <a:cs typeface="Myriad Pro" charset="0"/>
              </a:rPr>
              <a:t>However there will always be a combination of low tariff, point marked questions (between 1 and 4 mark questions) and medium length questions (between 6 and 10 marks) in one set of options and a higher tariff extended response question of 16 marks in the other set of options.</a:t>
            </a:r>
          </a:p>
          <a:p>
            <a:r>
              <a:rPr lang="en-GB" sz="2400" dirty="0">
                <a:solidFill>
                  <a:srgbClr val="1F224E"/>
                </a:solidFill>
                <a:latin typeface="Myriad Pro" charset="0"/>
                <a:ea typeface="Myriad Pro" charset="0"/>
                <a:cs typeface="Myriad Pro" charset="0"/>
              </a:rPr>
              <a:t>Any pair of options (A and B or C and D) could have the higher tariff extended response questions, with the other pairing therefore containing the short and medium length response questions.</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12465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dirty="0"/>
              <a:t>Option A – Question 2(a)</a:t>
            </a:r>
          </a:p>
        </p:txBody>
      </p:sp>
      <p:sp>
        <p:nvSpPr>
          <p:cNvPr id="3" name="Content Placeholder 2"/>
          <p:cNvSpPr>
            <a:spLocks noGrp="1"/>
          </p:cNvSpPr>
          <p:nvPr>
            <p:ph idx="1"/>
          </p:nvPr>
        </p:nvSpPr>
        <p:spPr>
          <a:xfrm>
            <a:off x="323528" y="1830760"/>
            <a:ext cx="3888432" cy="3600400"/>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2(a) begins with a statement introducing Fig. 3, which shows a map of </a:t>
            </a:r>
            <a:r>
              <a:rPr lang="en-US" sz="1800" dirty="0">
                <a:solidFill>
                  <a:srgbClr val="1F224E"/>
                </a:solidFill>
                <a:latin typeface="Myriad Pro" charset="0"/>
                <a:ea typeface="Myriad Pro" charset="0"/>
                <a:cs typeface="Myriad Pro" charset="0"/>
              </a:rPr>
              <a:t>the share of world merchandise exports by country, 2013</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 will refer to the map,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808"/>
            <a:ext cx="4452356" cy="37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173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A – Question 2(a)(</a:t>
            </a:r>
            <a:r>
              <a:rPr lang="en-GB" dirty="0" err="1"/>
              <a:t>i</a:t>
            </a:r>
            <a:r>
              <a:rPr lang="en-GB" dirty="0"/>
              <a:t>) – 2 marks</a:t>
            </a:r>
          </a:p>
        </p:txBody>
      </p:sp>
      <p:sp>
        <p:nvSpPr>
          <p:cNvPr id="3" name="Content Placeholder 2"/>
          <p:cNvSpPr>
            <a:spLocks noGrp="1"/>
          </p:cNvSpPr>
          <p:nvPr>
            <p:ph idx="1"/>
          </p:nvPr>
        </p:nvSpPr>
        <p:spPr>
          <a:xfrm>
            <a:off x="395536" y="2636912"/>
            <a:ext cx="8136904" cy="3168352"/>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how international trade can influence flows of people (key idea 1.b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are two marks (</a:t>
            </a:r>
            <a:r>
              <a:rPr lang="en-GB" sz="1800" dirty="0">
                <a:solidFill>
                  <a:srgbClr val="1F224E"/>
                </a:solidFill>
                <a:latin typeface="Myriad Pro" charset="0"/>
                <a:ea typeface="Myriad Pro" charset="0"/>
                <a:cs typeface="Myriad Pro" charset="0"/>
                <a:sym typeface="Wingdings"/>
              </a:rPr>
              <a:t>) </a:t>
            </a:r>
            <a:r>
              <a:rPr lang="en-GB" sz="1800" dirty="0">
                <a:solidFill>
                  <a:srgbClr val="1F224E"/>
                </a:solidFill>
                <a:latin typeface="Myriad Pro" charset="0"/>
                <a:ea typeface="Myriad Pro" charset="0"/>
                <a:cs typeface="Myriad Pro" charset="0"/>
              </a:rPr>
              <a:t>available for </a:t>
            </a:r>
            <a:r>
              <a:rPr lang="en-US" sz="1800" dirty="0">
                <a:solidFill>
                  <a:srgbClr val="1F224E"/>
                </a:solidFill>
                <a:latin typeface="Myriad Pro" charset="0"/>
                <a:ea typeface="Myriad Pro" charset="0"/>
                <a:cs typeface="Myriad Pro" charset="0"/>
              </a:rPr>
              <a:t>ways the share of world merchandise exports by country in 2013 shown in Fig. 3 influences flows of people. However, the mark scheme does state that opposite points should not be credited (e.g. the same trend but for ACs and LIDCs).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share of world merchandise exports by country, </a:t>
            </a:r>
            <a:r>
              <a:rPr lang="en-US" sz="2400" dirty="0">
                <a:solidFill>
                  <a:srgbClr val="00B0F0"/>
                </a:solidFill>
                <a:latin typeface="Myriad Pro" charset="0"/>
                <a:ea typeface="Myriad Pro" charset="0"/>
                <a:cs typeface="Myriad Pro" charset="0"/>
              </a:rPr>
              <a:t>shown in Fig. 3</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people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74559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A – Question 2(a)(</a:t>
            </a:r>
            <a:r>
              <a:rPr lang="en-GB" dirty="0" err="1"/>
              <a:t>i</a:t>
            </a:r>
            <a:r>
              <a:rPr lang="en-GB" dirty="0"/>
              <a:t>) – 2 marks</a:t>
            </a:r>
          </a:p>
        </p:txBody>
      </p:sp>
      <p:sp>
        <p:nvSpPr>
          <p:cNvPr id="3" name="Content Placeholder 2"/>
          <p:cNvSpPr>
            <a:spLocks noGrp="1"/>
          </p:cNvSpPr>
          <p:nvPr>
            <p:ph idx="1"/>
          </p:nvPr>
        </p:nvSpPr>
        <p:spPr>
          <a:xfrm>
            <a:off x="323528" y="2636912"/>
            <a:ext cx="8136904" cy="3168352"/>
          </a:xfrm>
        </p:spPr>
        <p:txBody>
          <a:bodyPr>
            <a:normAutofit fontScale="85000" lnSpcReduction="20000"/>
          </a:bodyPr>
          <a:lstStyle/>
          <a:p>
            <a:pPr marL="0" indent="0">
              <a:buNone/>
            </a:pPr>
            <a:r>
              <a:rPr lang="en-US" sz="1800" dirty="0">
                <a:solidFill>
                  <a:srgbClr val="1F224E"/>
                </a:solidFill>
                <a:latin typeface="Myriad Pro" charset="0"/>
                <a:ea typeface="Myriad Pro" charset="0"/>
                <a:cs typeface="Myriad Pro" charset="0"/>
              </a:rPr>
              <a:t>The high percentage of world merchandise exports in advanced countries such as the USA or countries within the EU could attract people to these countries looking for employment (</a:t>
            </a:r>
            <a:r>
              <a:rPr lang="en-GB" sz="1800" dirty="0">
                <a:sym typeface="Wingdings"/>
              </a:rPr>
              <a:t></a:t>
            </a:r>
            <a:r>
              <a:rPr lang="en-US" sz="1800" dirty="0">
                <a:solidFill>
                  <a:srgbClr val="1F224E"/>
                </a:solidFill>
                <a:latin typeface="Myriad Pro" charset="0"/>
                <a:ea typeface="Myriad Pro" charset="0"/>
                <a:cs typeface="Myriad Pro" charset="0"/>
              </a:rPr>
              <a:t>).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There is a significantly higher percentage of merchandise exports for northern hemisphere countries compared to southern hemisphere countries and so with greater opportunities for jobs it could cause flows of people from the southern hemisphere to the northern hemisphere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Brazil and Saudi Arabia both have a much greater share of world merchandise exports than other countries in their region which could attract a number of people from within the country to these port / hub areas looking for employment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lower percentages of share of world merchandise exports in Africa could cause significant outward migration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share of world merchandise exports by country, </a:t>
            </a:r>
            <a:r>
              <a:rPr lang="en-US" sz="2400" dirty="0">
                <a:solidFill>
                  <a:srgbClr val="00B0F0"/>
                </a:solidFill>
                <a:latin typeface="Myriad Pro" charset="0"/>
                <a:ea typeface="Myriad Pro" charset="0"/>
                <a:cs typeface="Myriad Pro" charset="0"/>
              </a:rPr>
              <a:t>shown in Fig. 3</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people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6231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A – Question 2(a)(ii) – 3 marks</a:t>
            </a:r>
          </a:p>
        </p:txBody>
      </p:sp>
      <p:sp>
        <p:nvSpPr>
          <p:cNvPr id="3" name="Content Placeholder 2"/>
          <p:cNvSpPr>
            <a:spLocks noGrp="1"/>
          </p:cNvSpPr>
          <p:nvPr>
            <p:ph idx="1"/>
          </p:nvPr>
        </p:nvSpPr>
        <p:spPr>
          <a:xfrm>
            <a:off x="395536" y="2420888"/>
            <a:ext cx="8136904" cy="3168352"/>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changes in international trade patterns and reasons why this might take place (key idea 2.b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is one mark (</a:t>
            </a:r>
            <a:r>
              <a:rPr lang="en-GB" sz="1800" dirty="0">
                <a:solidFill>
                  <a:srgbClr val="1F224E"/>
                </a:solidFill>
                <a:latin typeface="Myriad Pro" charset="0"/>
                <a:ea typeface="Myriad Pro" charset="0"/>
                <a:cs typeface="Myriad Pro" charset="0"/>
                <a:sym typeface="Wingdings"/>
              </a:rPr>
              <a:t>) </a:t>
            </a:r>
            <a:r>
              <a:rPr lang="en-GB" sz="1800" dirty="0">
                <a:solidFill>
                  <a:srgbClr val="1F224E"/>
                </a:solidFill>
                <a:latin typeface="Myriad Pro" charset="0"/>
                <a:ea typeface="Myriad Pro" charset="0"/>
                <a:cs typeface="Myriad Pro" charset="0"/>
              </a:rPr>
              <a:t>available for </a:t>
            </a:r>
            <a:r>
              <a:rPr lang="en-US" sz="1800" dirty="0">
                <a:solidFill>
                  <a:srgbClr val="1F224E"/>
                </a:solidFill>
                <a:latin typeface="Myriad Pro" charset="0"/>
                <a:ea typeface="Myriad Pro" charset="0"/>
                <a:cs typeface="Myriad Pro" charset="0"/>
              </a:rPr>
              <a:t>stating a factor that might account for the spatial variations in the share of world merchandise exports, with two marks (DEV) for explaining the factor which might account for the spatial variations.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3</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4065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A – Question 2(a)(ii) – 3 marks</a:t>
            </a:r>
          </a:p>
        </p:txBody>
      </p:sp>
      <p:sp>
        <p:nvSpPr>
          <p:cNvPr id="3" name="Content Placeholder 2"/>
          <p:cNvSpPr>
            <a:spLocks noGrp="1"/>
          </p:cNvSpPr>
          <p:nvPr>
            <p:ph idx="1"/>
          </p:nvPr>
        </p:nvSpPr>
        <p:spPr>
          <a:xfrm>
            <a:off x="323528" y="2420888"/>
            <a:ext cx="8136904" cy="3599194"/>
          </a:xfrm>
        </p:spPr>
        <p:txBody>
          <a:bodyPr>
            <a:normAutofit fontScale="70000" lnSpcReduction="20000"/>
          </a:bodyPr>
          <a:lstStyle/>
          <a:p>
            <a:pPr marL="0" indent="0">
              <a:buNone/>
            </a:pPr>
            <a:r>
              <a:rPr lang="en-US" sz="1800" dirty="0">
                <a:solidFill>
                  <a:srgbClr val="1F224E"/>
                </a:solidFill>
                <a:latin typeface="Myriad Pro" charset="0"/>
                <a:ea typeface="Myriad Pro" charset="0"/>
                <a:cs typeface="Myriad Pro" charset="0"/>
              </a:rPr>
              <a:t>Ability to negotiate trade agreements or be in a trade bloc (</a:t>
            </a:r>
            <a:r>
              <a:rPr lang="en-US" sz="1400" dirty="0">
                <a:sym typeface="Wingdings"/>
              </a:rPr>
              <a:t></a:t>
            </a:r>
            <a:r>
              <a:rPr lang="en-US" sz="1800" dirty="0">
                <a:solidFill>
                  <a:srgbClr val="1F224E"/>
                </a:solidFill>
                <a:latin typeface="Myriad Pro" charset="0"/>
                <a:ea typeface="Myriad Pro" charset="0"/>
                <a:cs typeface="Myriad Pro" charset="0"/>
              </a:rPr>
              <a:t>) for example being in the EU or NAFTA makes it easier for money and goods to be moved around between around between those countries (DEV). Financial incentives such as the removal or lowering of tariffs when countries trade within these blocs is an incentive to be part of them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Political instability / conflict (</a:t>
            </a:r>
            <a:r>
              <a:rPr lang="en-US" sz="1400" dirty="0">
                <a:sym typeface="Wingdings"/>
              </a:rPr>
              <a:t></a:t>
            </a:r>
            <a:r>
              <a:rPr lang="en-US" sz="1800" dirty="0">
                <a:solidFill>
                  <a:srgbClr val="1F224E"/>
                </a:solidFill>
                <a:latin typeface="Myriad Pro" charset="0"/>
                <a:ea typeface="Myriad Pro" charset="0"/>
                <a:cs typeface="Myriad Pro" charset="0"/>
              </a:rPr>
              <a:t>) can be a barrier to trade leading to low productivity of raw materials and /or manufactured goods and therefore export rates (DEV) as the country invests more heavily in the conflict. It also makes it challenging for goods to travel safely by road, air or shipping destinations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Effects of trade embargoes / economic sanctions (</a:t>
            </a:r>
            <a:r>
              <a:rPr lang="en-US" sz="1400" dirty="0">
                <a:sym typeface="Wingdings"/>
              </a:rPr>
              <a:t></a:t>
            </a:r>
            <a:r>
              <a:rPr lang="en-US" sz="1800" dirty="0">
                <a:solidFill>
                  <a:srgbClr val="1F224E"/>
                </a:solidFill>
                <a:latin typeface="Myriad Pro" charset="0"/>
                <a:ea typeface="Myriad Pro" charset="0"/>
                <a:cs typeface="Myriad Pro" charset="0"/>
              </a:rPr>
              <a:t>) the percentage share of a country’s global merchandise exports are lowered as a result of economic sanctions or trade embargoes applied for political reasons (DEV) e.g. the USA applies embargoes against countries which it considers to be state sponsors of terrorism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Level of productivity of a country can be linked to exports (</a:t>
            </a:r>
            <a:r>
              <a:rPr lang="en-US" sz="1400" dirty="0">
                <a:sym typeface="Wingdings"/>
              </a:rPr>
              <a:t></a:t>
            </a:r>
            <a:r>
              <a:rPr lang="en-US" sz="1800" dirty="0">
                <a:solidFill>
                  <a:srgbClr val="1F224E"/>
                </a:solidFill>
                <a:latin typeface="Myriad Pro" charset="0"/>
                <a:ea typeface="Myriad Pro" charset="0"/>
                <a:cs typeface="Myriad Pro" charset="0"/>
              </a:rPr>
              <a:t>) exports of the least developed countries are held back by their relatively low productive capacity (because of limited diversification of industry, limited infrastructure, poor governance) (DEV), whereas many ACs have strong global trade with high productivity for merchandise in a wide range of primary and secondary industries including their ability to exploit natural resources (DEV).</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3</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50542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Option A – Question 2(a)(iii) – 4 marks</a:t>
            </a:r>
          </a:p>
        </p:txBody>
      </p:sp>
      <p:sp>
        <p:nvSpPr>
          <p:cNvPr id="3" name="Content Placeholder 2"/>
          <p:cNvSpPr>
            <a:spLocks noGrp="1"/>
          </p:cNvSpPr>
          <p:nvPr>
            <p:ph idx="1"/>
          </p:nvPr>
        </p:nvSpPr>
        <p:spPr>
          <a:xfrm>
            <a:off x="343744" y="2636912"/>
            <a:ext cx="8136904" cy="3168352"/>
          </a:xfrm>
        </p:spPr>
        <p:txBody>
          <a:bodyPr>
            <a:noAutofit/>
          </a:bodyPr>
          <a:lstStyle/>
          <a:p>
            <a:pPr marL="0" indent="0">
              <a:buNone/>
            </a:pPr>
            <a:r>
              <a:rPr lang="en-GB" sz="1400" dirty="0">
                <a:solidFill>
                  <a:srgbClr val="1F224E"/>
                </a:solidFill>
                <a:latin typeface="Myriad Pro" charset="0"/>
                <a:ea typeface="Myriad Pro" charset="0"/>
                <a:cs typeface="Myriad Pro" charset="0"/>
              </a:rPr>
              <a:t>This is a four mark question where all marks are allocated to </a:t>
            </a:r>
            <a:r>
              <a:rPr lang="en-GB" sz="1400" dirty="0">
                <a:solidFill>
                  <a:srgbClr val="00B050"/>
                </a:solidFill>
                <a:latin typeface="Myriad Pro" charset="0"/>
                <a:ea typeface="Myriad Pro" charset="0"/>
                <a:cs typeface="Myriad Pro" charset="0"/>
              </a:rPr>
              <a:t>AO3 (skills)</a:t>
            </a:r>
            <a:r>
              <a:rPr lang="en-GB" sz="1400" dirty="0">
                <a:solidFill>
                  <a:srgbClr val="1F224E"/>
                </a:solidFill>
                <a:latin typeface="Myriad Pro" charset="0"/>
                <a:ea typeface="Myriad Pro" charset="0"/>
                <a:cs typeface="Myriad Pro" charset="0"/>
              </a:rPr>
              <a:t>.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00B050"/>
                </a:solidFill>
                <a:latin typeface="Myriad Pro" charset="0"/>
                <a:ea typeface="Myriad Pro" charset="0"/>
                <a:cs typeface="Myriad Pro" charset="0"/>
              </a:rPr>
              <a:t>‘</a:t>
            </a:r>
            <a:r>
              <a:rPr lang="en-US" sz="1400" dirty="0">
                <a:solidFill>
                  <a:srgbClr val="00B050"/>
                </a:solidFill>
                <a:latin typeface="Myriad Pro" charset="0"/>
                <a:ea typeface="Myriad Pro" charset="0"/>
                <a:cs typeface="Myriad Pro" charset="0"/>
              </a:rPr>
              <a:t>Undertake informed and critical questioning of data sources, analytical methodologies, data reporting</a:t>
            </a:r>
          </a:p>
          <a:p>
            <a:pPr marL="0" indent="0">
              <a:buNone/>
            </a:pPr>
            <a:r>
              <a:rPr lang="en-US" sz="1400" dirty="0">
                <a:solidFill>
                  <a:srgbClr val="00B050"/>
                </a:solidFill>
                <a:latin typeface="Myriad Pro" charset="0"/>
                <a:ea typeface="Myriad Pro" charset="0"/>
                <a:cs typeface="Myriad Pro" charset="0"/>
              </a:rPr>
              <a:t>and presentation</a:t>
            </a:r>
            <a:r>
              <a:rPr lang="en-GB" sz="1400" dirty="0">
                <a:solidFill>
                  <a:srgbClr val="00B05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this question students must make points suggesting how effective the data presentation technique shown in Fig. 3 is for showing the share of world merchandise exports by country.</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There are four marks available for this short answer question. As this is a low tariff question it is point marked, therefore there are marks for each </a:t>
            </a:r>
            <a:r>
              <a:rPr lang="en-US" sz="1400" dirty="0">
                <a:solidFill>
                  <a:srgbClr val="1F224E"/>
                </a:solidFill>
                <a:latin typeface="Myriad Pro" charset="0"/>
                <a:ea typeface="Myriad Pro" charset="0"/>
                <a:cs typeface="Myriad Pro" charset="0"/>
              </a:rPr>
              <a:t>suggestion of how effective the choropleth mapping technique is for showing the share of world merchandise exports by country in Fig. 3 </a:t>
            </a:r>
            <a:r>
              <a:rPr lang="en-GB" sz="1400" dirty="0"/>
              <a:t>(</a:t>
            </a:r>
            <a:r>
              <a:rPr lang="en-GB" sz="1400" dirty="0">
                <a:sym typeface="Wingdings"/>
              </a:rPr>
              <a:t></a:t>
            </a:r>
            <a:r>
              <a:rPr lang="en-GB" sz="1400" dirty="0"/>
              <a:t>) </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260704"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3</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share of world merchandise exports by country.</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243305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3"/>
            <a:ext cx="9144000" cy="1143000"/>
          </a:xfrm>
        </p:spPr>
        <p:txBody>
          <a:bodyPr>
            <a:normAutofit fontScale="90000"/>
          </a:bodyPr>
          <a:lstStyle/>
          <a:p>
            <a:r>
              <a:rPr lang="en-GB" dirty="0"/>
              <a:t>Option A – Question 2(a)(iii) – 4 marks</a:t>
            </a:r>
          </a:p>
        </p:txBody>
      </p:sp>
      <p:sp>
        <p:nvSpPr>
          <p:cNvPr id="3" name="Content Placeholder 2"/>
          <p:cNvSpPr>
            <a:spLocks noGrp="1"/>
          </p:cNvSpPr>
          <p:nvPr>
            <p:ph idx="1"/>
          </p:nvPr>
        </p:nvSpPr>
        <p:spPr>
          <a:xfrm>
            <a:off x="251520" y="2109049"/>
            <a:ext cx="8517160" cy="3912239"/>
          </a:xfrm>
          <a:solidFill>
            <a:schemeClr val="bg1"/>
          </a:solidFill>
        </p:spPr>
        <p:txBody>
          <a:bodyPr>
            <a:normAutofit fontScale="70000" lnSpcReduction="20000"/>
          </a:bodyPr>
          <a:lstStyle/>
          <a:p>
            <a:pPr marL="0" indent="0">
              <a:buNone/>
            </a:pP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is used effectively with graduated shades of one </a:t>
            </a: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to show differences in share of merchandise exports, for example USA (dark shade &gt;10%) and Pakistan (light shade &lt; 0.5%)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shading also allows easy recognition of spatial variations at global and intra-regional scales, for example the contrasts between Sub-Saharan Africa and Europe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are large therefore the map does not provide precise % values for each individual country e.g. 3%-10%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appear to be arbitrary and irregular, which affects the visual image of the map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Block shading of a whole country gives the false impression that production of merchandise for export is evenly distributed within that country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Since countries vary greatly in size, the block shading of large units has a dominating effect on the appearance of the map; for example both Russia and South Korea have a large share of world merchandise exports but Russia is more noticeable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map projection (Mercator) exaggerates scale away from the equator; this produces a disproportionate visual effect of the share of world merchandise exports; countries towards the poles appear larger and more dominant than those nearer the equator (</a:t>
            </a:r>
            <a:r>
              <a:rPr lang="en-GB" sz="1800" dirty="0">
                <a:sym typeface="Wingdings"/>
              </a:rPr>
              <a:t></a:t>
            </a:r>
            <a:r>
              <a:rPr lang="en-US" sz="1800" dirty="0">
                <a:solidFill>
                  <a:srgbClr val="1F224E"/>
                </a:solidFill>
                <a:latin typeface="Myriad Pro" charset="0"/>
                <a:ea typeface="Myriad Pro" charset="0"/>
                <a:cs typeface="Myriad Pro" charset="0"/>
              </a:rPr>
              <a:t>).</a:t>
            </a:r>
          </a:p>
        </p:txBody>
      </p:sp>
      <p:sp>
        <p:nvSpPr>
          <p:cNvPr id="4" name="Rectangle 3"/>
          <p:cNvSpPr/>
          <p:nvPr/>
        </p:nvSpPr>
        <p:spPr>
          <a:xfrm>
            <a:off x="251520" y="908720"/>
            <a:ext cx="8640960"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3</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share of world merchandise exports by country.</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119785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3"/>
            <a:ext cx="9144000" cy="864096"/>
          </a:xfrm>
        </p:spPr>
        <p:txBody>
          <a:bodyPr>
            <a:normAutofit/>
          </a:bodyPr>
          <a:lstStyle/>
          <a:p>
            <a:pPr algn="ctr"/>
            <a:r>
              <a:rPr lang="en-GB" dirty="0"/>
              <a:t>Option A – Question 2(b) – 8 marks</a:t>
            </a:r>
          </a:p>
        </p:txBody>
      </p:sp>
      <p:sp>
        <p:nvSpPr>
          <p:cNvPr id="7" name="TextBox 6"/>
          <p:cNvSpPr txBox="1"/>
          <p:nvPr/>
        </p:nvSpPr>
        <p:spPr>
          <a:xfrm>
            <a:off x="251520" y="908720"/>
            <a:ext cx="8568953"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limited access to global markets is an obstacle to growth and development for LIDCs.</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95536" y="1700808"/>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an eight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Case study of one LIDC to show how peripheral economies exert limited influence and can only respond to change in the global trade system. Illustrate this through economic, political and social factors to explain’</a:t>
            </a:r>
            <a:r>
              <a:rPr lang="en-GB" sz="1200" dirty="0">
                <a:solidFill>
                  <a:srgbClr val="1F224E"/>
                </a:solidFill>
                <a:latin typeface="Myriad Pro" charset="0"/>
                <a:ea typeface="Myriad Pro" charset="0"/>
                <a:cs typeface="Myriad Pro" charset="0"/>
              </a:rPr>
              <a:t> is stated in the specification (key idea 3.a of this topic) including ‘</a:t>
            </a:r>
            <a:r>
              <a:rPr lang="en-GB" sz="1200" dirty="0">
                <a:solidFill>
                  <a:srgbClr val="FF0000"/>
                </a:solidFill>
                <a:latin typeface="Myriad Pro" charset="0"/>
                <a:ea typeface="Myriad Pro" charset="0"/>
                <a:cs typeface="Myriad Pro" charset="0"/>
              </a:rPr>
              <a:t>why it has limited access to global markets</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189831" y="3654600"/>
            <a:ext cx="2758752"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(6–8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limited access to global markets is an obstacle to growth and development for LIDCs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explanations of how limited access to global markets is an obstacle to growth and development for LIDCs.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a:t>
            </a:r>
            <a:r>
              <a:rPr lang="en-US" sz="1100" b="1" dirty="0">
                <a:solidFill>
                  <a:srgbClr val="1F224E"/>
                </a:solidFill>
                <a:latin typeface="Myriad Pro" charset="0"/>
                <a:ea typeface="Myriad Pro" charset="0"/>
                <a:cs typeface="Myriad Pro" charset="0"/>
              </a:rPr>
              <a:t>accurate place-specific</a:t>
            </a:r>
            <a:r>
              <a:rPr lang="en-US" sz="1100" dirty="0">
                <a:solidFill>
                  <a:srgbClr val="1F224E"/>
                </a:solidFill>
                <a:latin typeface="Myriad Pro" charset="0"/>
                <a:ea typeface="Myriad Pro" charset="0"/>
                <a:cs typeface="Myriad Pro" charset="0"/>
              </a:rPr>
              <a:t> detail.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6372200" y="3664589"/>
            <a:ext cx="2578919"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(1–2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limited access to global markets is an obstacle to growth and development for LIDCs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explanations of how limited access to global markets is an obstacle to growth and development for LIDCs.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is an attempt to include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but it is </a:t>
            </a:r>
            <a:r>
              <a:rPr lang="en-US" sz="1100" b="1" dirty="0">
                <a:solidFill>
                  <a:srgbClr val="1F224E"/>
                </a:solidFill>
                <a:latin typeface="Myriad Pro" charset="0"/>
                <a:ea typeface="Myriad Pro" charset="0"/>
                <a:cs typeface="Myriad Pro" charset="0"/>
              </a:rPr>
              <a:t>inaccurate</a:t>
            </a:r>
            <a:r>
              <a:rPr lang="en-US" sz="1100" dirty="0">
                <a:solidFill>
                  <a:srgbClr val="1F224E"/>
                </a:solidFill>
                <a:latin typeface="Myriad Pro" charset="0"/>
                <a:ea typeface="Myriad Pro" charset="0"/>
                <a:cs typeface="Myriad Pro" charset="0"/>
              </a:rPr>
              <a:t>.</a:t>
            </a:r>
          </a:p>
          <a:p>
            <a:endParaRPr lang="en-GB" sz="1100" dirty="0">
              <a:solidFill>
                <a:srgbClr val="1F224E"/>
              </a:solidFill>
              <a:latin typeface="Myriad Pro" charset="0"/>
              <a:ea typeface="Myriad Pro" charset="0"/>
              <a:cs typeface="Myriad Pro" charset="0"/>
            </a:endParaRPr>
          </a:p>
        </p:txBody>
      </p:sp>
      <p:sp>
        <p:nvSpPr>
          <p:cNvPr id="8" name="TextBox 7"/>
          <p:cNvSpPr txBox="1"/>
          <p:nvPr/>
        </p:nvSpPr>
        <p:spPr>
          <a:xfrm>
            <a:off x="3130699" y="3670294"/>
            <a:ext cx="3082627"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(3–5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limited access to global markets is an obstacle to growth and development for LIDCs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explanations of how limited access to global markets is an obstacle to growth and development for LIDCs.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some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which is </a:t>
            </a:r>
            <a:r>
              <a:rPr lang="en-US" sz="1100" b="1" dirty="0">
                <a:solidFill>
                  <a:srgbClr val="1F224E"/>
                </a:solidFill>
                <a:latin typeface="Myriad Pro" charset="0"/>
                <a:ea typeface="Myriad Pro" charset="0"/>
                <a:cs typeface="Myriad Pro" charset="0"/>
              </a:rPr>
              <a:t>partially accurate</a:t>
            </a:r>
            <a:r>
              <a:rPr lang="en-US" sz="1100" dirty="0">
                <a:solidFill>
                  <a:srgbClr val="1F224E"/>
                </a:solidFill>
                <a:latin typeface="Myriad Pro" charset="0"/>
                <a:ea typeface="Myriad Pro" charset="0"/>
                <a:cs typeface="Myriad Pro" charset="0"/>
              </a:rPr>
              <a:t>.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2" name="Rectangle 1"/>
          <p:cNvSpPr/>
          <p:nvPr/>
        </p:nvSpPr>
        <p:spPr>
          <a:xfrm>
            <a:off x="1547664" y="6446787"/>
            <a:ext cx="5976664" cy="276999"/>
          </a:xfrm>
          <a:prstGeom prst="rect">
            <a:avLst/>
          </a:prstGeom>
          <a:solidFill>
            <a:schemeClr val="bg1"/>
          </a:solidFill>
        </p:spPr>
        <p:txBody>
          <a:bodyPr wrap="square">
            <a:spAutoFit/>
          </a:bodyPr>
          <a:lstStyle/>
          <a:p>
            <a:r>
              <a:rPr lang="en-US" sz="1200" dirty="0">
                <a:solidFill>
                  <a:srgbClr val="1F224E"/>
                </a:solidFill>
                <a:latin typeface="Myriad Pro" charset="0"/>
                <a:ea typeface="Myriad Pro" charset="0"/>
                <a:cs typeface="Myriad Pro" charset="0"/>
              </a:rPr>
              <a:t>No response or no response worthy of credit would achieve </a:t>
            </a:r>
            <a:r>
              <a:rPr lang="en-US" sz="1200" b="1" dirty="0">
                <a:solidFill>
                  <a:srgbClr val="1F224E"/>
                </a:solidFill>
                <a:latin typeface="Myriad Pro" charset="0"/>
                <a:ea typeface="Myriad Pro" charset="0"/>
                <a:cs typeface="Myriad Pro" charset="0"/>
              </a:rPr>
              <a:t>0 marks </a:t>
            </a:r>
            <a:r>
              <a:rPr lang="en-US" sz="1200" dirty="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37707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 – Question 2(b) – 8 marks</a:t>
            </a:r>
          </a:p>
        </p:txBody>
      </p:sp>
      <p:sp>
        <p:nvSpPr>
          <p:cNvPr id="7" name="TextBox 6"/>
          <p:cNvSpPr txBox="1"/>
          <p:nvPr/>
        </p:nvSpPr>
        <p:spPr>
          <a:xfrm>
            <a:off x="424694" y="903387"/>
            <a:ext cx="8496944"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limited access to global markets is an obstacle to growth and development for LIDCs.</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0" y="1670730"/>
            <a:ext cx="9144000" cy="518727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00" dirty="0">
                <a:solidFill>
                  <a:srgbClr val="1F224E"/>
                </a:solidFill>
                <a:latin typeface="Myriad Pro" charset="0"/>
                <a:ea typeface="Myriad Pro" charset="0"/>
                <a:cs typeface="Myriad Pro" charset="0"/>
              </a:rPr>
              <a:t>The ‘Indicative content’ column of the mark scheme gives a number of suggestions of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 </a:t>
            </a:r>
            <a:r>
              <a:rPr lang="en-GB" sz="1100" dirty="0">
                <a:solidFill>
                  <a:srgbClr val="1F224E"/>
                </a:solidFill>
                <a:latin typeface="Myriad Pro" charset="0"/>
                <a:ea typeface="Myriad Pro" charset="0"/>
                <a:cs typeface="Myriad Pro" charset="0"/>
              </a:rPr>
              <a:t>shown. </a:t>
            </a: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1F224E"/>
                </a:solidFill>
                <a:latin typeface="Myriad Pro" charset="0"/>
                <a:ea typeface="Myriad Pro" charset="0"/>
                <a:cs typeface="Myriad Pro" charset="0"/>
              </a:rPr>
              <a:t>Reference to a case study must be included; there is no requirement for candidates to make reference to more than one case study. </a:t>
            </a: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limited access to global markets is an obstacle to growth and development for LIDCs could potentially include: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GDP remains low which limits funds available for investment (in transport, infrastructure, education, health), for example in Sierra Leone, West Africa civil war took place for over a decade between 1991 and 2002, stifling the economy meaning less money for investment in key services. Sierra Leone is one of the poorest countries in the world ranked 154th of 220 for GDP in 2014. </a:t>
            </a:r>
          </a:p>
          <a:p>
            <a:r>
              <a:rPr lang="en-US" sz="1100" dirty="0">
                <a:solidFill>
                  <a:srgbClr val="1F224E"/>
                </a:solidFill>
                <a:latin typeface="Myriad Pro" charset="0"/>
                <a:ea typeface="Myriad Pro" charset="0"/>
                <a:cs typeface="Myriad Pro" charset="0"/>
              </a:rPr>
              <a:t>manufacturing output of domestic industry is not encouraged since there is limited access to global markets for the products. Manufacturing industry contributes only 27% to GDP in Sierra Leone, the economic effect is to slow down GDP growth. The multiplier effect and its consequences for socio-economic development is restricted. In Sierra Leone few ancillary industries have developed and related services / tertiary activity contribute only 30% to GDP.</a:t>
            </a:r>
          </a:p>
          <a:p>
            <a:r>
              <a:rPr lang="en-US" sz="1100" dirty="0">
                <a:solidFill>
                  <a:srgbClr val="1F224E"/>
                </a:solidFill>
                <a:latin typeface="Myriad Pro" charset="0"/>
                <a:ea typeface="Myriad Pro" charset="0"/>
                <a:cs typeface="Myriad Pro" charset="0"/>
              </a:rPr>
              <a:t>limited access to global markets has the effect of making LIDCs less attractive to foreign direct investment with consequent restrictive impact on economic growth and development. While Sierra Leone has attracted a small number of MNCs for example affiliates of Coca Cola and BT, overall it is a country in which there are still many opportunities for investment to develop the potential of its mineral and agricultural resources</a:t>
            </a:r>
          </a:p>
          <a:p>
            <a:r>
              <a:rPr lang="en-US" sz="1100" dirty="0">
                <a:solidFill>
                  <a:srgbClr val="1F224E"/>
                </a:solidFill>
                <a:latin typeface="Myriad Pro" charset="0"/>
                <a:ea typeface="Myriad Pro" charset="0"/>
                <a:cs typeface="Myriad Pro" charset="0"/>
              </a:rPr>
              <a:t>there are fewer employment opportunities since growth in all sectors of industry is restricted by lack of access to global markets. In Sierra Leone 70% of under 25s are unemployed; this </a:t>
            </a:r>
            <a:r>
              <a:rPr lang="en-US" sz="1100" dirty="0" err="1">
                <a:solidFill>
                  <a:srgbClr val="1F224E"/>
                </a:solidFill>
                <a:latin typeface="Myriad Pro" charset="0"/>
                <a:ea typeface="Myriad Pro" charset="0"/>
                <a:cs typeface="Myriad Pro" charset="0"/>
              </a:rPr>
              <a:t>minimises</a:t>
            </a:r>
            <a:r>
              <a:rPr lang="en-US" sz="1100" dirty="0">
                <a:solidFill>
                  <a:srgbClr val="1F224E"/>
                </a:solidFill>
                <a:latin typeface="Myriad Pro" charset="0"/>
                <a:ea typeface="Myriad Pro" charset="0"/>
                <a:cs typeface="Myriad Pro" charset="0"/>
              </a:rPr>
              <a:t> opportunities to earn higher wages which would otherwise lead to socio-economic development at every scale; and skill levels of the workforce also remain restricted by this lack of employment opportunity   </a:t>
            </a:r>
          </a:p>
          <a:p>
            <a:r>
              <a:rPr lang="en-US" sz="1100" dirty="0">
                <a:solidFill>
                  <a:srgbClr val="1F224E"/>
                </a:solidFill>
                <a:latin typeface="Myriad Pro" charset="0"/>
                <a:ea typeface="Myriad Pro" charset="0"/>
                <a:cs typeface="Myriad Pro" charset="0"/>
              </a:rPr>
              <a:t>reinforces poverty and spatial and socio-economic inequalities. In LIDCs such as Sierra Leone where there is a high degree of primacy, any economic development as a result of limited international trade is often confined to ports such as Freetown. The dominance of backwash effects and the very limited spread effects tend to exacerbate core-periphery spatial inequalities. In rural Sierra Leone 66% of the population live in poverty.</a:t>
            </a:r>
          </a:p>
          <a:p>
            <a:r>
              <a:rPr lang="en-US" sz="1100" dirty="0">
                <a:solidFill>
                  <a:srgbClr val="1F224E"/>
                </a:solidFill>
                <a:latin typeface="Myriad Pro" charset="0"/>
                <a:ea typeface="Myriad Pro" charset="0"/>
                <a:cs typeface="Myriad Pro" charset="0"/>
              </a:rPr>
              <a:t>dependence on foreign aid continues for example Sierra Leone is dependent on aid from the USA, UK and increasingly China. Dependency on foreign aid means that the country can find it difficult to break the cycle of aid and start developing an economy for itself.</a:t>
            </a:r>
          </a:p>
          <a:p>
            <a:pPr marL="0" indent="0">
              <a:buNone/>
            </a:pP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0187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10" y="2411363"/>
            <a:ext cx="63627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Human interactions be assessed?</a:t>
            </a:r>
          </a:p>
        </p:txBody>
      </p:sp>
      <p:sp>
        <p:nvSpPr>
          <p:cNvPr id="5" name="TextBox 4"/>
          <p:cNvSpPr txBox="1"/>
          <p:nvPr/>
        </p:nvSpPr>
        <p:spPr>
          <a:xfrm>
            <a:off x="107504" y="1373867"/>
            <a:ext cx="2880320" cy="58477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90 minutes for 66 marks – more than a minute per mark</a:t>
            </a:r>
          </a:p>
        </p:txBody>
      </p:sp>
      <p:sp>
        <p:nvSpPr>
          <p:cNvPr id="7" name="TextBox 6"/>
          <p:cNvSpPr txBox="1"/>
          <p:nvPr/>
        </p:nvSpPr>
        <p:spPr>
          <a:xfrm>
            <a:off x="6027543" y="4687628"/>
            <a:ext cx="2767727" cy="338554"/>
          </a:xfrm>
          <a:prstGeom prst="rect">
            <a:avLst/>
          </a:prstGeom>
          <a:solidFill>
            <a:schemeClr val="bg1"/>
          </a:solid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9 marks for AO3 (skills)</a:t>
            </a:r>
          </a:p>
        </p:txBody>
      </p:sp>
      <p:sp>
        <p:nvSpPr>
          <p:cNvPr id="8" name="TextBox 7"/>
          <p:cNvSpPr txBox="1"/>
          <p:nvPr/>
        </p:nvSpPr>
        <p:spPr>
          <a:xfrm>
            <a:off x="1331640" y="4423286"/>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p:cNvCxnSpPr/>
          <p:nvPr/>
        </p:nvCxnSpPr>
        <p:spPr>
          <a:xfrm flipH="1" flipV="1">
            <a:off x="5364088" y="4135388"/>
            <a:ext cx="1006622" cy="4568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27784" y="3592366"/>
            <a:ext cx="446073" cy="83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53864" y="2060848"/>
            <a:ext cx="249784" cy="937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7526" y="1366608"/>
            <a:ext cx="3022946"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Two sections to the question paper for clarity of which questions require answering</a:t>
            </a:r>
          </a:p>
        </p:txBody>
      </p:sp>
      <p:cxnSp>
        <p:nvCxnSpPr>
          <p:cNvPr id="18" name="Straight Arrow Connector 17"/>
          <p:cNvCxnSpPr/>
          <p:nvPr/>
        </p:nvCxnSpPr>
        <p:spPr>
          <a:xfrm flipH="1">
            <a:off x="5292080" y="2209639"/>
            <a:ext cx="1889449"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7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dirty="0"/>
              <a:t>Option B – Question 3(a)</a:t>
            </a:r>
          </a:p>
        </p:txBody>
      </p:sp>
      <p:sp>
        <p:nvSpPr>
          <p:cNvPr id="3" name="Content Placeholder 2"/>
          <p:cNvSpPr>
            <a:spLocks noGrp="1"/>
          </p:cNvSpPr>
          <p:nvPr>
            <p:ph idx="1"/>
          </p:nvPr>
        </p:nvSpPr>
        <p:spPr>
          <a:xfrm>
            <a:off x="323528" y="1830760"/>
            <a:ext cx="3888432" cy="3600400"/>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3(a) begins with a statement introducing Fig. 4, which shows a map of </a:t>
            </a:r>
            <a:r>
              <a:rPr lang="en-US" sz="1800" dirty="0">
                <a:solidFill>
                  <a:srgbClr val="1F224E"/>
                </a:solidFill>
                <a:latin typeface="Myriad Pro" charset="0"/>
                <a:ea typeface="Myriad Pro" charset="0"/>
                <a:cs typeface="Myriad Pro" charset="0"/>
              </a:rPr>
              <a:t>the number of immigrants living in the USA by country of birth, 2013 </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question will refer to the map,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68" y="1821582"/>
            <a:ext cx="4896932" cy="356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21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B – Question 3(a)(</a:t>
            </a:r>
            <a:r>
              <a:rPr lang="en-GB" dirty="0" err="1"/>
              <a:t>i</a:t>
            </a:r>
            <a:r>
              <a:rPr lang="en-GB" dirty="0"/>
              <a:t>) – 2 marks</a:t>
            </a:r>
          </a:p>
        </p:txBody>
      </p:sp>
      <p:sp>
        <p:nvSpPr>
          <p:cNvPr id="3" name="Content Placeholder 2"/>
          <p:cNvSpPr>
            <a:spLocks noGrp="1"/>
          </p:cNvSpPr>
          <p:nvPr>
            <p:ph idx="1"/>
          </p:nvPr>
        </p:nvSpPr>
        <p:spPr>
          <a:xfrm>
            <a:off x="395536" y="2636912"/>
            <a:ext cx="8136904" cy="3168352"/>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how international migration can influence flows of money (key idea 1.b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are two marks (</a:t>
            </a:r>
            <a:r>
              <a:rPr lang="en-GB" sz="1800" dirty="0">
                <a:solidFill>
                  <a:srgbClr val="1F224E"/>
                </a:solidFill>
                <a:latin typeface="Myriad Pro" charset="0"/>
                <a:ea typeface="Myriad Pro" charset="0"/>
                <a:cs typeface="Myriad Pro" charset="0"/>
                <a:sym typeface="Wingdings"/>
              </a:rPr>
              <a:t>) </a:t>
            </a:r>
            <a:r>
              <a:rPr lang="en-GB" sz="1800" dirty="0">
                <a:solidFill>
                  <a:srgbClr val="1F224E"/>
                </a:solidFill>
                <a:latin typeface="Myriad Pro" charset="0"/>
                <a:ea typeface="Myriad Pro" charset="0"/>
                <a:cs typeface="Myriad Pro" charset="0"/>
              </a:rPr>
              <a:t>available for interpreting </a:t>
            </a:r>
            <a:r>
              <a:rPr lang="en-US" sz="1800" dirty="0">
                <a:solidFill>
                  <a:srgbClr val="1F224E"/>
                </a:solidFill>
                <a:latin typeface="Myriad Pro" charset="0"/>
                <a:ea typeface="Myriad Pro" charset="0"/>
                <a:cs typeface="Myriad Pro" charset="0"/>
              </a:rPr>
              <a:t>ways the number of immigrants living in the USA by country of birth in 2013  shown in Fig. 4 influences flows of money. However, the mark scheme does state that opposite points should not be credited (e.g. the same trend but for ACs and LIDCs).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number of immigrants living in the USA by country of birth, </a:t>
            </a:r>
            <a:r>
              <a:rPr lang="en-US" sz="2400" dirty="0">
                <a:solidFill>
                  <a:srgbClr val="00B0F0"/>
                </a:solidFill>
                <a:latin typeface="Myriad Pro" charset="0"/>
                <a:ea typeface="Myriad Pro" charset="0"/>
                <a:cs typeface="Myriad Pro" charset="0"/>
              </a:rPr>
              <a:t>shown in Fig. 4</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money</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50849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B – Question 3(a)(</a:t>
            </a:r>
            <a:r>
              <a:rPr lang="en-GB" dirty="0" err="1"/>
              <a:t>i</a:t>
            </a:r>
            <a:r>
              <a:rPr lang="en-GB" dirty="0"/>
              <a:t>) – 2 marks</a:t>
            </a:r>
          </a:p>
        </p:txBody>
      </p:sp>
      <p:sp>
        <p:nvSpPr>
          <p:cNvPr id="3" name="Content Placeholder 2"/>
          <p:cNvSpPr>
            <a:spLocks noGrp="1"/>
          </p:cNvSpPr>
          <p:nvPr>
            <p:ph idx="1"/>
          </p:nvPr>
        </p:nvSpPr>
        <p:spPr>
          <a:xfrm>
            <a:off x="323528" y="2636912"/>
            <a:ext cx="8136904" cy="3168352"/>
          </a:xfrm>
        </p:spPr>
        <p:txBody>
          <a:bodyPr>
            <a:normAutofit lnSpcReduction="10000"/>
          </a:bodyPr>
          <a:lstStyle/>
          <a:p>
            <a:pPr marL="0" indent="0">
              <a:buNone/>
            </a:pPr>
            <a:r>
              <a:rPr lang="en-US" sz="1800" dirty="0">
                <a:solidFill>
                  <a:srgbClr val="1F224E"/>
                </a:solidFill>
                <a:latin typeface="Myriad Pro" charset="0"/>
                <a:ea typeface="Myriad Pro" charset="0"/>
                <a:cs typeface="Myriad Pro" charset="0"/>
              </a:rPr>
              <a:t>The high numbers of immigrants living in the USA who were born in Asia, Central America and South America mean migrant remittances are potentially high as people send money back to families from the countries of birth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As better educated migrants move, the large numbers of immigrants from the BRICS and MINT countries could provide a brain drain on those countries whilst boosting the USA economy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Immigrants living in the USA have come from a diverse range of nations and as consumers could stimulate local economies, opening up new markets in demand for food and clothing (</a:t>
            </a:r>
            <a:r>
              <a:rPr lang="en-GB" sz="1800" dirty="0">
                <a:sym typeface="Wingdings"/>
              </a:rPr>
              <a:t>)</a:t>
            </a:r>
            <a:r>
              <a:rPr lang="en-US" sz="1800" dirty="0">
                <a:solidFill>
                  <a:srgbClr val="1F224E"/>
                </a:solidFill>
                <a:latin typeface="Myriad Pro" charset="0"/>
                <a:ea typeface="Myriad Pro" charset="0"/>
                <a:cs typeface="Myriad Pro" charset="0"/>
              </a:rPr>
              <a:t>.</a:t>
            </a:r>
          </a:p>
        </p:txBody>
      </p:sp>
      <p:sp>
        <p:nvSpPr>
          <p:cNvPr id="4" name="Rectangle 3"/>
          <p:cNvSpPr/>
          <p:nvPr/>
        </p:nvSpPr>
        <p:spPr>
          <a:xfrm>
            <a:off x="395536" y="1268760"/>
            <a:ext cx="7776864"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number of immigrants living in the USA by country of birth, </a:t>
            </a:r>
            <a:r>
              <a:rPr lang="en-US" sz="2400" dirty="0">
                <a:solidFill>
                  <a:srgbClr val="00B0F0"/>
                </a:solidFill>
                <a:latin typeface="Myriad Pro" charset="0"/>
                <a:ea typeface="Myriad Pro" charset="0"/>
                <a:cs typeface="Myriad Pro" charset="0"/>
              </a:rPr>
              <a:t>shown in Fig. 4</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money</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14595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B – Question 3(a)(ii) – 3 marks</a:t>
            </a:r>
          </a:p>
        </p:txBody>
      </p:sp>
      <p:sp>
        <p:nvSpPr>
          <p:cNvPr id="3" name="Content Placeholder 2"/>
          <p:cNvSpPr>
            <a:spLocks noGrp="1"/>
          </p:cNvSpPr>
          <p:nvPr>
            <p:ph idx="1"/>
          </p:nvPr>
        </p:nvSpPr>
        <p:spPr>
          <a:xfrm>
            <a:off x="395536" y="2420888"/>
            <a:ext cx="8136904" cy="3168352"/>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For this question students must </a:t>
            </a:r>
            <a:r>
              <a:rPr lang="en-GB" sz="1800" dirty="0">
                <a:solidFill>
                  <a:srgbClr val="00B0F0"/>
                </a:solidFill>
                <a:latin typeface="Myriad Pro" charset="0"/>
                <a:ea typeface="Myriad Pro" charset="0"/>
                <a:cs typeface="Myriad Pro" charset="0"/>
              </a:rPr>
              <a:t>apply their knowledge and understanding </a:t>
            </a:r>
            <a:r>
              <a:rPr lang="en-GB" sz="1800" dirty="0">
                <a:solidFill>
                  <a:srgbClr val="1F224E"/>
                </a:solidFill>
                <a:latin typeface="Myriad Pro" charset="0"/>
                <a:ea typeface="Myriad Pro" charset="0"/>
                <a:cs typeface="Myriad Pro" charset="0"/>
              </a:rPr>
              <a:t>of changes in international migration patterns and reasons why this might take place (key idea 2.b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are </a:t>
            </a:r>
            <a:r>
              <a:rPr lang="en-GB" sz="1800" dirty="0">
                <a:solidFill>
                  <a:srgbClr val="00B0F0"/>
                </a:solidFill>
                <a:latin typeface="Myriad Pro" charset="0"/>
                <a:ea typeface="Myriad Pro" charset="0"/>
                <a:cs typeface="Myriad Pro" charset="0"/>
              </a:rPr>
              <a:t>applying their knowledge and understanding </a:t>
            </a:r>
            <a:r>
              <a:rPr lang="en-GB" sz="1800" dirty="0">
                <a:solidFill>
                  <a:srgbClr val="1F224E"/>
                </a:solidFill>
                <a:latin typeface="Myriad Pro" charset="0"/>
                <a:ea typeface="Myriad Pro" charset="0"/>
                <a:cs typeface="Myriad Pro" charset="0"/>
              </a:rPr>
              <a:t>to a </a:t>
            </a:r>
            <a:r>
              <a:rPr lang="en-GB" sz="1800" u="sng" dirty="0">
                <a:solidFill>
                  <a:srgbClr val="00B0F0"/>
                </a:solidFill>
                <a:latin typeface="Myriad Pro" charset="0"/>
                <a:ea typeface="Myriad Pro" charset="0"/>
                <a:cs typeface="Myriad Pro" charset="0"/>
              </a:rPr>
              <a:t>novel situation</a:t>
            </a:r>
            <a:r>
              <a:rPr lang="en-GB" sz="1800" dirty="0">
                <a:solidFill>
                  <a:srgbClr val="00B0F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 one of the three ways we must assess the </a:t>
            </a:r>
            <a:r>
              <a:rPr lang="en-GB" sz="1800" dirty="0">
                <a:solidFill>
                  <a:srgbClr val="00B0F0"/>
                </a:solidFill>
                <a:latin typeface="Myriad Pro" charset="0"/>
                <a:ea typeface="Myriad Pro" charset="0"/>
                <a:cs typeface="Myriad Pro" charset="0"/>
              </a:rPr>
              <a:t>application of knowledge and understanding</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There is one mark (</a:t>
            </a:r>
            <a:r>
              <a:rPr lang="en-GB" sz="1800" dirty="0">
                <a:solidFill>
                  <a:srgbClr val="1F224E"/>
                </a:solidFill>
                <a:latin typeface="Myriad Pro" charset="0"/>
                <a:ea typeface="Myriad Pro" charset="0"/>
                <a:cs typeface="Myriad Pro" charset="0"/>
                <a:sym typeface="Wingdings"/>
              </a:rPr>
              <a:t>) </a:t>
            </a:r>
            <a:r>
              <a:rPr lang="en-GB" sz="1800" dirty="0">
                <a:solidFill>
                  <a:srgbClr val="1F224E"/>
                </a:solidFill>
                <a:latin typeface="Myriad Pro" charset="0"/>
                <a:ea typeface="Myriad Pro" charset="0"/>
                <a:cs typeface="Myriad Pro" charset="0"/>
              </a:rPr>
              <a:t>available for </a:t>
            </a:r>
            <a:r>
              <a:rPr lang="en-US" sz="1800" dirty="0">
                <a:solidFill>
                  <a:srgbClr val="1F224E"/>
                </a:solidFill>
                <a:latin typeface="Myriad Pro" charset="0"/>
                <a:ea typeface="Myriad Pro" charset="0"/>
                <a:cs typeface="Myriad Pro" charset="0"/>
              </a:rPr>
              <a:t>stating a factor that might account for the spatial variations in number of immigrants living in the USA, with two marks (DEV) for explaining the factor which might account for the spatial variations.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4</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25900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B – Question 3(a)(ii) – 3 marks</a:t>
            </a:r>
          </a:p>
        </p:txBody>
      </p:sp>
      <p:sp>
        <p:nvSpPr>
          <p:cNvPr id="3" name="Content Placeholder 2"/>
          <p:cNvSpPr>
            <a:spLocks noGrp="1"/>
          </p:cNvSpPr>
          <p:nvPr>
            <p:ph idx="1"/>
          </p:nvPr>
        </p:nvSpPr>
        <p:spPr>
          <a:xfrm>
            <a:off x="323528" y="2204864"/>
            <a:ext cx="8136904" cy="3599194"/>
          </a:xfrm>
        </p:spPr>
        <p:txBody>
          <a:bodyPr>
            <a:normAutofit fontScale="70000" lnSpcReduction="20000"/>
          </a:bodyPr>
          <a:lstStyle/>
          <a:p>
            <a:pPr marL="0" indent="0">
              <a:buNone/>
            </a:pPr>
            <a:r>
              <a:rPr lang="en-US" sz="1800" dirty="0">
                <a:solidFill>
                  <a:srgbClr val="1F224E"/>
                </a:solidFill>
                <a:latin typeface="Myriad Pro" charset="0"/>
                <a:ea typeface="Myriad Pro" charset="0"/>
                <a:cs typeface="Myriad Pro" charset="0"/>
              </a:rPr>
              <a:t>Accessibility, distance and transport (</a:t>
            </a:r>
            <a:r>
              <a:rPr lang="en-US" sz="1800" dirty="0">
                <a:sym typeface="Wingdings"/>
              </a:rPr>
              <a:t></a:t>
            </a:r>
            <a:r>
              <a:rPr lang="en-US" sz="1800" dirty="0">
                <a:solidFill>
                  <a:srgbClr val="1F224E"/>
                </a:solidFill>
                <a:latin typeface="Myriad Pro" charset="0"/>
                <a:ea typeface="Myriad Pro" charset="0"/>
                <a:cs typeface="Myriad Pro" charset="0"/>
              </a:rPr>
              <a:t>) for example the USA borders Mexico and so can be accessed without the need for travel via air or sea (DEV). Migrants from bordering countries such as Canada and Mexico have strong economic ties to the USA and their migration could vary in timescales as they may not become permanent citizens, as it is closer for them to travel to their country of origin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Poverty / wealth of potential migrant (</a:t>
            </a:r>
            <a:r>
              <a:rPr lang="en-US" sz="1800" dirty="0">
                <a:sym typeface="Wingdings"/>
              </a:rPr>
              <a:t></a:t>
            </a:r>
            <a:r>
              <a:rPr lang="en-US" sz="1800" dirty="0">
                <a:solidFill>
                  <a:srgbClr val="1F224E"/>
                </a:solidFill>
                <a:latin typeface="Myriad Pro" charset="0"/>
                <a:ea typeface="Myriad Pro" charset="0"/>
                <a:cs typeface="Myriad Pro" charset="0"/>
              </a:rPr>
              <a:t>) migrants from ACs and EDCs with greater wealth have more freedom to migrate and choose their destination because they can afford to travel (DEV). Migrants from those countries could potentially be more educated to they are attracted to the USA due to the economic and employment opportunities e.g. Silicon Valley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Established </a:t>
            </a:r>
            <a:r>
              <a:rPr lang="en-US" sz="1800" dirty="0" err="1">
                <a:solidFill>
                  <a:srgbClr val="1F224E"/>
                </a:solidFill>
                <a:latin typeface="Myriad Pro" charset="0"/>
                <a:ea typeface="Myriad Pro" charset="0"/>
                <a:cs typeface="Myriad Pro" charset="0"/>
              </a:rPr>
              <a:t>diasporic</a:t>
            </a:r>
            <a:r>
              <a:rPr lang="en-US" sz="1800" dirty="0">
                <a:solidFill>
                  <a:srgbClr val="1F224E"/>
                </a:solidFill>
                <a:latin typeface="Myriad Pro" charset="0"/>
                <a:ea typeface="Myriad Pro" charset="0"/>
                <a:cs typeface="Myriad Pro" charset="0"/>
              </a:rPr>
              <a:t> communities / family reunification (</a:t>
            </a:r>
            <a:r>
              <a:rPr lang="en-US" sz="1800" dirty="0">
                <a:sym typeface="Wingdings"/>
              </a:rPr>
              <a:t></a:t>
            </a:r>
            <a:r>
              <a:rPr lang="en-US" sz="1800" dirty="0">
                <a:solidFill>
                  <a:srgbClr val="1F224E"/>
                </a:solidFill>
                <a:latin typeface="Myriad Pro" charset="0"/>
                <a:ea typeface="Myriad Pro" charset="0"/>
                <a:cs typeface="Myriad Pro" charset="0"/>
              </a:rPr>
              <a:t>) for example from Mexico or Iran where there are already large populations of these nationalities settled (DEV). These communities are established with economic and social networks, this encourages further migrants to establish a life in the USA and join the community groups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Percentage of skilled / qualified population in work force may influence ability to migrate (</a:t>
            </a:r>
            <a:r>
              <a:rPr lang="en-US" sz="1800" dirty="0">
                <a:sym typeface="Wingdings"/>
              </a:rPr>
              <a:t></a:t>
            </a:r>
            <a:r>
              <a:rPr lang="en-US" sz="1800" dirty="0">
                <a:solidFill>
                  <a:srgbClr val="1F224E"/>
                </a:solidFill>
                <a:latin typeface="Myriad Pro" charset="0"/>
                <a:ea typeface="Myriad Pro" charset="0"/>
                <a:cs typeface="Myriad Pro" charset="0"/>
              </a:rPr>
              <a:t>), for example the UK has a high number of immigrants living in the USA and the UK has a highly skilled workforce. The movement of skilled workers could be related to MNC or large companies employing international staff e.g. </a:t>
            </a:r>
            <a:r>
              <a:rPr lang="en-US" sz="1800" dirty="0" err="1">
                <a:solidFill>
                  <a:srgbClr val="1F224E"/>
                </a:solidFill>
                <a:latin typeface="Myriad Pro" charset="0"/>
                <a:ea typeface="Myriad Pro" charset="0"/>
                <a:cs typeface="Myriad Pro" charset="0"/>
              </a:rPr>
              <a:t>Glaxo</a:t>
            </a:r>
            <a:r>
              <a:rPr lang="en-US" sz="1800" dirty="0">
                <a:solidFill>
                  <a:srgbClr val="1F224E"/>
                </a:solidFill>
                <a:latin typeface="Myriad Pro" charset="0"/>
                <a:ea typeface="Myriad Pro" charset="0"/>
                <a:cs typeface="Myriad Pro" charset="0"/>
              </a:rPr>
              <a:t> Smith Klein (DEV). Political alliances between countries such as the UK and USA could make it less challenging for people to overcome entry requirements and migrate to the USA (DEV). </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4</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97085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B – Question 3(a)(iii) – 4 marks</a:t>
            </a:r>
          </a:p>
        </p:txBody>
      </p:sp>
      <p:sp>
        <p:nvSpPr>
          <p:cNvPr id="3" name="Content Placeholder 2"/>
          <p:cNvSpPr>
            <a:spLocks noGrp="1"/>
          </p:cNvSpPr>
          <p:nvPr>
            <p:ph idx="1"/>
          </p:nvPr>
        </p:nvSpPr>
        <p:spPr>
          <a:xfrm>
            <a:off x="343744" y="2420888"/>
            <a:ext cx="8136904" cy="3168352"/>
          </a:xfrm>
        </p:spPr>
        <p:txBody>
          <a:bodyPr>
            <a:noAutofit/>
          </a:bodyPr>
          <a:lstStyle/>
          <a:p>
            <a:pPr marL="0" indent="0">
              <a:buNone/>
            </a:pPr>
            <a:r>
              <a:rPr lang="en-GB" sz="1400" dirty="0">
                <a:solidFill>
                  <a:srgbClr val="1F224E"/>
                </a:solidFill>
                <a:latin typeface="Myriad Pro" charset="0"/>
                <a:ea typeface="Myriad Pro" charset="0"/>
                <a:cs typeface="Myriad Pro" charset="0"/>
              </a:rPr>
              <a:t>This is a four mark question where all marks are allocated to </a:t>
            </a:r>
            <a:r>
              <a:rPr lang="en-GB" sz="1400" dirty="0">
                <a:solidFill>
                  <a:srgbClr val="00B050"/>
                </a:solidFill>
                <a:latin typeface="Myriad Pro" charset="0"/>
                <a:ea typeface="Myriad Pro" charset="0"/>
                <a:cs typeface="Myriad Pro" charset="0"/>
              </a:rPr>
              <a:t>AO3 (skills)</a:t>
            </a:r>
            <a:r>
              <a:rPr lang="en-GB" sz="1400" dirty="0">
                <a:solidFill>
                  <a:srgbClr val="1F224E"/>
                </a:solidFill>
                <a:latin typeface="Myriad Pro" charset="0"/>
                <a:ea typeface="Myriad Pro" charset="0"/>
                <a:cs typeface="Myriad Pro" charset="0"/>
              </a:rPr>
              <a:t>.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00B050"/>
                </a:solidFill>
                <a:latin typeface="Myriad Pro" charset="0"/>
                <a:ea typeface="Myriad Pro" charset="0"/>
                <a:cs typeface="Myriad Pro" charset="0"/>
              </a:rPr>
              <a:t>‘</a:t>
            </a:r>
            <a:r>
              <a:rPr lang="en-US" sz="1400" dirty="0">
                <a:solidFill>
                  <a:srgbClr val="00B050"/>
                </a:solidFill>
                <a:latin typeface="Myriad Pro" charset="0"/>
                <a:ea typeface="Myriad Pro" charset="0"/>
                <a:cs typeface="Myriad Pro" charset="0"/>
              </a:rPr>
              <a:t>Undertake informed and critical questioning of data sources, analytical methodologies, data reporting</a:t>
            </a:r>
          </a:p>
          <a:p>
            <a:pPr marL="0" indent="0">
              <a:buNone/>
            </a:pPr>
            <a:r>
              <a:rPr lang="en-US" sz="1400" dirty="0">
                <a:solidFill>
                  <a:srgbClr val="00B050"/>
                </a:solidFill>
                <a:latin typeface="Myriad Pro" charset="0"/>
                <a:ea typeface="Myriad Pro" charset="0"/>
                <a:cs typeface="Myriad Pro" charset="0"/>
              </a:rPr>
              <a:t>and presentation</a:t>
            </a:r>
            <a:r>
              <a:rPr lang="en-GB" sz="1400" dirty="0">
                <a:solidFill>
                  <a:srgbClr val="00B05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this question students must make points suggesting how effective the data presentation technique shown in Fig. 4 is for showing </a:t>
            </a:r>
            <a:r>
              <a:rPr lang="en-US" sz="1400" dirty="0">
                <a:solidFill>
                  <a:srgbClr val="1F224E"/>
                </a:solidFill>
                <a:latin typeface="Myriad Pro" charset="0"/>
                <a:ea typeface="Myriad Pro" charset="0"/>
                <a:cs typeface="Myriad Pro" charset="0"/>
              </a:rPr>
              <a:t>the number of immigrants living in the USA by country of birth</a:t>
            </a:r>
            <a:r>
              <a:rPr lang="en-GB" sz="1400" dirty="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There are four marks available for this short answer question. As this is a low tariff question it is point marked, therefore there are marks for each </a:t>
            </a:r>
            <a:r>
              <a:rPr lang="en-US" sz="1400" dirty="0">
                <a:solidFill>
                  <a:srgbClr val="1F224E"/>
                </a:solidFill>
                <a:latin typeface="Myriad Pro" charset="0"/>
                <a:ea typeface="Myriad Pro" charset="0"/>
                <a:cs typeface="Myriad Pro" charset="0"/>
              </a:rPr>
              <a:t>suggestion of how effective the choropleth mapping technique is for showing the number of immigrants living in the USA by country of birth in Fig. 4 </a:t>
            </a:r>
            <a:r>
              <a:rPr lang="en-GB" sz="1400" dirty="0"/>
              <a:t>(</a:t>
            </a:r>
            <a:r>
              <a:rPr lang="en-GB" sz="1400" dirty="0">
                <a:sym typeface="Wingdings"/>
              </a:rPr>
              <a:t></a:t>
            </a:r>
            <a:r>
              <a:rPr lang="en-GB" sz="1400" dirty="0"/>
              <a:t>) </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Rectangle 3"/>
          <p:cNvSpPr/>
          <p:nvPr/>
        </p:nvSpPr>
        <p:spPr>
          <a:xfrm>
            <a:off x="343744" y="1124744"/>
            <a:ext cx="8260704"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4</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number of immigrants living in the USA by country of birth.</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2261763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3"/>
            <a:ext cx="9144000" cy="1143000"/>
          </a:xfrm>
        </p:spPr>
        <p:txBody>
          <a:bodyPr>
            <a:normAutofit fontScale="90000"/>
          </a:bodyPr>
          <a:lstStyle/>
          <a:p>
            <a:r>
              <a:rPr lang="en-GB" dirty="0"/>
              <a:t>Option B – Question 3(a)(iii) – 4 marks</a:t>
            </a:r>
          </a:p>
        </p:txBody>
      </p:sp>
      <p:sp>
        <p:nvSpPr>
          <p:cNvPr id="3" name="Content Placeholder 2"/>
          <p:cNvSpPr>
            <a:spLocks noGrp="1"/>
          </p:cNvSpPr>
          <p:nvPr>
            <p:ph idx="1"/>
          </p:nvPr>
        </p:nvSpPr>
        <p:spPr>
          <a:xfrm>
            <a:off x="251520" y="2348880"/>
            <a:ext cx="8517160" cy="3408182"/>
          </a:xfrm>
          <a:solidFill>
            <a:schemeClr val="bg1"/>
          </a:solidFill>
        </p:spPr>
        <p:txBody>
          <a:bodyPr>
            <a:normAutofit fontScale="62500" lnSpcReduction="20000"/>
          </a:bodyPr>
          <a:lstStyle/>
          <a:p>
            <a:pPr marL="0" indent="0">
              <a:buNone/>
            </a:pP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is used effectively with graduated shades of one </a:t>
            </a: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to show differences in country of birth, for example Mexico (dark shade &gt;500,000) and Mali (light shade &lt; 1,000)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shading also allows easy recognition of spatial variations at global and intra-regional scales, for example the contrasts between Sub-Saharan Africa and Europe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are large, therefore the map does not provide precise numbers of immigrants from each country e.g. 250-500 thousand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appear to be arbitrary, which affects the visual image of the map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Block shading of a whole country gives the false impression that the origin of migrants is evenly distributed within that country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Since countries vary greatly in size, the block shading of large units has a dominating effect on the appearance of the map, for example over 1m immigrants living in the USA were born in both China and Vietnam but China is more noticeable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r>
              <a:rPr lang="en-US" sz="1800" dirty="0">
                <a:solidFill>
                  <a:srgbClr val="1F224E"/>
                </a:solidFill>
                <a:latin typeface="Myriad Pro" charset="0"/>
                <a:ea typeface="Myriad Pro" charset="0"/>
                <a:cs typeface="Myriad Pro" charset="0"/>
              </a:rPr>
              <a:t> </a:t>
            </a:r>
          </a:p>
          <a:p>
            <a:pPr marL="0" indent="0">
              <a:buNone/>
            </a:pPr>
            <a:r>
              <a:rPr lang="en-US" sz="1800" dirty="0">
                <a:solidFill>
                  <a:srgbClr val="1F224E"/>
                </a:solidFill>
                <a:latin typeface="Myriad Pro" charset="0"/>
                <a:ea typeface="Myriad Pro" charset="0"/>
                <a:cs typeface="Myriad Pro" charset="0"/>
              </a:rPr>
              <a:t>The data for each country is in absolute numbers and not </a:t>
            </a:r>
            <a:r>
              <a:rPr lang="en-US" sz="1800" dirty="0" err="1">
                <a:solidFill>
                  <a:srgbClr val="1F224E"/>
                </a:solidFill>
                <a:latin typeface="Myriad Pro" charset="0"/>
                <a:ea typeface="Myriad Pro" charset="0"/>
                <a:cs typeface="Myriad Pro" charset="0"/>
              </a:rPr>
              <a:t>standardised</a:t>
            </a:r>
            <a:r>
              <a:rPr lang="en-US" sz="1800" dirty="0">
                <a:solidFill>
                  <a:srgbClr val="1F224E"/>
                </a:solidFill>
                <a:latin typeface="Myriad Pro" charset="0"/>
                <a:ea typeface="Myriad Pro" charset="0"/>
                <a:cs typeface="Myriad Pro" charset="0"/>
              </a:rPr>
              <a:t> such as by percentage of the population, which makes the figures by country of birth less comparable (</a:t>
            </a:r>
            <a:r>
              <a:rPr lang="en-GB" sz="1800" dirty="0">
                <a:sym typeface="Wingdings"/>
              </a:rPr>
              <a:t></a:t>
            </a:r>
            <a:r>
              <a:rPr lang="en-US" sz="1800" dirty="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map projection (Mercator) exaggerates scale away from the equator; this produces a disproportionate visual effect of countries of birth of immigrants living in the USA; countries towards the poles appear larger and more dominant than those nearer the equator (</a:t>
            </a:r>
            <a:r>
              <a:rPr lang="en-GB" sz="1800" dirty="0">
                <a:sym typeface="Wingdings"/>
              </a:rPr>
              <a:t></a:t>
            </a:r>
            <a:r>
              <a:rPr lang="en-US" sz="1800" dirty="0">
                <a:solidFill>
                  <a:srgbClr val="1F224E"/>
                </a:solidFill>
                <a:latin typeface="Myriad Pro" charset="0"/>
                <a:ea typeface="Myriad Pro" charset="0"/>
                <a:cs typeface="Myriad Pro" charset="0"/>
              </a:rPr>
              <a:t>).</a:t>
            </a:r>
          </a:p>
        </p:txBody>
      </p:sp>
      <p:sp>
        <p:nvSpPr>
          <p:cNvPr id="4" name="Rectangle 3"/>
          <p:cNvSpPr/>
          <p:nvPr/>
        </p:nvSpPr>
        <p:spPr>
          <a:xfrm>
            <a:off x="251520" y="1014060"/>
            <a:ext cx="8640960"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4</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number of immigrants living in the USA by country of birth.</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301740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980728"/>
          </a:xfrm>
        </p:spPr>
        <p:txBody>
          <a:bodyPr>
            <a:normAutofit/>
          </a:bodyPr>
          <a:lstStyle/>
          <a:p>
            <a:pPr algn="ctr"/>
            <a:r>
              <a:rPr lang="en-GB" sz="4000" dirty="0">
                <a:solidFill>
                  <a:srgbClr val="60665A"/>
                </a:solidFill>
                <a:latin typeface="Arial" panose="020B0604020202020204" pitchFamily="34" charset="0"/>
                <a:cs typeface="Arial" panose="020B0604020202020204" pitchFamily="34" charset="0"/>
              </a:rPr>
              <a:t>Option B – Question 3(b) – 8 marks</a:t>
            </a:r>
          </a:p>
        </p:txBody>
      </p:sp>
      <p:sp>
        <p:nvSpPr>
          <p:cNvPr id="7" name="TextBox 6"/>
          <p:cNvSpPr txBox="1"/>
          <p:nvPr/>
        </p:nvSpPr>
        <p:spPr>
          <a:xfrm>
            <a:off x="251520" y="908720"/>
            <a:ext cx="8568953"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emigration from an LIDC can provide opportunities for that LIDC.</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95536" y="1700808"/>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is an eight mark question where all marks are allocated to </a:t>
            </a:r>
            <a:r>
              <a:rPr lang="en-GB" sz="1200" dirty="0">
                <a:solidFill>
                  <a:srgbClr val="FF0000"/>
                </a:solidFill>
                <a:latin typeface="Myriad Pro" charset="0"/>
                <a:ea typeface="Myriad Pro" charset="0"/>
                <a:cs typeface="Myriad Pro" charset="0"/>
              </a:rPr>
              <a:t>AO1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Case study of one LIDC to show how it has limited influence over and restricted response to the global migration system. Illustrate economic, political and social factors which explain’</a:t>
            </a:r>
            <a:r>
              <a:rPr lang="en-GB" sz="1200" dirty="0">
                <a:solidFill>
                  <a:srgbClr val="1F224E"/>
                </a:solidFill>
                <a:latin typeface="Myriad Pro" charset="0"/>
                <a:ea typeface="Myriad Pro" charset="0"/>
                <a:cs typeface="Myriad Pro" charset="0"/>
              </a:rPr>
              <a:t> is stated in the specification (key idea 3.a of this topic) including ‘</a:t>
            </a:r>
            <a:r>
              <a:rPr lang="en-GB" sz="1200" dirty="0">
                <a:solidFill>
                  <a:srgbClr val="FF0000"/>
                </a:solidFill>
                <a:latin typeface="Myriad Pro" charset="0"/>
                <a:ea typeface="Myriad Pro" charset="0"/>
                <a:cs typeface="Myriad Pro" charset="0"/>
              </a:rPr>
              <a:t>opportunities, such as migrant remittances</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189831" y="3654600"/>
            <a:ext cx="2758752"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(6–8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emigration from an LIDC can provide opportunities for that country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explanations of how emigration from an LIDC can provide opportunities for that country.</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a:t>
            </a:r>
            <a:r>
              <a:rPr lang="en-US" sz="1100" b="1" dirty="0">
                <a:solidFill>
                  <a:srgbClr val="1F224E"/>
                </a:solidFill>
                <a:latin typeface="Myriad Pro" charset="0"/>
                <a:ea typeface="Myriad Pro" charset="0"/>
                <a:cs typeface="Myriad Pro" charset="0"/>
              </a:rPr>
              <a:t>accurate place-specific</a:t>
            </a:r>
            <a:r>
              <a:rPr lang="en-US" sz="1100" dirty="0">
                <a:solidFill>
                  <a:srgbClr val="1F224E"/>
                </a:solidFill>
                <a:latin typeface="Myriad Pro" charset="0"/>
                <a:ea typeface="Myriad Pro" charset="0"/>
                <a:cs typeface="Myriad Pro" charset="0"/>
              </a:rPr>
              <a:t> detail.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6372200" y="3664589"/>
            <a:ext cx="2578919"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(1–2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emigration from an LIDC can provide opportunities for that country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explanations of how emigration from an LIDC can provide opportunities for that country.</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is an attempt to include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but it is </a:t>
            </a:r>
            <a:r>
              <a:rPr lang="en-US" sz="1100" b="1" dirty="0">
                <a:solidFill>
                  <a:srgbClr val="1F224E"/>
                </a:solidFill>
                <a:latin typeface="Myriad Pro" charset="0"/>
                <a:ea typeface="Myriad Pro" charset="0"/>
                <a:cs typeface="Myriad Pro" charset="0"/>
              </a:rPr>
              <a:t>inaccurate</a:t>
            </a:r>
            <a:r>
              <a:rPr lang="en-US" sz="1100" dirty="0">
                <a:solidFill>
                  <a:srgbClr val="1F224E"/>
                </a:solidFill>
                <a:latin typeface="Myriad Pro" charset="0"/>
                <a:ea typeface="Myriad Pro" charset="0"/>
                <a:cs typeface="Myriad Pro" charset="0"/>
              </a:rPr>
              <a:t>.</a:t>
            </a:r>
          </a:p>
          <a:p>
            <a:endParaRPr lang="en-GB" sz="1100" dirty="0">
              <a:solidFill>
                <a:srgbClr val="1F224E"/>
              </a:solidFill>
              <a:latin typeface="Myriad Pro" charset="0"/>
              <a:ea typeface="Myriad Pro" charset="0"/>
              <a:cs typeface="Myriad Pro" charset="0"/>
            </a:endParaRPr>
          </a:p>
          <a:p>
            <a:endParaRPr lang="en-GB" sz="1100" dirty="0">
              <a:solidFill>
                <a:srgbClr val="1F224E"/>
              </a:solidFill>
              <a:latin typeface="Myriad Pro" charset="0"/>
              <a:ea typeface="Myriad Pro" charset="0"/>
              <a:cs typeface="Myriad Pro" charset="0"/>
            </a:endParaRPr>
          </a:p>
        </p:txBody>
      </p:sp>
      <p:sp>
        <p:nvSpPr>
          <p:cNvPr id="8" name="TextBox 7"/>
          <p:cNvSpPr txBox="1"/>
          <p:nvPr/>
        </p:nvSpPr>
        <p:spPr>
          <a:xfrm>
            <a:off x="3187849" y="3670294"/>
            <a:ext cx="2953469"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(3–5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emigration from an LIDC can provide opportunities for that country </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explanations of how emigration from an LIDC can provide opportunities for that country.</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some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which is </a:t>
            </a:r>
            <a:r>
              <a:rPr lang="en-US" sz="1100" b="1" dirty="0">
                <a:solidFill>
                  <a:srgbClr val="1F224E"/>
                </a:solidFill>
                <a:latin typeface="Myriad Pro" charset="0"/>
                <a:ea typeface="Myriad Pro" charset="0"/>
                <a:cs typeface="Myriad Pro" charset="0"/>
              </a:rPr>
              <a:t>partially accurate</a:t>
            </a:r>
            <a:r>
              <a:rPr lang="en-US" sz="1100" dirty="0">
                <a:solidFill>
                  <a:srgbClr val="1F224E"/>
                </a:solidFill>
                <a:latin typeface="Myriad Pro" charset="0"/>
                <a:ea typeface="Myriad Pro" charset="0"/>
                <a:cs typeface="Myriad Pro" charset="0"/>
              </a:rPr>
              <a:t>.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2" name="Rectangle 1"/>
          <p:cNvSpPr/>
          <p:nvPr/>
        </p:nvSpPr>
        <p:spPr>
          <a:xfrm>
            <a:off x="1547664" y="6446787"/>
            <a:ext cx="5976664" cy="276999"/>
          </a:xfrm>
          <a:prstGeom prst="rect">
            <a:avLst/>
          </a:prstGeom>
          <a:solidFill>
            <a:schemeClr val="bg1"/>
          </a:solidFill>
        </p:spPr>
        <p:txBody>
          <a:bodyPr wrap="square">
            <a:spAutoFit/>
          </a:bodyPr>
          <a:lstStyle/>
          <a:p>
            <a:r>
              <a:rPr lang="en-US" sz="1200" dirty="0">
                <a:solidFill>
                  <a:srgbClr val="1F224E"/>
                </a:solidFill>
                <a:latin typeface="Myriad Pro" charset="0"/>
                <a:ea typeface="Myriad Pro" charset="0"/>
                <a:cs typeface="Myriad Pro" charset="0"/>
              </a:rPr>
              <a:t>No response or no response worthy of credit would achieve </a:t>
            </a:r>
            <a:r>
              <a:rPr lang="en-US" sz="1200" b="1" dirty="0">
                <a:solidFill>
                  <a:srgbClr val="1F224E"/>
                </a:solidFill>
                <a:latin typeface="Myriad Pro" charset="0"/>
                <a:ea typeface="Myriad Pro" charset="0"/>
                <a:cs typeface="Myriad Pro" charset="0"/>
              </a:rPr>
              <a:t>0 marks </a:t>
            </a:r>
            <a:r>
              <a:rPr lang="en-US" sz="1200" dirty="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88647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044798"/>
          </a:xfrm>
        </p:spPr>
        <p:txBody>
          <a:bodyPr>
            <a:normAutofit fontScale="90000"/>
          </a:bodyPr>
          <a:lstStyle/>
          <a:p>
            <a:r>
              <a:rPr lang="en-GB" dirty="0"/>
              <a:t>Option B – Question 3(b) – 8 marks</a:t>
            </a:r>
          </a:p>
        </p:txBody>
      </p:sp>
      <p:sp>
        <p:nvSpPr>
          <p:cNvPr id="7" name="TextBox 6"/>
          <p:cNvSpPr txBox="1"/>
          <p:nvPr/>
        </p:nvSpPr>
        <p:spPr>
          <a:xfrm>
            <a:off x="424694" y="903387"/>
            <a:ext cx="8179754"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emigration from an LIDC can provide opportunities for that LIDC.</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424694" y="1670730"/>
            <a:ext cx="8179754" cy="406252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00" dirty="0">
                <a:solidFill>
                  <a:srgbClr val="1F224E"/>
                </a:solidFill>
                <a:latin typeface="Myriad Pro" charset="0"/>
                <a:ea typeface="Myriad Pro" charset="0"/>
                <a:cs typeface="Myriad Pro" charset="0"/>
              </a:rPr>
              <a:t>The ‘Indicative content’ column of the mark scheme gives a number of suggestions of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 </a:t>
            </a:r>
            <a:r>
              <a:rPr lang="en-GB" sz="1100" dirty="0">
                <a:solidFill>
                  <a:srgbClr val="1F224E"/>
                </a:solidFill>
                <a:latin typeface="Myriad Pro" charset="0"/>
                <a:ea typeface="Myriad Pro" charset="0"/>
                <a:cs typeface="Myriad Pro" charset="0"/>
              </a:rPr>
              <a:t>shown. </a:t>
            </a: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1F224E"/>
                </a:solidFill>
                <a:latin typeface="Myriad Pro" charset="0"/>
                <a:ea typeface="Myriad Pro" charset="0"/>
                <a:cs typeface="Myriad Pro" charset="0"/>
              </a:rPr>
              <a:t>Reference to a case study must be included; there is no requirement for candidates to make reference to more than one case study. </a:t>
            </a: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emigration from an LIDC can provide opportunities for that LIDC could potentially include: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migrant remittances are important in terms of family benefits. Even small amounts of money sent home can be significant in improving quality of life for example, many migrants from Laos to Thailand are from subsistence farming families. 22% of families in Laos live below the poverty line and migrant remittances are their main source of income</a:t>
            </a:r>
          </a:p>
          <a:p>
            <a:r>
              <a:rPr lang="en-US" sz="1100" dirty="0">
                <a:solidFill>
                  <a:srgbClr val="1F224E"/>
                </a:solidFill>
                <a:latin typeface="Myriad Pro" charset="0"/>
                <a:ea typeface="Myriad Pro" charset="0"/>
                <a:cs typeface="Myriad Pro" charset="0"/>
              </a:rPr>
              <a:t>migrant remittances are important in terms of the multiplier effect on development, often initiated by consumer spending and / or small scale business investment at the local scale. Families in Laos use remittances for the purchase of domestic appliances and hire or purchase of agricultural machinery such as small ‘hand tractors’ and </a:t>
            </a:r>
            <a:r>
              <a:rPr lang="en-US" sz="1100" dirty="0" err="1">
                <a:solidFill>
                  <a:srgbClr val="1F224E"/>
                </a:solidFill>
                <a:latin typeface="Myriad Pro" charset="0"/>
                <a:ea typeface="Myriad Pro" charset="0"/>
                <a:cs typeface="Myriad Pro" charset="0"/>
              </a:rPr>
              <a:t>fertiliser</a:t>
            </a:r>
            <a:r>
              <a:rPr lang="en-US" sz="1100" dirty="0">
                <a:solidFill>
                  <a:srgbClr val="1F224E"/>
                </a:solidFill>
                <a:latin typeface="Myriad Pro" charset="0"/>
                <a:ea typeface="Myriad Pro" charset="0"/>
                <a:cs typeface="Myriad Pro" charset="0"/>
              </a:rPr>
              <a:t>. This not only benefits family prosperity but also stimulates small-scale economic development and employment in the supply areas / settlements</a:t>
            </a:r>
          </a:p>
          <a:p>
            <a:r>
              <a:rPr lang="en-US" sz="1100" dirty="0">
                <a:solidFill>
                  <a:srgbClr val="1F224E"/>
                </a:solidFill>
                <a:latin typeface="Myriad Pro" charset="0"/>
                <a:ea typeface="Myriad Pro" charset="0"/>
                <a:cs typeface="Myriad Pro" charset="0"/>
              </a:rPr>
              <a:t>decline in population relieves pressure on resources, including supply of water, food and fuel. For example, in the fragile semi-arid environment of the middle </a:t>
            </a:r>
            <a:r>
              <a:rPr lang="en-US" sz="1100" dirty="0" err="1">
                <a:solidFill>
                  <a:srgbClr val="1F224E"/>
                </a:solidFill>
                <a:latin typeface="Myriad Pro" charset="0"/>
                <a:ea typeface="Myriad Pro" charset="0"/>
                <a:cs typeface="Myriad Pro" charset="0"/>
              </a:rPr>
              <a:t>Draa</a:t>
            </a:r>
            <a:r>
              <a:rPr lang="en-US" sz="1100" dirty="0">
                <a:solidFill>
                  <a:srgbClr val="1F224E"/>
                </a:solidFill>
                <a:latin typeface="Myriad Pro" charset="0"/>
                <a:ea typeface="Myriad Pro" charset="0"/>
                <a:cs typeface="Myriad Pro" charset="0"/>
              </a:rPr>
              <a:t> Valley, Morocco, oasis agro-systems are under increasing threat from drought. Increase in emigration has lowered demand for commonly shared resources such as water, and remittances have helped to sustain the communities left behind</a:t>
            </a:r>
          </a:p>
          <a:p>
            <a:r>
              <a:rPr lang="en-US" sz="1100" dirty="0">
                <a:solidFill>
                  <a:srgbClr val="1F224E"/>
                </a:solidFill>
                <a:latin typeface="Myriad Pro" charset="0"/>
                <a:ea typeface="Myriad Pro" charset="0"/>
                <a:cs typeface="Myriad Pro" charset="0"/>
              </a:rPr>
              <a:t>returning migrants may bring influence e.g. new ideals, values (smaller family size, gender equality, pro-democracy) and business contacts (potential for investment). For example in transforming the socio-economic life of village communities in rural development throughout India.</a:t>
            </a:r>
          </a:p>
          <a:p>
            <a:pPr marL="0" indent="0">
              <a:buNone/>
            </a:pP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11812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a:t>Option C – Question 4* – 16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Social factors are the </a:t>
            </a:r>
            <a:r>
              <a:rPr lang="en-US" sz="1600" u="sng" dirty="0">
                <a:solidFill>
                  <a:srgbClr val="00B0F0"/>
                </a:solidFill>
                <a:latin typeface="Myriad Pro" charset="0"/>
                <a:ea typeface="Myriad Pro" charset="0"/>
                <a:cs typeface="Myriad Pro" charset="0"/>
              </a:rPr>
              <a:t>most important</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influences responsible for gender inequalities</a:t>
            </a:r>
            <a:r>
              <a:rPr lang="en-US" sz="1600" dirty="0">
                <a:solidFill>
                  <a:srgbClr val="00B0F0"/>
                </a:solidFill>
                <a:latin typeface="Myriad Pro" charset="0"/>
                <a:ea typeface="Myriad Pro" charset="0"/>
                <a:cs typeface="Myriad Pro" charset="0"/>
              </a:rPr>
              <a:t>”. Discuss.</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In Section B of the Human interactions (02) question paper one pair of options (either options A and B or options C and D) will contain </a:t>
            </a:r>
            <a:r>
              <a:rPr lang="en-GB" sz="1200" u="sng" dirty="0">
                <a:solidFill>
                  <a:srgbClr val="1F224E"/>
                </a:solidFill>
                <a:latin typeface="Myriad Pro" charset="0"/>
                <a:ea typeface="Myriad Pro" charset="0"/>
                <a:cs typeface="Myriad Pro" charset="0"/>
              </a:rPr>
              <a:t>16 mark questions</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different factors responsible for gender inequalities, including social factors, </a:t>
            </a:r>
            <a:r>
              <a:rPr lang="en-GB" sz="1200" dirty="0">
                <a:solidFill>
                  <a:srgbClr val="1F224E"/>
                </a:solidFill>
                <a:latin typeface="Myriad Pro" charset="0"/>
                <a:ea typeface="Myriad Pro" charset="0"/>
                <a:cs typeface="Myriad Pro" charset="0"/>
              </a:rPr>
              <a:t>(key idea 2.a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 key idea 2.a is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and the key words ‘</a:t>
            </a:r>
            <a:r>
              <a:rPr lang="en-GB" sz="1200" dirty="0">
                <a:solidFill>
                  <a:srgbClr val="00B0F0"/>
                </a:solidFill>
                <a:latin typeface="Myriad Pro" charset="0"/>
                <a:ea typeface="Myriad Pro" charset="0"/>
                <a:cs typeface="Myriad Pro" charset="0"/>
              </a:rPr>
              <a:t>most important</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whether </a:t>
            </a:r>
            <a:r>
              <a:rPr lang="en-US" sz="1200" dirty="0">
                <a:solidFill>
                  <a:srgbClr val="1F224E"/>
                </a:solidFill>
                <a:latin typeface="Myriad Pro" charset="0"/>
                <a:ea typeface="Myriad Pro" charset="0"/>
                <a:cs typeface="Myriad Pro" charset="0"/>
              </a:rPr>
              <a:t>social factors are the most important influences responsible for gender inequalities</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study</a:t>
            </a:r>
            <a:r>
              <a:rPr lang="en-GB" sz="1200" dirty="0">
                <a:solidFill>
                  <a:srgbClr val="1F224E"/>
                </a:solidFill>
                <a:latin typeface="Myriad Pro" charset="0"/>
                <a:ea typeface="Myriad Pro" charset="0"/>
                <a:cs typeface="Myriad Pro" charset="0"/>
              </a:rPr>
              <a:t> covered. </a:t>
            </a:r>
          </a:p>
        </p:txBody>
      </p:sp>
    </p:spTree>
    <p:extLst>
      <p:ext uri="{BB962C8B-B14F-4D97-AF65-F5344CB8AC3E}">
        <p14:creationId xmlns:p14="http://schemas.microsoft.com/office/powerpoint/2010/main" val="392254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Human interactions be assessed?</a:t>
            </a:r>
          </a:p>
        </p:txBody>
      </p:sp>
      <p:sp>
        <p:nvSpPr>
          <p:cNvPr id="4" name="TextBox 3"/>
          <p:cNvSpPr txBox="1"/>
          <p:nvPr/>
        </p:nvSpPr>
        <p:spPr>
          <a:xfrm>
            <a:off x="611560" y="1508474"/>
            <a:ext cx="7704856" cy="4142673"/>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be 66 marks and there is 1 hour 30 minutes to complete the exam (over 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two sections to Human interactions: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questions on the topic of Changing Spaces; Making Places.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B which includes questions on the topic of Global Connections (optionality where       </a:t>
            </a:r>
          </a:p>
          <a:p>
            <a:pPr>
              <a:spcBef>
                <a:spcPct val="20000"/>
              </a:spcBef>
            </a:pPr>
            <a:r>
              <a:rPr lang="en-GB" sz="1400" dirty="0">
                <a:solidFill>
                  <a:srgbClr val="1F224E"/>
                </a:solidFill>
                <a:latin typeface="Myriad Pro" charset="0"/>
                <a:ea typeface="Myriad Pro" charset="0"/>
                <a:cs typeface="Myriad Pro" charset="0"/>
              </a:rPr>
              <a:t>      students must answer either Option A (</a:t>
            </a:r>
            <a:r>
              <a:rPr lang="en-US" sz="1400" dirty="0">
                <a:solidFill>
                  <a:srgbClr val="1F224E"/>
                </a:solidFill>
                <a:latin typeface="Myriad Pro" charset="0"/>
                <a:ea typeface="Myriad Pro" charset="0"/>
                <a:cs typeface="Myriad Pro" charset="0"/>
              </a:rPr>
              <a:t>Trade in the Contemporary World</a:t>
            </a:r>
            <a:r>
              <a:rPr lang="en-GB" sz="1400" dirty="0">
                <a:solidFill>
                  <a:srgbClr val="1F224E"/>
                </a:solidFill>
                <a:latin typeface="Myriad Pro" charset="0"/>
                <a:ea typeface="Myriad Pro" charset="0"/>
                <a:cs typeface="Myriad Pro" charset="0"/>
              </a:rPr>
              <a:t>) or Option B </a:t>
            </a:r>
          </a:p>
          <a:p>
            <a:pPr>
              <a:spcBef>
                <a:spcPct val="20000"/>
              </a:spcBef>
            </a:pPr>
            <a:r>
              <a:rPr lang="en-GB" sz="1400" dirty="0">
                <a:solidFill>
                  <a:srgbClr val="1F224E"/>
                </a:solidFill>
                <a:latin typeface="Myriad Pro" charset="0"/>
                <a:ea typeface="Myriad Pro" charset="0"/>
                <a:cs typeface="Myriad Pro" charset="0"/>
              </a:rPr>
              <a:t>      (Global Migration) and either Option C (Human Rights) or Option D (Power and Borders).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two sections in more detail on the following slides.</a:t>
            </a:r>
          </a:p>
        </p:txBody>
      </p:sp>
      <p:graphicFrame>
        <p:nvGraphicFramePr>
          <p:cNvPr id="5" name="Table 4"/>
          <p:cNvGraphicFramePr>
            <a:graphicFrameLocks noGrp="1"/>
          </p:cNvGraphicFramePr>
          <p:nvPr>
            <p:extLst>
              <p:ext uri="{D42A27DB-BD31-4B8C-83A1-F6EECF244321}">
                <p14:modId xmlns:p14="http://schemas.microsoft.com/office/powerpoint/2010/main" val="2686826628"/>
              </p:ext>
            </p:extLst>
          </p:nvPr>
        </p:nvGraphicFramePr>
        <p:xfrm>
          <a:off x="1115616" y="2710902"/>
          <a:ext cx="6552729" cy="873869"/>
        </p:xfrm>
        <a:graphic>
          <a:graphicData uri="http://schemas.openxmlformats.org/drawingml/2006/table">
            <a:tbl>
              <a:tblPr firstRow="1" bandRow="1">
                <a:tableStyleId>{5C22544A-7EE6-4342-B048-85BDC9FD1C3A}</a:tableStyleId>
              </a:tblPr>
              <a:tblGrid>
                <a:gridCol w="641029">
                  <a:extLst>
                    <a:ext uri="{9D8B030D-6E8A-4147-A177-3AD203B41FA5}">
                      <a16:colId xmlns:a16="http://schemas.microsoft.com/office/drawing/2014/main" val="20000"/>
                    </a:ext>
                  </a:extLst>
                </a:gridCol>
                <a:gridCol w="180724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7">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30</a:t>
                      </a:r>
                    </a:p>
                  </a:txBody>
                  <a:tcPr>
                    <a:solidFill>
                      <a:schemeClr val="bg1">
                        <a:lumMod val="85000"/>
                      </a:schemeClr>
                    </a:solidFill>
                  </a:tcPr>
                </a:tc>
                <a:tc>
                  <a:txBody>
                    <a:bodyPr/>
                    <a:lstStyle/>
                    <a:p>
                      <a:pPr algn="ctr"/>
                      <a:r>
                        <a:rPr lang="en-GB" sz="1400" dirty="0"/>
                        <a:t>27</a:t>
                      </a:r>
                    </a:p>
                  </a:txBody>
                  <a:tcPr>
                    <a:solidFill>
                      <a:schemeClr val="bg1">
                        <a:lumMod val="85000"/>
                      </a:schemeClr>
                    </a:solidFill>
                  </a:tcPr>
                </a:tc>
                <a:tc>
                  <a:txBody>
                    <a:bodyPr/>
                    <a:lstStyle/>
                    <a:p>
                      <a:pPr algn="ctr"/>
                      <a:r>
                        <a:rPr lang="en-GB" sz="1400" dirty="0"/>
                        <a:t>9</a:t>
                      </a:r>
                    </a:p>
                  </a:txBody>
                  <a:tcPr>
                    <a:solidFill>
                      <a:schemeClr val="bg1">
                        <a:lumMod val="85000"/>
                      </a:schemeClr>
                    </a:solidFill>
                  </a:tcPr>
                </a:tc>
                <a:tc>
                  <a:txBody>
                    <a:bodyPr/>
                    <a:lstStyle/>
                    <a:p>
                      <a:pPr algn="ctr"/>
                      <a:r>
                        <a:rPr lang="en-GB" sz="1400" dirty="0"/>
                        <a:t>66</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9858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C – Question 4* – 16 marks – The mark scheme</a:t>
            </a:r>
          </a:p>
        </p:txBody>
      </p:sp>
      <p:sp>
        <p:nvSpPr>
          <p:cNvPr id="3" name="Content Placeholder 2"/>
          <p:cNvSpPr txBox="1">
            <a:spLocks/>
          </p:cNvSpPr>
          <p:nvPr/>
        </p:nvSpPr>
        <p:spPr>
          <a:xfrm>
            <a:off x="87288" y="836712"/>
            <a:ext cx="4392488" cy="482453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factors responsible for gender inequalities, including social factors.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factors responsible for gender inequalities, including social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factors responsible for gender inequalities, including social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482453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relating to the influence of factors responsible for gender inequalities.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relating to the influence of factors responsible for gender inequalities.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relating to the influence of factors responsible for gender inequalities.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2211" y="5805264"/>
            <a:ext cx="5242495" cy="553998"/>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1207134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73"/>
            <a:ext cx="9144000" cy="936104"/>
          </a:xfrm>
        </p:spPr>
        <p:txBody>
          <a:bodyPr>
            <a:noAutofit/>
          </a:bodyPr>
          <a:lstStyle/>
          <a:p>
            <a:r>
              <a:rPr lang="en-GB" sz="2800" dirty="0"/>
              <a:t>Option C – Question 4* – 16 marks – Indicative content</a:t>
            </a:r>
          </a:p>
        </p:txBody>
      </p:sp>
      <p:sp>
        <p:nvSpPr>
          <p:cNvPr id="7" name="Content Placeholder 2"/>
          <p:cNvSpPr txBox="1">
            <a:spLocks/>
          </p:cNvSpPr>
          <p:nvPr/>
        </p:nvSpPr>
        <p:spPr>
          <a:xfrm>
            <a:off x="107503" y="2078846"/>
            <a:ext cx="4320481" cy="26642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rgbClr val="FF0000"/>
                </a:solidFill>
                <a:latin typeface="Myriad Pro" charset="0"/>
                <a:ea typeface="Myriad Pro" charset="0"/>
                <a:cs typeface="Myriad Pro" charset="0"/>
              </a:rPr>
              <a:t>AO1 – 8 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different factors responsible for gender inequalities, including social factors,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social factors, such as lack of access to education, literacy rates, discrimination in access to health care, rates of maternal mortality, sex-selective abortion, forced marriage, female genital mutilation, violence, patriarchy</a:t>
            </a:r>
          </a:p>
          <a:p>
            <a:r>
              <a:rPr lang="en-US" sz="1200" dirty="0">
                <a:solidFill>
                  <a:srgbClr val="1F224E"/>
                </a:solidFill>
                <a:latin typeface="Myriad Pro" charset="0"/>
                <a:ea typeface="Myriad Pro" charset="0"/>
                <a:cs typeface="Myriad Pro" charset="0"/>
              </a:rPr>
              <a:t>economic factors, such as discrimination in </a:t>
            </a:r>
            <a:r>
              <a:rPr lang="en-US" sz="1200" dirty="0" err="1">
                <a:solidFill>
                  <a:srgbClr val="1F224E"/>
                </a:solidFill>
                <a:latin typeface="Myriad Pro" charset="0"/>
                <a:ea typeface="Myriad Pro" charset="0"/>
                <a:cs typeface="Myriad Pro" charset="0"/>
              </a:rPr>
              <a:t>labour</a:t>
            </a:r>
            <a:r>
              <a:rPr lang="en-US" sz="1200" dirty="0">
                <a:solidFill>
                  <a:srgbClr val="1F224E"/>
                </a:solidFill>
                <a:latin typeface="Myriad Pro" charset="0"/>
                <a:ea typeface="Myriad Pro" charset="0"/>
                <a:cs typeface="Myriad Pro" charset="0"/>
              </a:rPr>
              <a:t> participation, the wages gap, property rights, inheritance, dowry</a:t>
            </a:r>
          </a:p>
          <a:p>
            <a:r>
              <a:rPr lang="en-US" sz="1200" dirty="0">
                <a:solidFill>
                  <a:srgbClr val="1F224E"/>
                </a:solidFill>
                <a:latin typeface="Myriad Pro" charset="0"/>
                <a:ea typeface="Myriad Pro" charset="0"/>
                <a:cs typeface="Myriad Pro" charset="0"/>
              </a:rPr>
              <a:t>political factors, such as limited political empowerment through lack of participation in councils and government institutions</a:t>
            </a:r>
          </a:p>
          <a:p>
            <a:r>
              <a:rPr lang="en-US" sz="1200" dirty="0">
                <a:solidFill>
                  <a:srgbClr val="1F224E"/>
                </a:solidFill>
                <a:latin typeface="Myriad Pro" charset="0"/>
                <a:ea typeface="Myriad Pro" charset="0"/>
                <a:cs typeface="Myriad Pro" charset="0"/>
              </a:rPr>
              <a:t>environmental factors, such as air and water pollutants which place women and their unborn children at risk.</a:t>
            </a:r>
          </a:p>
          <a:p>
            <a:pPr marL="0" indent="0">
              <a:buNone/>
            </a:pPr>
            <a:endParaRPr lang="en-US" sz="1200" dirty="0">
              <a:solidFill>
                <a:srgbClr val="1F224E"/>
              </a:solidFill>
              <a:latin typeface="Myriad Pro" charset="0"/>
              <a:ea typeface="Myriad Pro" charset="0"/>
              <a:cs typeface="Myriad Pro" charset="0"/>
            </a:endParaRPr>
          </a:p>
        </p:txBody>
      </p:sp>
      <p:sp>
        <p:nvSpPr>
          <p:cNvPr id="3" name="Rectangle 2"/>
          <p:cNvSpPr/>
          <p:nvPr/>
        </p:nvSpPr>
        <p:spPr>
          <a:xfrm>
            <a:off x="4513895" y="2078846"/>
            <a:ext cx="4428491" cy="2862322"/>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8 marks</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Apply knowledge and understanding to </a:t>
            </a:r>
            <a:r>
              <a:rPr lang="en-US" sz="1200" dirty="0" err="1">
                <a:solidFill>
                  <a:srgbClr val="00B0F0"/>
                </a:solidFill>
                <a:latin typeface="Myriad Pro" charset="0"/>
                <a:ea typeface="Myriad Pro" charset="0"/>
                <a:cs typeface="Myriad Pro" charset="0"/>
              </a:rPr>
              <a:t>analyse</a:t>
            </a:r>
            <a:r>
              <a:rPr lang="en-US" sz="1200" dirty="0">
                <a:solidFill>
                  <a:srgbClr val="00B0F0"/>
                </a:solidFill>
                <a:latin typeface="Myriad Pro" charset="0"/>
                <a:ea typeface="Myriad Pro" charset="0"/>
                <a:cs typeface="Myriad Pro" charset="0"/>
              </a:rPr>
              <a:t> and evaluate </a:t>
            </a:r>
            <a:r>
              <a:rPr lang="en-US" sz="1200" dirty="0">
                <a:solidFill>
                  <a:srgbClr val="1F224E"/>
                </a:solidFill>
                <a:latin typeface="Myriad Pro" charset="0"/>
                <a:ea typeface="Myriad Pro" charset="0"/>
                <a:cs typeface="Myriad Pro" charset="0"/>
              </a:rPr>
              <a:t>factors responsible for gender inequalities, could potentially include:</a:t>
            </a:r>
            <a:endParaRPr lang="en-GB" sz="120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influence and relative importance of the differing social factors relative to other factors in causing / exacerbating gender inequalities</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significance of social norms, entrenched in differing cultures, which influence gender inequalities</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importance of variations in enforcement of laws regarding, for example, age of marriage, property rights, equal inheritance, abortion</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cause and effect links between the factors and gender inequalities</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spatial variation of factors within and between countries.</a:t>
            </a:r>
          </a:p>
        </p:txBody>
      </p:sp>
      <p:sp>
        <p:nvSpPr>
          <p:cNvPr id="8" name="Rectangle 7"/>
          <p:cNvSpPr/>
          <p:nvPr/>
        </p:nvSpPr>
        <p:spPr>
          <a:xfrm>
            <a:off x="107504" y="1181117"/>
            <a:ext cx="8856984"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or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326332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a:t>Option D – Question 5* – 16 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For local communities in areas of conflict, intervention can </a:t>
            </a:r>
            <a:r>
              <a:rPr lang="en-US" sz="1600" dirty="0">
                <a:solidFill>
                  <a:srgbClr val="00B0F0"/>
                </a:solidFill>
                <a:latin typeface="Myriad Pro" charset="0"/>
                <a:ea typeface="Myriad Pro" charset="0"/>
                <a:cs typeface="Myriad Pro" charset="0"/>
              </a:rPr>
              <a:t>create </a:t>
            </a:r>
            <a:r>
              <a:rPr lang="en-US" sz="1600" u="sng" dirty="0">
                <a:solidFill>
                  <a:srgbClr val="00B0F0"/>
                </a:solidFill>
                <a:latin typeface="Myriad Pro" charset="0"/>
                <a:ea typeface="Myriad Pro" charset="0"/>
                <a:cs typeface="Myriad Pro" charset="0"/>
              </a:rPr>
              <a:t>more problems than it solves</a:t>
            </a:r>
            <a:r>
              <a:rPr lang="en-US" sz="1600" dirty="0">
                <a:solidFill>
                  <a:srgbClr val="00B0F0"/>
                </a:solidFill>
                <a:latin typeface="Myriad Pro" charset="0"/>
                <a:ea typeface="Myriad Pro" charset="0"/>
                <a:cs typeface="Myriad Pro" charset="0"/>
              </a:rPr>
              <a:t>”. Discuss.</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In Section B of the Human interactions (02) question paper one pair of options (either options A and B or options C and D) will contain </a:t>
            </a:r>
            <a:r>
              <a:rPr lang="en-GB" sz="1200" u="sng" dirty="0">
                <a:solidFill>
                  <a:srgbClr val="1F224E"/>
                </a:solidFill>
                <a:latin typeface="Myriad Pro" charset="0"/>
                <a:ea typeface="Myriad Pro" charset="0"/>
                <a:cs typeface="Myriad Pro" charset="0"/>
              </a:rPr>
              <a:t>16 mark questions</a:t>
            </a:r>
            <a:r>
              <a:rPr lang="en-GB" sz="1200" dirty="0">
                <a:solidFill>
                  <a:srgbClr val="1F224E"/>
                </a:solidFill>
                <a:latin typeface="Myriad Pro" charset="0"/>
                <a:ea typeface="Myriad Pro" charset="0"/>
                <a:cs typeface="Myriad Pro" charset="0"/>
              </a:rPr>
              <a:t> which will have </a:t>
            </a:r>
            <a:r>
              <a:rPr lang="en-GB" sz="1200" u="sng" dirty="0">
                <a:solidFill>
                  <a:srgbClr val="FF000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FF0000"/>
                </a:solidFill>
                <a:latin typeface="Myriad Pro" charset="0"/>
                <a:ea typeface="Myriad Pro" charset="0"/>
                <a:cs typeface="Myriad Pro" charset="0"/>
              </a:rPr>
              <a:t>AO1 (knowledge and understanding) </a:t>
            </a:r>
            <a:r>
              <a:rPr lang="en-GB" sz="1200" dirty="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 marks</a:t>
            </a:r>
            <a:r>
              <a:rPr lang="en-GB" sz="1200" dirty="0">
                <a:solidFill>
                  <a:srgbClr val="1F224E"/>
                </a:solidFill>
                <a:latin typeface="Myriad Pro" charset="0"/>
                <a:ea typeface="Myriad Pro" charset="0"/>
                <a:cs typeface="Myriad Pro" charset="0"/>
              </a:rPr>
              <a:t> allocated to </a:t>
            </a:r>
            <a:r>
              <a:rPr lang="en-GB" sz="1200" dirty="0">
                <a:solidFill>
                  <a:srgbClr val="00B0F0"/>
                </a:solidFill>
                <a:latin typeface="Myriad Pro" charset="0"/>
                <a:ea typeface="Myriad Pro" charset="0"/>
                <a:cs typeface="Myriad Pro" charset="0"/>
              </a:rPr>
              <a:t>AO2 (application of knowledge and understanding)</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(AO1 = 8 marks)</a:t>
            </a:r>
            <a:r>
              <a:rPr lang="en-GB" sz="1200" dirty="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intervention in areas of conflict and its effects on local communities </a:t>
            </a:r>
            <a:r>
              <a:rPr lang="en-GB" sz="1200" dirty="0">
                <a:solidFill>
                  <a:srgbClr val="1F224E"/>
                </a:solidFill>
                <a:latin typeface="Myriad Pro" charset="0"/>
                <a:ea typeface="Myriad Pro" charset="0"/>
                <a:cs typeface="Myriad Pro" charset="0"/>
              </a:rPr>
              <a:t>(key ideas 3.a and 3.b of this topic in the specification). </a:t>
            </a:r>
            <a:r>
              <a:rPr lang="en-GB" sz="1200" u="sng" dirty="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a:solidFill>
                  <a:srgbClr val="FF0000"/>
                </a:solidFill>
                <a:latin typeface="Myriad Pro" charset="0"/>
                <a:ea typeface="Myriad Pro" charset="0"/>
                <a:cs typeface="Myriad Pro" charset="0"/>
              </a:rPr>
              <a:t>case study knowledge </a:t>
            </a:r>
            <a:r>
              <a:rPr lang="en-GB" sz="1200" u="sng" dirty="0">
                <a:solidFill>
                  <a:srgbClr val="1F224E"/>
                </a:solidFill>
                <a:latin typeface="Myriad Pro" charset="0"/>
                <a:ea typeface="Myriad Pro" charset="0"/>
                <a:cs typeface="Myriad Pro" charset="0"/>
              </a:rPr>
              <a:t>as appropriate</a:t>
            </a:r>
            <a:r>
              <a:rPr lang="en-GB" sz="1200" dirty="0">
                <a:solidFill>
                  <a:srgbClr val="1F224E"/>
                </a:solidFill>
                <a:latin typeface="Myriad Pro" charset="0"/>
                <a:ea typeface="Myriad Pro" charset="0"/>
                <a:cs typeface="Myriad Pro" charset="0"/>
              </a:rPr>
              <a:t> and for this question the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 key idea 3.b is the most obvious to include. However students could include other </a:t>
            </a:r>
            <a:r>
              <a:rPr lang="en-GB" sz="1200" dirty="0">
                <a:solidFill>
                  <a:srgbClr val="FF0000"/>
                </a:solidFill>
                <a:latin typeface="Myriad Pro" charset="0"/>
                <a:ea typeface="Myriad Pro" charset="0"/>
                <a:cs typeface="Myriad Pro" charset="0"/>
              </a:rPr>
              <a:t>case study </a:t>
            </a:r>
            <a:r>
              <a:rPr lang="en-GB" sz="1200" dirty="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the </a:t>
            </a:r>
            <a:r>
              <a:rPr lang="en-GB" sz="1200" dirty="0">
                <a:solidFill>
                  <a:srgbClr val="00B0F0"/>
                </a:solidFill>
                <a:latin typeface="Myriad Pro" charset="0"/>
                <a:ea typeface="Myriad Pro" charset="0"/>
                <a:cs typeface="Myriad Pro" charset="0"/>
              </a:rPr>
              <a:t>application of knowledge and understanding (AO2 = 8 marks)</a:t>
            </a:r>
            <a:r>
              <a:rPr lang="en-GB" sz="1200" dirty="0">
                <a:solidFill>
                  <a:srgbClr val="1F224E"/>
                </a:solidFill>
                <a:latin typeface="Myriad Pro" charset="0"/>
                <a:ea typeface="Myriad Pro" charset="0"/>
                <a:cs typeface="Myriad Pro" charset="0"/>
              </a:rPr>
              <a:t> in order to </a:t>
            </a:r>
            <a:r>
              <a:rPr lang="en-GB" sz="1200" u="sng" dirty="0">
                <a:solidFill>
                  <a:srgbClr val="00B0F0"/>
                </a:solidFill>
                <a:latin typeface="Myriad Pro" charset="0"/>
                <a:ea typeface="Myriad Pro" charset="0"/>
                <a:cs typeface="Myriad Pro" charset="0"/>
              </a:rPr>
              <a:t>develop further the material covered in the specification</a:t>
            </a:r>
            <a:r>
              <a:rPr lang="en-GB" sz="1200" dirty="0">
                <a:solidFill>
                  <a:srgbClr val="1F224E"/>
                </a:solidFill>
                <a:latin typeface="Myriad Pro" charset="0"/>
                <a:ea typeface="Myriad Pro" charset="0"/>
                <a:cs typeface="Myriad Pro" charset="0"/>
              </a:rPr>
              <a:t> – another way we must assess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The command to ‘</a:t>
            </a:r>
            <a:r>
              <a:rPr lang="en-US" sz="1200" dirty="0">
                <a:solidFill>
                  <a:srgbClr val="00B0F0"/>
                </a:solidFill>
                <a:latin typeface="Myriad Pro" charset="0"/>
                <a:ea typeface="Myriad Pro" charset="0"/>
                <a:cs typeface="Myriad Pro" charset="0"/>
              </a:rPr>
              <a:t>discuss</a:t>
            </a:r>
            <a:r>
              <a:rPr lang="en-GB" sz="1200" dirty="0">
                <a:solidFill>
                  <a:srgbClr val="1F224E"/>
                </a:solidFill>
                <a:latin typeface="Myriad Pro" charset="0"/>
                <a:ea typeface="Myriad Pro" charset="0"/>
                <a:cs typeface="Myriad Pro" charset="0"/>
              </a:rPr>
              <a:t>’ and the key words ‘</a:t>
            </a:r>
            <a:r>
              <a:rPr lang="en-US" sz="1200" dirty="0">
                <a:solidFill>
                  <a:srgbClr val="00B0F0"/>
                </a:solidFill>
                <a:latin typeface="Myriad Pro" charset="0"/>
                <a:ea typeface="Myriad Pro" charset="0"/>
                <a:cs typeface="Myriad Pro" charset="0"/>
              </a:rPr>
              <a:t>more problems than it solves</a:t>
            </a:r>
            <a:r>
              <a:rPr lang="en-GB" sz="1200" dirty="0">
                <a:solidFill>
                  <a:srgbClr val="1F224E"/>
                </a:solidFill>
                <a:latin typeface="Myriad Pro" charset="0"/>
                <a:ea typeface="Myriad Pro" charset="0"/>
                <a:cs typeface="Myriad Pro" charset="0"/>
              </a:rPr>
              <a:t>’ indicate that students must </a:t>
            </a:r>
            <a:r>
              <a:rPr lang="en-GB" sz="1200" dirty="0">
                <a:solidFill>
                  <a:srgbClr val="00B0F0"/>
                </a:solidFill>
                <a:latin typeface="Myriad Pro" charset="0"/>
                <a:ea typeface="Myriad Pro" charset="0"/>
                <a:cs typeface="Myriad Pro" charset="0"/>
              </a:rPr>
              <a:t>apply their knowledge and understanding by analysing and evaluating</a:t>
            </a:r>
            <a:r>
              <a:rPr lang="en-GB" sz="1200" dirty="0">
                <a:solidFill>
                  <a:srgbClr val="1F224E"/>
                </a:solidFill>
                <a:latin typeface="Myriad Pro" charset="0"/>
                <a:ea typeface="Myriad Pro" charset="0"/>
                <a:cs typeface="Myriad Pro" charset="0"/>
              </a:rPr>
              <a:t>. Students must weigh up information to determine whether </a:t>
            </a:r>
            <a:r>
              <a:rPr lang="en-US" sz="1200" dirty="0">
                <a:solidFill>
                  <a:srgbClr val="1F224E"/>
                </a:solidFill>
                <a:latin typeface="Myriad Pro" charset="0"/>
                <a:ea typeface="Myriad Pro" charset="0"/>
                <a:cs typeface="Myriad Pro" charset="0"/>
              </a:rPr>
              <a:t>intervention can create more problems than it solves for local communities in areas of conflict</a:t>
            </a:r>
            <a:r>
              <a:rPr lang="en-GB" sz="1200" dirty="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a:solidFill>
                  <a:srgbClr val="FF0000"/>
                </a:solidFill>
                <a:latin typeface="Myriad Pro" charset="0"/>
                <a:ea typeface="Myriad Pro" charset="0"/>
                <a:cs typeface="Myriad Pro" charset="0"/>
              </a:rPr>
              <a:t>case study</a:t>
            </a:r>
            <a:r>
              <a:rPr lang="en-GB" sz="1200" dirty="0">
                <a:solidFill>
                  <a:srgbClr val="1F224E"/>
                </a:solidFill>
                <a:latin typeface="Myriad Pro" charset="0"/>
                <a:ea typeface="Myriad Pro" charset="0"/>
                <a:cs typeface="Myriad Pro" charset="0"/>
              </a:rPr>
              <a:t> covered. </a:t>
            </a:r>
          </a:p>
        </p:txBody>
      </p:sp>
    </p:spTree>
    <p:extLst>
      <p:ext uri="{BB962C8B-B14F-4D97-AF65-F5344CB8AC3E}">
        <p14:creationId xmlns:p14="http://schemas.microsoft.com/office/powerpoint/2010/main" val="3096395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D – Question 5* – 16 marks – The mark scheme</a:t>
            </a:r>
          </a:p>
        </p:txBody>
      </p:sp>
      <p:sp>
        <p:nvSpPr>
          <p:cNvPr id="3" name="Content Placeholder 2"/>
          <p:cNvSpPr txBox="1">
            <a:spLocks/>
          </p:cNvSpPr>
          <p:nvPr/>
        </p:nvSpPr>
        <p:spPr>
          <a:xfrm>
            <a:off x="87288" y="836712"/>
            <a:ext cx="4392488" cy="496855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intervention in areas of conflict and its effects on local communities.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intervention in areas of conflict and its effects on local communities.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intervention in areas of conflict and its effects on local communities.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496855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relating to the effects of intervention on local communities in areas of conflict.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relating to the effects of intervention on local communities in areas of conflict.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relating to the effects of intervention on local communities in areas of conflict.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a:solidFill>
                  <a:srgbClr val="1F224E"/>
                </a:solidFill>
                <a:latin typeface="Myriad Pro" charset="0"/>
                <a:ea typeface="Myriad Pro" charset="0"/>
                <a:cs typeface="Myriad Pro" charset="0"/>
              </a:rPr>
              <a:t>Quality 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7</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47864" y="5936704"/>
            <a:ext cx="5242495" cy="553998"/>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b="1" dirty="0">
                <a:solidFill>
                  <a:srgbClr val="1F224E"/>
                </a:solidFill>
                <a:latin typeface="Myriad Pro" charset="0"/>
                <a:ea typeface="Myriad Pro" charset="0"/>
                <a:cs typeface="Myriad Pro" charset="0"/>
              </a:rPr>
              <a:t>comprehensive</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8 of this presentation).</a:t>
            </a:r>
          </a:p>
        </p:txBody>
      </p:sp>
    </p:spTree>
    <p:extLst>
      <p:ext uri="{BB962C8B-B14F-4D97-AF65-F5344CB8AC3E}">
        <p14:creationId xmlns:p14="http://schemas.microsoft.com/office/powerpoint/2010/main" val="3847330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73"/>
            <a:ext cx="9144000" cy="936104"/>
          </a:xfrm>
        </p:spPr>
        <p:txBody>
          <a:bodyPr>
            <a:noAutofit/>
          </a:bodyPr>
          <a:lstStyle/>
          <a:p>
            <a:r>
              <a:rPr lang="en-GB" sz="2800" dirty="0"/>
              <a:t>Option D – Question 5* – 16 marks – Indicative content</a:t>
            </a:r>
          </a:p>
        </p:txBody>
      </p:sp>
      <p:sp>
        <p:nvSpPr>
          <p:cNvPr id="7" name="Content Placeholder 2"/>
          <p:cNvSpPr txBox="1">
            <a:spLocks/>
          </p:cNvSpPr>
          <p:nvPr/>
        </p:nvSpPr>
        <p:spPr>
          <a:xfrm>
            <a:off x="107503" y="2078846"/>
            <a:ext cx="4752529" cy="26642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rgbClr val="FF0000"/>
                </a:solidFill>
                <a:latin typeface="Myriad Pro" charset="0"/>
                <a:ea typeface="Myriad Pro" charset="0"/>
                <a:cs typeface="Myriad Pro" charset="0"/>
              </a:rPr>
              <a:t>AO1 – 8 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intervention in areas of conflict and its effects on local communities could potentially include: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interpretation of ‘intervention’ in its widest sense, including the effects of military action and / or humanitarian aid via the work of international </a:t>
            </a:r>
            <a:r>
              <a:rPr lang="en-US" sz="1200" dirty="0" err="1">
                <a:solidFill>
                  <a:srgbClr val="1F224E"/>
                </a:solidFill>
                <a:latin typeface="Myriad Pro" charset="0"/>
                <a:ea typeface="Myriad Pro" charset="0"/>
                <a:cs typeface="Myriad Pro" charset="0"/>
              </a:rPr>
              <a:t>organisations</a:t>
            </a:r>
            <a:r>
              <a:rPr lang="en-US" sz="1200" dirty="0">
                <a:solidFill>
                  <a:srgbClr val="1F224E"/>
                </a:solidFill>
                <a:latin typeface="Myriad Pro" charset="0"/>
                <a:ea typeface="Myriad Pro" charset="0"/>
                <a:cs typeface="Myriad Pro" charset="0"/>
              </a:rPr>
              <a:t> </a:t>
            </a:r>
          </a:p>
          <a:p>
            <a:r>
              <a:rPr lang="en-US" sz="1200" dirty="0">
                <a:solidFill>
                  <a:srgbClr val="1F224E"/>
                </a:solidFill>
                <a:latin typeface="Myriad Pro" charset="0"/>
                <a:ea typeface="Myriad Pro" charset="0"/>
                <a:cs typeface="Myriad Pro" charset="0"/>
              </a:rPr>
              <a:t>problems can be created, such as displacement (refugees and internally displaced persons), food insecurity (e.g. farmers unable to grow crops), access to safe drinking water, damage to housing and infrastructure, access to health care and medicine, escalation of violence and issues of personal security (e.g. ethnically targeted attacks), outbreaks of disease</a:t>
            </a:r>
          </a:p>
          <a:p>
            <a:r>
              <a:rPr lang="en-US" sz="1200" dirty="0">
                <a:solidFill>
                  <a:srgbClr val="1F224E"/>
                </a:solidFill>
                <a:latin typeface="Myriad Pro" charset="0"/>
                <a:ea typeface="Myriad Pro" charset="0"/>
                <a:cs typeface="Myriad Pro" charset="0"/>
              </a:rPr>
              <a:t>problems can be alleviated, such as protection of civilians (e.g. in UN compounds), providing safe havens for refugees and returnees, provision of shelter, training local people for police and military service, supplying medicines, food and clean water, establishing new norms and laws, strengthening rule of law, provision of education opportunities, improving food security.</a:t>
            </a:r>
          </a:p>
          <a:p>
            <a:pPr marL="0" indent="0">
              <a:buNone/>
            </a:pPr>
            <a:endParaRPr lang="en-US" sz="1200" dirty="0">
              <a:solidFill>
                <a:srgbClr val="1F224E"/>
              </a:solidFill>
              <a:latin typeface="Myriad Pro" charset="0"/>
              <a:ea typeface="Myriad Pro" charset="0"/>
              <a:cs typeface="Myriad Pro" charset="0"/>
            </a:endParaRPr>
          </a:p>
        </p:txBody>
      </p:sp>
      <p:sp>
        <p:nvSpPr>
          <p:cNvPr id="3" name="Rectangle 2"/>
          <p:cNvSpPr/>
          <p:nvPr/>
        </p:nvSpPr>
        <p:spPr>
          <a:xfrm>
            <a:off x="4860032" y="2078846"/>
            <a:ext cx="4082354" cy="3600986"/>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8 marks</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Apply knowledge and understanding to </a:t>
            </a:r>
            <a:r>
              <a:rPr lang="en-US" sz="1200" dirty="0" err="1">
                <a:solidFill>
                  <a:srgbClr val="00B0F0"/>
                </a:solidFill>
                <a:latin typeface="Myriad Pro" charset="0"/>
                <a:ea typeface="Myriad Pro" charset="0"/>
                <a:cs typeface="Myriad Pro" charset="0"/>
              </a:rPr>
              <a:t>analyse</a:t>
            </a:r>
            <a:r>
              <a:rPr lang="en-US" sz="1200" dirty="0">
                <a:solidFill>
                  <a:srgbClr val="00B0F0"/>
                </a:solidFill>
                <a:latin typeface="Myriad Pro" charset="0"/>
                <a:ea typeface="Myriad Pro" charset="0"/>
                <a:cs typeface="Myriad Pro" charset="0"/>
              </a:rPr>
              <a:t> and evaluate </a:t>
            </a:r>
            <a:r>
              <a:rPr lang="en-US" sz="1200" dirty="0">
                <a:solidFill>
                  <a:srgbClr val="1F224E"/>
                </a:solidFill>
                <a:latin typeface="Myriad Pro" charset="0"/>
                <a:ea typeface="Myriad Pro" charset="0"/>
                <a:cs typeface="Myriad Pro" charset="0"/>
              </a:rPr>
              <a:t>the assertion that intervention creates more problems than it solves for local communities in areas of conflict could potentially include:</a:t>
            </a:r>
            <a:endParaRPr lang="en-GB" sz="120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extent to which the assertion can be supported i.e. the significance of problems created relative to those which are solved</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significance of short-term and long-term effects of intervention e.g. in the shorter term pre-existing problems such as inequalities and injustices may be exacerbated, whereas in the longer term intervention may lead to either stability and the foundations for development and / or further conflict</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scale, scope and nature of the intervention</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relative success of UN peacekeeping missions</a:t>
            </a:r>
          </a:p>
          <a:p>
            <a:pPr marL="171450" lvl="0" indent="-171450">
              <a:buFont typeface="Arial" panose="020B0604020202020204" pitchFamily="34" charset="0"/>
              <a:buChar char="•"/>
            </a:pPr>
            <a:r>
              <a:rPr lang="en-US" sz="1200" dirty="0">
                <a:solidFill>
                  <a:srgbClr val="1F224E"/>
                </a:solidFill>
                <a:latin typeface="Myriad Pro" charset="0"/>
                <a:ea typeface="Myriad Pro" charset="0"/>
                <a:cs typeface="Myriad Pro" charset="0"/>
              </a:rPr>
              <a:t>the relative success of other international </a:t>
            </a:r>
            <a:r>
              <a:rPr lang="en-US" sz="1200" dirty="0" err="1">
                <a:solidFill>
                  <a:srgbClr val="1F224E"/>
                </a:solidFill>
                <a:latin typeface="Myriad Pro" charset="0"/>
                <a:ea typeface="Myriad Pro" charset="0"/>
                <a:cs typeface="Myriad Pro" charset="0"/>
              </a:rPr>
              <a:t>organisations</a:t>
            </a:r>
            <a:r>
              <a:rPr lang="en-US" sz="1200" dirty="0">
                <a:solidFill>
                  <a:srgbClr val="1F224E"/>
                </a:solidFill>
                <a:latin typeface="Myriad Pro" charset="0"/>
                <a:ea typeface="Myriad Pro" charset="0"/>
                <a:cs typeface="Myriad Pro" charset="0"/>
              </a:rPr>
              <a:t> such as NGOs ‘in the field’, often working in partnerships at a local community scale.</a:t>
            </a:r>
          </a:p>
        </p:txBody>
      </p:sp>
      <p:sp>
        <p:nvSpPr>
          <p:cNvPr id="8" name="Rectangle 7"/>
          <p:cNvSpPr/>
          <p:nvPr/>
        </p:nvSpPr>
        <p:spPr>
          <a:xfrm>
            <a:off x="107504" y="1052736"/>
            <a:ext cx="8856984"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or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shown. </a:t>
            </a:r>
          </a:p>
        </p:txBody>
      </p:sp>
    </p:spTree>
    <p:extLst>
      <p:ext uri="{BB962C8B-B14F-4D97-AF65-F5344CB8AC3E}">
        <p14:creationId xmlns:p14="http://schemas.microsoft.com/office/powerpoint/2010/main" val="49628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a:latin typeface="Myriad Pro"/>
              </a:rPr>
              <a:t>Human Interactions – Sections A and B</a:t>
            </a: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Both Section A (Changing Spaces; Making Places) and Section B (Global connections) will have </a:t>
            </a:r>
            <a:r>
              <a:rPr lang="en-GB" sz="1600" u="sng" dirty="0">
                <a:solidFill>
                  <a:srgbClr val="1F224E"/>
                </a:solidFill>
                <a:latin typeface="Myriad Pro" charset="0"/>
                <a:ea typeface="Myriad Pro" charset="0"/>
                <a:cs typeface="Myriad Pro" charset="0"/>
              </a:rPr>
              <a:t>29 marks in each section</a:t>
            </a:r>
            <a:r>
              <a:rPr lang="en-GB" sz="1600" dirty="0">
                <a:solidFill>
                  <a:srgbClr val="1F224E"/>
                </a:solidFill>
                <a:latin typeface="Myriad Pro" charset="0"/>
                <a:ea typeface="Myriad Pro" charset="0"/>
                <a:cs typeface="Myriad Pro" charset="0"/>
              </a:rPr>
              <a:t> of 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section will include:</a:t>
            </a:r>
          </a:p>
          <a:p>
            <a:r>
              <a:rPr lang="en-GB" sz="1600" u="sng" dirty="0">
                <a:solidFill>
                  <a:srgbClr val="1F224E"/>
                </a:solidFill>
                <a:latin typeface="Myriad Pro" charset="0"/>
                <a:ea typeface="Myriad Pro" charset="0"/>
                <a:cs typeface="Myriad Pro" charset="0"/>
              </a:rPr>
              <a:t>low tariff, point marked questions (between 1 and 4 mark questions) </a:t>
            </a:r>
          </a:p>
          <a:p>
            <a:r>
              <a:rPr lang="en-GB" sz="1600" u="sng" dirty="0">
                <a:solidFill>
                  <a:srgbClr val="1F224E"/>
                </a:solidFill>
                <a:latin typeface="Myriad Pro" charset="0"/>
                <a:ea typeface="Myriad Pro" charset="0"/>
                <a:cs typeface="Myriad Pro" charset="0"/>
              </a:rPr>
              <a:t>medium length questions (between 6 and 10 marks)</a:t>
            </a:r>
          </a:p>
          <a:p>
            <a:r>
              <a:rPr lang="en-GB" sz="1600" u="sng" dirty="0">
                <a:solidFill>
                  <a:srgbClr val="1F224E"/>
                </a:solidFill>
                <a:latin typeface="Myriad Pro" charset="0"/>
                <a:ea typeface="Myriad Pro" charset="0"/>
                <a:cs typeface="Myriad Pro" charset="0"/>
              </a:rPr>
              <a:t>a higher tariff extended response question of 16 marks.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In Sections A and B there will be questions on each assessment objective with the following totals across the two sections:</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assessment objectives will not be split evenly between the two sections.</a:t>
            </a:r>
          </a:p>
          <a:p>
            <a:endParaRPr lang="en-GB" sz="18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1279510572"/>
              </p:ext>
            </p:extLst>
          </p:nvPr>
        </p:nvGraphicFramePr>
        <p:xfrm>
          <a:off x="1043608" y="4077072"/>
          <a:ext cx="6912768" cy="873869"/>
        </p:xfrm>
        <a:graphic>
          <a:graphicData uri="http://schemas.openxmlformats.org/drawingml/2006/table">
            <a:tbl>
              <a:tblPr firstRow="1" bandRow="1">
                <a:tableStyleId>{5C22544A-7EE6-4342-B048-85BDC9FD1C3A}</a:tableStyleId>
              </a:tblPr>
              <a:tblGrid>
                <a:gridCol w="676250">
                  <a:extLst>
                    <a:ext uri="{9D8B030D-6E8A-4147-A177-3AD203B41FA5}">
                      <a16:colId xmlns:a16="http://schemas.microsoft.com/office/drawing/2014/main" val="20000"/>
                    </a:ext>
                  </a:extLst>
                </a:gridCol>
                <a:gridCol w="1700015">
                  <a:extLst>
                    <a:ext uri="{9D8B030D-6E8A-4147-A177-3AD203B41FA5}">
                      <a16:colId xmlns:a16="http://schemas.microsoft.com/office/drawing/2014/main" val="20001"/>
                    </a:ext>
                  </a:extLst>
                </a:gridCol>
                <a:gridCol w="1530952">
                  <a:extLst>
                    <a:ext uri="{9D8B030D-6E8A-4147-A177-3AD203B41FA5}">
                      <a16:colId xmlns:a16="http://schemas.microsoft.com/office/drawing/2014/main" val="20002"/>
                    </a:ext>
                  </a:extLst>
                </a:gridCol>
                <a:gridCol w="1562225">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360040">
                <a:tc>
                  <a:txBody>
                    <a:bodyPr/>
                    <a:lstStyle/>
                    <a:p>
                      <a:pPr algn="ctr"/>
                      <a:endParaRPr lang="en-GB" sz="1400" dirty="0"/>
                    </a:p>
                  </a:txBody>
                  <a:tcPr>
                    <a:solidFill>
                      <a:schemeClr val="bg1">
                        <a:lumMod val="85000"/>
                      </a:schemeClr>
                    </a:solidFill>
                  </a:tcPr>
                </a:tc>
                <a:tc>
                  <a:txBody>
                    <a:bodyPr/>
                    <a:lstStyle/>
                    <a:p>
                      <a:pPr algn="ctr"/>
                      <a:r>
                        <a:rPr lang="en-GB" sz="1400" dirty="0">
                          <a:solidFill>
                            <a:srgbClr val="FF0000"/>
                          </a:solidFill>
                        </a:rPr>
                        <a:t>AO1 (Knowledge and</a:t>
                      </a:r>
                      <a:r>
                        <a:rPr lang="en-GB" sz="1400" baseline="0" dirty="0">
                          <a:solidFill>
                            <a:srgbClr val="FF0000"/>
                          </a:solidFill>
                        </a:rPr>
                        <a:t> understanding</a:t>
                      </a:r>
                      <a:r>
                        <a:rPr lang="en-GB" sz="1400" dirty="0">
                          <a:solidFill>
                            <a:srgbClr val="FF0000"/>
                          </a:solidFill>
                        </a:rPr>
                        <a:t>)</a:t>
                      </a:r>
                    </a:p>
                  </a:txBody>
                  <a:tcPr>
                    <a:solidFill>
                      <a:schemeClr val="bg1">
                        <a:lumMod val="85000"/>
                      </a:schemeClr>
                    </a:solidFill>
                  </a:tcPr>
                </a:tc>
                <a:tc>
                  <a:txBody>
                    <a:bodyPr/>
                    <a:lstStyle/>
                    <a:p>
                      <a:pPr algn="ctr"/>
                      <a:r>
                        <a:rPr lang="en-GB" sz="1400" dirty="0">
                          <a:solidFill>
                            <a:srgbClr val="00B0F0"/>
                          </a:solidFill>
                        </a:rPr>
                        <a:t>AO2 (Application)</a:t>
                      </a:r>
                    </a:p>
                  </a:txBody>
                  <a:tcPr>
                    <a:solidFill>
                      <a:schemeClr val="bg1">
                        <a:lumMod val="85000"/>
                      </a:schemeClr>
                    </a:solidFill>
                  </a:tcPr>
                </a:tc>
                <a:tc>
                  <a:txBody>
                    <a:bodyPr/>
                    <a:lstStyle/>
                    <a:p>
                      <a:pPr algn="ctr"/>
                      <a:r>
                        <a:rPr lang="en-GB" sz="1400" dirty="0">
                          <a:solidFill>
                            <a:srgbClr val="00B050"/>
                          </a:solidFill>
                        </a:rPr>
                        <a:t>AO3 (Skills)</a:t>
                      </a:r>
                    </a:p>
                  </a:txBody>
                  <a:tcPr>
                    <a:solidFill>
                      <a:schemeClr val="bg1">
                        <a:lumMod val="85000"/>
                      </a:schemeClr>
                    </a:solidFill>
                  </a:tcPr>
                </a:tc>
                <a:tc>
                  <a:txBody>
                    <a:bodyPr/>
                    <a:lstStyle/>
                    <a:p>
                      <a:pPr algn="ctr"/>
                      <a:r>
                        <a:rPr lang="en-GB" sz="1400" dirty="0">
                          <a:solidFill>
                            <a:schemeClr val="tx1"/>
                          </a:solidFill>
                        </a:rPr>
                        <a:t>Total</a:t>
                      </a:r>
                    </a:p>
                  </a:txBody>
                  <a:tcPr>
                    <a:solidFill>
                      <a:schemeClr val="bg1">
                        <a:lumMod val="85000"/>
                      </a:schemeClr>
                    </a:solidFill>
                  </a:tcPr>
                </a:tc>
                <a:extLst>
                  <a:ext uri="{0D108BD9-81ED-4DB2-BD59-A6C34878D82A}">
                    <a16:rowId xmlns:a16="http://schemas.microsoft.com/office/drawing/2014/main" val="10000"/>
                  </a:ext>
                </a:extLst>
              </a:tr>
              <a:tr h="355709">
                <a:tc>
                  <a:txBody>
                    <a:bodyPr/>
                    <a:lstStyle/>
                    <a:p>
                      <a:pPr algn="ctr"/>
                      <a:r>
                        <a:rPr lang="en-GB" sz="1400" dirty="0"/>
                        <a:t>Marks</a:t>
                      </a:r>
                    </a:p>
                  </a:txBody>
                  <a:tcPr>
                    <a:solidFill>
                      <a:schemeClr val="bg1">
                        <a:lumMod val="85000"/>
                      </a:schemeClr>
                    </a:solidFill>
                  </a:tcPr>
                </a:tc>
                <a:tc>
                  <a:txBody>
                    <a:bodyPr/>
                    <a:lstStyle/>
                    <a:p>
                      <a:pPr algn="ctr"/>
                      <a:r>
                        <a:rPr lang="en-GB" sz="1400" dirty="0"/>
                        <a:t>30</a:t>
                      </a:r>
                    </a:p>
                  </a:txBody>
                  <a:tcPr>
                    <a:solidFill>
                      <a:schemeClr val="bg1">
                        <a:lumMod val="85000"/>
                      </a:schemeClr>
                    </a:solidFill>
                  </a:tcPr>
                </a:tc>
                <a:tc>
                  <a:txBody>
                    <a:bodyPr/>
                    <a:lstStyle/>
                    <a:p>
                      <a:pPr algn="ctr"/>
                      <a:r>
                        <a:rPr lang="en-GB" sz="1400" dirty="0"/>
                        <a:t>27</a:t>
                      </a:r>
                    </a:p>
                  </a:txBody>
                  <a:tcPr>
                    <a:solidFill>
                      <a:schemeClr val="bg1">
                        <a:lumMod val="85000"/>
                      </a:schemeClr>
                    </a:solidFill>
                  </a:tcPr>
                </a:tc>
                <a:tc>
                  <a:txBody>
                    <a:bodyPr/>
                    <a:lstStyle/>
                    <a:p>
                      <a:pPr algn="ctr"/>
                      <a:r>
                        <a:rPr lang="en-GB" sz="1400" dirty="0"/>
                        <a:t>9</a:t>
                      </a:r>
                    </a:p>
                  </a:txBody>
                  <a:tcPr>
                    <a:solidFill>
                      <a:schemeClr val="bg1">
                        <a:lumMod val="85000"/>
                      </a:schemeClr>
                    </a:solidFill>
                  </a:tcPr>
                </a:tc>
                <a:tc>
                  <a:txBody>
                    <a:bodyPr/>
                    <a:lstStyle/>
                    <a:p>
                      <a:pPr algn="ctr"/>
                      <a:r>
                        <a:rPr lang="en-GB" sz="1400" dirty="0"/>
                        <a:t>58</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292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95536" y="1378869"/>
            <a:ext cx="8352928" cy="3672408"/>
          </a:xfrm>
        </p:spPr>
        <p:txBody>
          <a:bodyPr>
            <a:norm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16 marks or above and is indicated by an asterisk (*) beside the question. The following are the descriptors placed within the levels for 16 mark questions: </a:t>
            </a:r>
          </a:p>
          <a:p>
            <a:pPr marL="0" indent="0">
              <a:buNone/>
            </a:pPr>
            <a:endParaRPr lang="en-GB" sz="1200" dirty="0">
              <a:latin typeface="Myriad Pro"/>
            </a:endParaRPr>
          </a:p>
          <a:p>
            <a:pPr marL="0" indent="0">
              <a:buFont typeface="Arial" panose="020B0604020202020204" pitchFamily="34" charset="0"/>
              <a:buNone/>
            </a:pPr>
            <a:r>
              <a:rPr lang="en-GB"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2</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p>
          <a:p>
            <a:pPr marL="0" indent="0">
              <a:buNone/>
            </a:pPr>
            <a:endParaRPr lang="en-US" sz="1200" i="1"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p:txBody>
      </p:sp>
      <p:sp>
        <p:nvSpPr>
          <p:cNvPr id="4" name="Rectangle 3"/>
          <p:cNvSpPr/>
          <p:nvPr/>
        </p:nvSpPr>
        <p:spPr>
          <a:xfrm>
            <a:off x="928167" y="4685134"/>
            <a:ext cx="7128792" cy="692497"/>
          </a:xfrm>
          <a:prstGeom prst="rect">
            <a:avLst/>
          </a:prstGeom>
          <a:ln>
            <a:solidFill>
              <a:schemeClr val="tx1"/>
            </a:solidFill>
          </a:ln>
        </p:spPr>
        <p:txBody>
          <a:bodyPr wrap="square">
            <a:spAutoFit/>
          </a:bodyPr>
          <a:lstStyle/>
          <a:p>
            <a:r>
              <a:rPr lang="en-GB" sz="13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104487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685800"/>
          </a:xfr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719138" y="633413"/>
            <a:ext cx="8424862" cy="647700"/>
          </a:xfrm>
        </p:spPr>
        <p:txBody>
          <a:bodyPr>
            <a:noAutofit/>
          </a:bodyPr>
          <a:lstStyle/>
          <a:p>
            <a:pPr marL="0" indent="0">
              <a:buNone/>
            </a:pPr>
            <a:r>
              <a:rPr lang="en-GB" sz="1200" dirty="0">
                <a:solidFill>
                  <a:srgbClr val="1F224E"/>
                </a:solidFill>
                <a:latin typeface="Myriad Pro" charset="0"/>
                <a:ea typeface="Myriad Pro" charset="0"/>
                <a:cs typeface="Myriad Pro" charset="0"/>
              </a:rPr>
              <a:t>At the beginning of each mark scheme the following table is included to help you understand the level of response mark schemes – this is for any level marked questions (6 marks and above). The wording in each level (from basic to comprehensive) indicates how answers develop and progress within each assessment objective.</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1301"/>
            <a:ext cx="8124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03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12" name="Content Placeholder 2"/>
          <p:cNvSpPr txBox="1">
            <a:spLocks/>
          </p:cNvSpPr>
          <p:nvPr/>
        </p:nvSpPr>
        <p:spPr>
          <a:xfrm>
            <a:off x="5662981" y="908719"/>
            <a:ext cx="3301500" cy="1108753"/>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 ‘Indicative content’ part of the mark scheme shows some of the content which </a:t>
            </a:r>
            <a:r>
              <a:rPr lang="en-GB" sz="1400" u="sng" dirty="0">
                <a:solidFill>
                  <a:srgbClr val="1F224E"/>
                </a:solidFill>
                <a:latin typeface="Myriad Pro" charset="0"/>
                <a:ea typeface="Myriad Pro" charset="0"/>
                <a:cs typeface="Myriad Pro" charset="0"/>
              </a:rPr>
              <a:t>could</a:t>
            </a:r>
            <a:r>
              <a:rPr lang="en-GB" sz="1400" dirty="0">
                <a:solidFill>
                  <a:srgbClr val="1F224E"/>
                </a:solidFill>
                <a:latin typeface="Myriad Pro" charset="0"/>
                <a:ea typeface="Myriad Pro" charset="0"/>
                <a:cs typeface="Myriad Pro" charset="0"/>
              </a:rPr>
              <a:t> be included in students’ answers. This is not an exhaustive list.</a:t>
            </a:r>
          </a:p>
        </p:txBody>
      </p:sp>
      <p:sp>
        <p:nvSpPr>
          <p:cNvPr id="27" name="Content Placeholder 2"/>
          <p:cNvSpPr txBox="1">
            <a:spLocks/>
          </p:cNvSpPr>
          <p:nvPr/>
        </p:nvSpPr>
        <p:spPr>
          <a:xfrm>
            <a:off x="80597" y="3706802"/>
            <a:ext cx="1978316" cy="224247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If ‘Quality of Extended Responses’ and/or ‘place-specific detail’ are being assessed they will be shown in the answer column (Quality of Extended Responses information will be after the </a:t>
            </a:r>
            <a:r>
              <a:rPr lang="en-GB" sz="1400" dirty="0">
                <a:solidFill>
                  <a:srgbClr val="00B0F0"/>
                </a:solidFill>
                <a:latin typeface="Myriad Pro" charset="0"/>
                <a:ea typeface="Myriad Pro" charset="0"/>
                <a:cs typeface="Myriad Pro" charset="0"/>
              </a:rPr>
              <a:t>AO2</a:t>
            </a:r>
            <a:r>
              <a:rPr lang="en-GB" sz="1400" dirty="0">
                <a:solidFill>
                  <a:srgbClr val="1F224E"/>
                </a:solidFill>
                <a:latin typeface="Myriad Pro" charset="0"/>
                <a:ea typeface="Myriad Pro" charset="0"/>
                <a:cs typeface="Myriad Pro" charset="0"/>
              </a:rPr>
              <a:t> criteria).</a:t>
            </a:r>
          </a:p>
        </p:txBody>
      </p:sp>
      <p:sp>
        <p:nvSpPr>
          <p:cNvPr id="16" name="Content Placeholder 2"/>
          <p:cNvSpPr txBox="1">
            <a:spLocks/>
          </p:cNvSpPr>
          <p:nvPr/>
        </p:nvSpPr>
        <p:spPr>
          <a:xfrm>
            <a:off x="7577904" y="2123759"/>
            <a:ext cx="1512167" cy="385551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1F224E"/>
                </a:solidFill>
                <a:latin typeface="Myriad Pro" charset="0"/>
                <a:ea typeface="Myriad Pro" charset="0"/>
                <a:cs typeface="Myriad Pro" charset="0"/>
              </a:rPr>
              <a:t>In the ‘Guidance’ column there are examples of information that students could discuss in their answers, split by assessment objective.</a:t>
            </a:r>
          </a:p>
          <a:p>
            <a:pPr marL="0" indent="0">
              <a:buFont typeface="Arial" panose="020B0604020202020204" pitchFamily="34" charset="0"/>
              <a:buNone/>
            </a:pPr>
            <a:endParaRPr lang="en-US" sz="14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 list is not exhaustive and students should be rewarded for any appropriate content in their answer.</a:t>
            </a:r>
            <a:endParaRPr lang="en-US" sz="1400" dirty="0">
              <a:solidFill>
                <a:srgbClr val="1F224E"/>
              </a:solidFill>
              <a:latin typeface="Myriad Pro" charset="0"/>
              <a:ea typeface="Myriad Pro" charset="0"/>
              <a:cs typeface="Myriad Pro" charset="0"/>
            </a:endParaRPr>
          </a:p>
        </p:txBody>
      </p:sp>
      <p:sp>
        <p:nvSpPr>
          <p:cNvPr id="19" name="Content Placeholder 2"/>
          <p:cNvSpPr txBox="1">
            <a:spLocks/>
          </p:cNvSpPr>
          <p:nvPr/>
        </p:nvSpPr>
        <p:spPr>
          <a:xfrm>
            <a:off x="2148998" y="908720"/>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p>
        </p:txBody>
      </p:sp>
      <p:cxnSp>
        <p:nvCxnSpPr>
          <p:cNvPr id="20" name="Straight Arrow Connector 19"/>
          <p:cNvCxnSpPr>
            <a:cxnSpLocks/>
          </p:cNvCxnSpPr>
          <p:nvPr/>
        </p:nvCxnSpPr>
        <p:spPr>
          <a:xfrm>
            <a:off x="3635896" y="1844824"/>
            <a:ext cx="0" cy="449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3404" y="1772815"/>
            <a:ext cx="1978316" cy="1788099"/>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 the wording in the level descriptors are from the marking guidance on slide 8. </a:t>
            </a:r>
            <a:endParaRPr lang="en-GB" sz="1400" dirty="0">
              <a:solidFill>
                <a:srgbClr val="1F224E"/>
              </a:solidFill>
              <a:latin typeface="Myriad Pro" charset="0"/>
              <a:ea typeface="Myriad Pro" charset="0"/>
              <a:cs typeface="Myriad Pro" charset="0"/>
            </a:endParaRPr>
          </a:p>
        </p:txBody>
      </p:sp>
      <p:pic>
        <p:nvPicPr>
          <p:cNvPr id="9" name="Picture 8">
            <a:extLst>
              <a:ext uri="{FF2B5EF4-FFF2-40B4-BE49-F238E27FC236}">
                <a16:creationId xmlns:a16="http://schemas.microsoft.com/office/drawing/2014/main" id="{E27EC303-D159-2012-1DD9-401FF2737EDE}"/>
              </a:ext>
            </a:extLst>
          </p:cNvPr>
          <p:cNvPicPr>
            <a:picLocks noChangeAspect="1"/>
          </p:cNvPicPr>
          <p:nvPr/>
        </p:nvPicPr>
        <p:blipFill>
          <a:blip r:embed="rId2"/>
          <a:stretch>
            <a:fillRect/>
          </a:stretch>
        </p:blipFill>
        <p:spPr>
          <a:xfrm>
            <a:off x="2123729" y="2294791"/>
            <a:ext cx="5402436" cy="3377175"/>
          </a:xfrm>
          <a:prstGeom prst="rect">
            <a:avLst/>
          </a:prstGeom>
        </p:spPr>
      </p:pic>
      <p:cxnSp>
        <p:nvCxnSpPr>
          <p:cNvPr id="23" name="Straight Arrow Connector 22"/>
          <p:cNvCxnSpPr/>
          <p:nvPr/>
        </p:nvCxnSpPr>
        <p:spPr>
          <a:xfrm flipV="1">
            <a:off x="1835696" y="2852936"/>
            <a:ext cx="64807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835696" y="3212976"/>
            <a:ext cx="792088" cy="868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5796136" y="2069807"/>
            <a:ext cx="504056" cy="495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7164288" y="3861048"/>
            <a:ext cx="64991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5809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55C13D5D524281CC73FD44A4ECF7" ma:contentTypeVersion="0" ma:contentTypeDescription="Create a new document." ma:contentTypeScope="" ma:versionID="ce26df8161caa7bacf574317fb19d59d">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ABAFF5-9153-47FC-A02B-9730A4B5B2A1}">
  <ds:schemaRefs>
    <ds:schemaRef ds:uri="http://purl.org/dc/terms/"/>
    <ds:schemaRef ds:uri="http://purl.org/dc/dcmitype/"/>
    <ds:schemaRef ds:uri="74da4768-a13e-4019-a32f-e5d581d57498"/>
    <ds:schemaRef ds:uri="http://schemas.openxmlformats.org/package/2006/metadata/core-properties"/>
    <ds:schemaRef ds:uri="http://purl.org/dc/elements/1.1/"/>
    <ds:schemaRef ds:uri="5563359c-eaf5-46e8-93f4-0baeff4d79b5"/>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1F97DC8-9A67-49E6-9E8F-B2CE585A8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161EB6D-A28D-4627-826D-AA1FA512C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1476</TotalTime>
  <Words>11937</Words>
  <Application>Microsoft Office PowerPoint</Application>
  <PresentationFormat>On-screen Show (4:3)</PresentationFormat>
  <Paragraphs>669</Paragraphs>
  <Slides>54</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Aptos</vt:lpstr>
      <vt:lpstr>Aptos Display</vt:lpstr>
      <vt:lpstr>Arial</vt:lpstr>
      <vt:lpstr>Calibri</vt:lpstr>
      <vt:lpstr>Courier New</vt:lpstr>
      <vt:lpstr>Myriad Pro</vt:lpstr>
      <vt:lpstr>Wingdings</vt:lpstr>
      <vt:lpstr>1_Custom Design</vt:lpstr>
      <vt:lpstr>Custom Design</vt:lpstr>
      <vt:lpstr>PowerPoint Presentation</vt:lpstr>
      <vt:lpstr>Guide to the SAMs</vt:lpstr>
      <vt:lpstr>H481/02 Human interactions</vt:lpstr>
      <vt:lpstr>How will Human interactions be assessed?</vt:lpstr>
      <vt:lpstr>How will Human interactions be assessed?</vt:lpstr>
      <vt:lpstr>Human Interactions – Sections A and B</vt:lpstr>
      <vt:lpstr>Quality of Extended Responses</vt:lpstr>
      <vt:lpstr>Level of Response Questions Marking Guidance</vt:lpstr>
      <vt:lpstr>Level of Response Question Mark Scheme</vt:lpstr>
      <vt:lpstr>The Three Assessment Objectives (AOs)</vt:lpstr>
      <vt:lpstr>AO1 – Knowledge and understanding</vt:lpstr>
      <vt:lpstr>AO1 command words</vt:lpstr>
      <vt:lpstr>AO2 - Application</vt:lpstr>
      <vt:lpstr>AO2 command words</vt:lpstr>
      <vt:lpstr>AO3 - Skills</vt:lpstr>
      <vt:lpstr>AO3 command words</vt:lpstr>
      <vt:lpstr>Section A</vt:lpstr>
      <vt:lpstr>Question 1(a)</vt:lpstr>
      <vt:lpstr>Question 1(a) – 3 marks</vt:lpstr>
      <vt:lpstr>Question 1(a) – 3 marks</vt:lpstr>
      <vt:lpstr>Question 1(b)</vt:lpstr>
      <vt:lpstr>Question 1(b) – 8 marks</vt:lpstr>
      <vt:lpstr>Question 1(b) – 8 marks</vt:lpstr>
      <vt:lpstr>Question 1(b) – 8 marks</vt:lpstr>
      <vt:lpstr>Question 1(c) – 6 marks</vt:lpstr>
      <vt:lpstr>Question 1(c) – 6 marks</vt:lpstr>
      <vt:lpstr>Question 1(d)* – 16 marks</vt:lpstr>
      <vt:lpstr>Question 1(d)* – 16 marks – The mark scheme</vt:lpstr>
      <vt:lpstr>Question 1(d)* – 16 marks – Indicative content</vt:lpstr>
      <vt:lpstr>Section B</vt:lpstr>
      <vt:lpstr>Option A – Question 2(a)</vt:lpstr>
      <vt:lpstr>Option A – Question 2(a)(i) – 2 marks</vt:lpstr>
      <vt:lpstr>Option A – Question 2(a)(i) – 2 marks</vt:lpstr>
      <vt:lpstr>Option A – Question 2(a)(ii) – 3 marks</vt:lpstr>
      <vt:lpstr>Option A – Question 2(a)(ii) – 3 marks</vt:lpstr>
      <vt:lpstr>Option A – Question 2(a)(iii) – 4 marks</vt:lpstr>
      <vt:lpstr>Option A – Question 2(a)(iii) – 4 marks</vt:lpstr>
      <vt:lpstr>Option A – Question 2(b) – 8 marks</vt:lpstr>
      <vt:lpstr>Option A – Question 2(b) – 8 marks</vt:lpstr>
      <vt:lpstr>Option B – Question 3(a)</vt:lpstr>
      <vt:lpstr>Option B – Question 3(a)(i) – 2 marks</vt:lpstr>
      <vt:lpstr>Option B – Question 3(a)(i) – 2 marks</vt:lpstr>
      <vt:lpstr>Option B – Question 3(a)(ii) – 3 marks</vt:lpstr>
      <vt:lpstr>Option B – Question 3(a)(ii) – 3 marks</vt:lpstr>
      <vt:lpstr>Option B – Question 3(a)(iii) – 4 marks</vt:lpstr>
      <vt:lpstr>Option B – Question 3(a)(iii) – 4 marks</vt:lpstr>
      <vt:lpstr>Option B – Question 3(b) – 8 marks</vt:lpstr>
      <vt:lpstr>Option B – Question 3(b) – 8 marks</vt:lpstr>
      <vt:lpstr>Option C – Question 4* – 16 marks</vt:lpstr>
      <vt:lpstr>Option C – Question 4* – 16 marks – The mark scheme</vt:lpstr>
      <vt:lpstr>Option C – Question 4* – 16 marks – Indicative content</vt:lpstr>
      <vt:lpstr>Option D – Question 5* – 16 marks</vt:lpstr>
      <vt:lpstr>Option D – Question 5* – 16 marks – The mark scheme</vt:lpstr>
      <vt:lpstr>Option D – Question 5* – 16 marks – Indicative content</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OCR</dc:creator>
  <cp:lastModifiedBy>Marie Baker</cp:lastModifiedBy>
  <cp:revision>100</cp:revision>
  <dcterms:created xsi:type="dcterms:W3CDTF">2015-10-07T12:54:48Z</dcterms:created>
  <dcterms:modified xsi:type="dcterms:W3CDTF">2025-03-25T09:31:56Z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0x010100BDC155C13D5D524281CC73FD44A4ECF7</vt:lpwstr>
  </property>
  <property fmtid="{D5CDD505-2E9C-101B-9397-08002B2CF9AE}" pid="3" name="MediaServiceImageTags">
    <vt:lpwstr/>
  </property>
</Properties>
</file>